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7" r:id="rId2"/>
    <p:sldId id="304" r:id="rId3"/>
    <p:sldId id="323" r:id="rId4"/>
    <p:sldId id="305" r:id="rId5"/>
    <p:sldId id="307" r:id="rId6"/>
    <p:sldId id="324" r:id="rId7"/>
    <p:sldId id="326" r:id="rId8"/>
    <p:sldId id="327" r:id="rId9"/>
    <p:sldId id="328" r:id="rId10"/>
    <p:sldId id="329" r:id="rId11"/>
    <p:sldId id="275" r:id="rId12"/>
    <p:sldId id="308" r:id="rId13"/>
    <p:sldId id="309" r:id="rId14"/>
    <p:sldId id="330" r:id="rId15"/>
    <p:sldId id="310" r:id="rId16"/>
    <p:sldId id="311" r:id="rId17"/>
    <p:sldId id="312" r:id="rId18"/>
    <p:sldId id="331" r:id="rId19"/>
    <p:sldId id="332" r:id="rId20"/>
  </p:sldIdLst>
  <p:sldSz cx="9144000" cy="6858000" type="screen4x3"/>
  <p:notesSz cx="6669088" cy="9926638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434" autoAdjust="0"/>
  </p:normalViewPr>
  <p:slideViewPr>
    <p:cSldViewPr>
      <p:cViewPr varScale="1">
        <p:scale>
          <a:sx n="73" d="100"/>
          <a:sy n="73" d="100"/>
        </p:scale>
        <p:origin x="-7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7F65B-C165-400C-BA3F-FF3439BC63DB}" type="datetimeFigureOut">
              <a:rPr lang="hr-HR" smtClean="0"/>
              <a:pPr/>
              <a:t>27.10.2014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4D4D9-8E37-48E5-9C3C-9BE3D66B214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8F591-1246-460E-AD24-2B0D303FD885}" type="datetimeFigureOut">
              <a:rPr lang="hr-HR" smtClean="0"/>
              <a:pPr/>
              <a:t>27.10.2014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FAB06-1653-4EDF-A29E-9BFAFEED4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Nije samo stvar organizacije znanje i preopterećenosti</a:t>
            </a:r>
            <a:r>
              <a:rPr lang="hr-HR" baseline="0" dirty="0" smtClean="0"/>
              <a:t> informacijama. Radi se i o činjenici da živimo u nesigurnom svijetu – nikad ne znamo kaj će se dogoditi slijedeće – moramo imati neka pravila koja nam olkašavaju da se nosimo s takvom situacijom i da učinimo svijet više predvidljivim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AB06-1653-4EDF-A29E-9BFAFEED445F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Uglavnom</a:t>
            </a:r>
            <a:r>
              <a:rPr lang="hr-HR" baseline="0" dirty="0" smtClean="0"/>
              <a:t> funkcionira jer se lakše dosjećamo čestih događaja, nego rijetkih događaja.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AB06-1653-4EDF-A29E-9BFAFEED445F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Uglavnom</a:t>
            </a:r>
            <a:r>
              <a:rPr lang="hr-HR" baseline="0" dirty="0" smtClean="0"/>
              <a:t> funkcionira jer se lakše dosjećamo čestih događaja, nego rijetkih događaja.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AB06-1653-4EDF-A29E-9BFAFEED445F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Vjerojatnost da vas u americi pogodi dio</a:t>
            </a:r>
            <a:r>
              <a:rPr lang="hr-HR" baseline="0" dirty="0" smtClean="0"/>
              <a:t> padajućeg aviona je 30 puta veća nego da vas ubije morski pas. Rak želuca i dijabetes ubiju dvostruko više amerikanaca nego umorstvo ili automobilske nesreće. </a:t>
            </a:r>
          </a:p>
          <a:p>
            <a:r>
              <a:rPr lang="hr-HR" baseline="0" dirty="0" smtClean="0"/>
              <a:t>Primjeri gdje vrlo lako zamislimo kako izgleda umorstvo/nesreća za razlika od ovih drugih slučajeva, i onda su nam te stvari dostupnije i zaključimo da su točne. A sve samo zbog medija. Ali utječe nam na ponašanje – osiguravamo se i pazimo na putovanjima, a ne idemo na sistematski!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AB06-1653-4EDF-A29E-9BFAFEED445F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A5E24-6A48-4991-A19F-F50A93F60BDF}" type="slidenum">
              <a:rPr lang="en-US"/>
              <a:pPr/>
              <a:t>11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Možemo</a:t>
            </a:r>
            <a:r>
              <a:rPr lang="hr-HR" baseline="0" dirty="0" smtClean="0"/>
              <a:t> iskoristiti i u persuaziji – ljudi koji se moraju dosjetiti jako puno argumenata za neko stajalište mijenjaju stav. </a:t>
            </a:r>
          </a:p>
          <a:p>
            <a:endParaRPr lang="hr-HR" dirty="0" smtClean="0"/>
          </a:p>
          <a:p>
            <a:r>
              <a:rPr lang="hr-HR" dirty="0" smtClean="0"/>
              <a:t>Zbog</a:t>
            </a:r>
            <a:r>
              <a:rPr lang="hr-HR" baseline="0" dirty="0" smtClean="0"/>
              <a:t> ove heuristike možemo donijeti i potpuno krive zaključke o sebi i drugima. </a:t>
            </a:r>
            <a:endParaRPr lang="hr-H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Venovi dijagrami!</a:t>
            </a:r>
            <a:r>
              <a:rPr lang="hr-HR" baseline="0" dirty="0" smtClean="0"/>
              <a:t> Conjuction fallacy (Twersky i Kahenamm, 1982)</a:t>
            </a:r>
          </a:p>
          <a:p>
            <a:endParaRPr lang="hr-HR" baseline="0" dirty="0" smtClean="0"/>
          </a:p>
          <a:p>
            <a:r>
              <a:rPr lang="hr-HR" baseline="0" dirty="0" smtClean="0"/>
              <a:t>Primjer s ratom – detaljne scenarije mozemo lakse zamisliti jer bolje odgovaraju nasoj predodzbi sto je reprezentativno za neki scenarij. Tipa otisao je s mjesta nesrece ili otisao je s mjesta nesrece zato jer nije htio ispasti kriv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AB06-1653-4EDF-A29E-9BFAFEED445F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AB06-1653-4EDF-A29E-9BFAFEED445F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785561-68AB-48F7-859B-D2AFF7F55B76}" type="slidenum">
              <a:rPr lang="en-US"/>
              <a:pPr/>
              <a:t>19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9"/>
          <p:cNvSpPr/>
          <p:nvPr userDrawn="1"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11" descr="unternehmen_0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103484" y="142876"/>
            <a:ext cx="2842078" cy="2350020"/>
          </a:xfrm>
          <a:prstGeom prst="rect">
            <a:avLst/>
          </a:prstGeom>
          <a:ln w="381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r-HR">
              <a:solidFill>
                <a:srgbClr val="D6ECFF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004C0BE-962B-4381-81D2-E33589671236}" type="slidenum">
              <a:rPr lang="hr-HR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D6EC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15800-5F75-4E6D-A4F0-05CB1EF6AD8C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9F219-7695-4A83-904D-652158ABC8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E8595-68CC-4EDE-A771-8903444EF4F2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D80C0-8E3D-4035-B1BE-10D6112A181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8BEF3EC-D0B3-4DD1-82E7-89A0B763F3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D694-63BA-4C1F-838F-4542B12B883D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976A3-2942-41E3-B4BB-6116DADC796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D1F7D-53AF-4D14-8BA5-3375C2A4A7EF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FDC10F-2A87-455D-A1E5-E9EED54AEC5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21A2141-3D73-47FA-8D28-9F8C02D416BC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0EDED60-7B7D-4EA0-8744-818C1FA15F6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6BDB70-5298-4A7C-BDA9-7D59B45964CF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071DABA-E180-467E-A191-8A3C055D37F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32537-851E-4ADD-9CA3-4E5358B23E17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CC7AB-0CF4-469F-B752-8F5D7B82B9A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A5EFE-F21D-4C62-BC56-3FA74A0FC5D5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B14379D-6CE1-4713-9C19-BC5F440D9F53}" type="slidenum">
              <a:rPr lang="hr-HR">
                <a:solidFill>
                  <a:srgbClr val="4E5B6F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4E5B6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4CE0B-7AB8-429F-A85D-21CD93A00D99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5D967-530C-42AD-B20D-027B632B49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8DAC0B-6B7E-4FD2-811A-FD36F99FF6BC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42627DE7-AA04-4453-A853-4377E83E2E5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EB23A12-974A-43FC-B23E-C5667762B27E}" type="datetimeFigureOut">
              <a:rPr lang="sr-Latn-CS">
                <a:solidFill>
                  <a:srgbClr val="4E5B6F"/>
                </a:solidFill>
              </a:rPr>
              <a:pPr>
                <a:defRPr/>
              </a:pPr>
              <a:t>27.10.2014</a:t>
            </a:fld>
            <a:endParaRPr lang="hr-HR">
              <a:solidFill>
                <a:srgbClr val="4E5B6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hr-HR">
              <a:solidFill>
                <a:srgbClr val="4E5B6F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EE9558B-6AE5-4397-A587-E505065E0F4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" name="Picture 9" descr="unternehmen_01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740353" y="0"/>
            <a:ext cx="1403648" cy="1268760"/>
          </a:xfrm>
          <a:prstGeom prst="rect">
            <a:avLst/>
          </a:prstGeom>
          <a:ln w="381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oleObject" Target="../embeddings/Microsoft_Office_Excel_97-2003_Worksheet1.xls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jpeg"/><Relationship Id="rId4" Type="http://schemas.openxmlformats.org/officeDocument/2006/relationships/oleObject" Target="../embeddings/Microsoft_Office_Excel_97-2003_Worksheet2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568952" cy="2014332"/>
          </a:xfrm>
        </p:spPr>
        <p:txBody>
          <a:bodyPr>
            <a:noAutofit/>
          </a:bodyPr>
          <a:lstStyle/>
          <a:p>
            <a:pPr algn="ctr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hr-HR" b="1" cap="none" dirty="0" smtClean="0"/>
              <a:t>Heuristike u zaključivanju</a:t>
            </a:r>
            <a:endParaRPr lang="hr-HR" sz="3400" b="1" cap="none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214546" y="6049963"/>
            <a:ext cx="6705600" cy="685800"/>
          </a:xfrm>
        </p:spPr>
        <p:txBody>
          <a:bodyPr>
            <a:normAutofit/>
          </a:bodyPr>
          <a:lstStyle/>
          <a:p>
            <a:pPr algn="r" eaLnBrk="1" hangingPunct="1"/>
            <a:r>
              <a:rPr lang="hr-HR" sz="2200" i="1" dirty="0" smtClean="0"/>
              <a:t>Socijalna kognicija 2014/15</a:t>
            </a:r>
            <a:endParaRPr lang="hr-HR" i="1" dirty="0" smtClean="0"/>
          </a:p>
        </p:txBody>
      </p:sp>
      <p:pic>
        <p:nvPicPr>
          <p:cNvPr id="1027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9092" y="142852"/>
            <a:ext cx="2871779" cy="2357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Heuristika dostupnosti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z="2400" dirty="0" smtClean="0"/>
              <a:t>što kada je neki ishod teško zamisliti?</a:t>
            </a:r>
          </a:p>
          <a:p>
            <a:pPr lvl="1"/>
            <a:r>
              <a:rPr lang="hr-HR" sz="2000" dirty="0" smtClean="0"/>
              <a:t>smatramo da je vjerojatnost da će se ishod ostvariti manja (Sherman, Cialdini, Schwartzman i Reynolds, 1985)</a:t>
            </a:r>
          </a:p>
          <a:p>
            <a:pPr lvl="1"/>
            <a:endParaRPr lang="hr-HR" sz="2000" dirty="0" smtClean="0"/>
          </a:p>
          <a:p>
            <a:r>
              <a:rPr lang="hr-HR" sz="2400" dirty="0" smtClean="0"/>
              <a:t>zamišljanje izrazito negativnog događaja ne povećava procjenu njegove vjerojatnosti – </a:t>
            </a:r>
            <a:r>
              <a:rPr lang="hr-HR" sz="2000" dirty="0" smtClean="0"/>
              <a:t>nuklearni rat (Plous, 1989)</a:t>
            </a:r>
          </a:p>
          <a:p>
            <a:endParaRPr lang="hr-HR" sz="2000" dirty="0" smtClean="0"/>
          </a:p>
          <a:p>
            <a:r>
              <a:rPr lang="hr-HR" sz="2400" dirty="0" smtClean="0"/>
              <a:t>slikovitih i živopisnih informacija lakše se dosjećamo od suhoparnih podataka </a:t>
            </a:r>
            <a:endParaRPr lang="hr-HR" sz="2400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7152" name="Object 0"/>
          <p:cNvGraphicFramePr>
            <a:graphicFrameLocks noChangeAspect="1"/>
          </p:cNvGraphicFramePr>
          <p:nvPr>
            <p:ph sz="half" idx="2"/>
          </p:nvPr>
        </p:nvGraphicFramePr>
        <p:xfrm>
          <a:off x="683568" y="2420888"/>
          <a:ext cx="7045325" cy="4049712"/>
        </p:xfrm>
        <a:graphic>
          <a:graphicData uri="http://schemas.openxmlformats.org/presentationml/2006/ole">
            <p:oleObj spid="_x0000_s4098" name="Chart" r:id="rId4" imgW="5516640" imgH="3166200" progId="Excel.Sheet.8">
              <p:embed/>
            </p:oleObj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588224" y="54452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Schwartz i sur., 1991</a:t>
            </a:r>
            <a:endParaRPr lang="hr-HR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 bwMode="auto">
          <a:xfrm>
            <a:off x="612648" y="1600200"/>
            <a:ext cx="8153400" cy="8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kumimoji="0" lang="hr-H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zaključujemo li na temelju lakoće ili teškoća u dosjećanju?</a:t>
            </a:r>
            <a:endParaRPr kumimoji="0" lang="hr-H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endParaRPr kumimoji="0" lang="hr-HR" sz="2900" b="1" i="1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hr-H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/>
          <a:lstStyle/>
          <a:p>
            <a:pPr marL="457200" indent="-457200">
              <a:buNone/>
            </a:pPr>
            <a:r>
              <a:rPr lang="hr-HR" sz="2000" dirty="0" smtClean="0"/>
              <a:t>Zamislite da ste bacili ispravan novčić 6 puta. Koji slijed biste vjerojatnije dobili? (G = glava, P = pismo)</a:t>
            </a:r>
          </a:p>
          <a:p>
            <a:pPr marL="777875" lvl="1" indent="-457200">
              <a:buNone/>
            </a:pPr>
            <a:r>
              <a:rPr lang="hr-HR" sz="1700" dirty="0" smtClean="0"/>
              <a:t>A) GPPGPG</a:t>
            </a:r>
          </a:p>
          <a:p>
            <a:pPr marL="777875" lvl="1" indent="-457200">
              <a:buNone/>
            </a:pPr>
            <a:r>
              <a:rPr lang="hr-HR" sz="1700" dirty="0" smtClean="0"/>
              <a:t>B) GGGPPP</a:t>
            </a:r>
          </a:p>
          <a:p>
            <a:pPr marL="777875" lvl="1" indent="-457200">
              <a:buNone/>
            </a:pPr>
            <a:r>
              <a:rPr lang="hr-HR" sz="1700" dirty="0" smtClean="0"/>
              <a:t>C) oba ishoda su jednako vjerojatna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756792"/>
          </a:xfrm>
        </p:spPr>
        <p:txBody>
          <a:bodyPr/>
          <a:lstStyle/>
          <a:p>
            <a:pPr marL="457200" indent="-457200">
              <a:buNone/>
            </a:pPr>
            <a:r>
              <a:rPr lang="hr-HR" sz="2000" dirty="0" smtClean="0"/>
              <a:t>Zamislite da ste bacili ispravan novčić 6 puta. Koji slijed biste vjerojatnije dobili? (G = glava, P = pismo)</a:t>
            </a:r>
          </a:p>
          <a:p>
            <a:pPr marL="777875" lvl="1" indent="-457200">
              <a:buNone/>
            </a:pPr>
            <a:r>
              <a:rPr lang="hr-HR" sz="1700" dirty="0" smtClean="0"/>
              <a:t>A) GPPGPG</a:t>
            </a:r>
          </a:p>
          <a:p>
            <a:pPr marL="777875" lvl="1" indent="-457200">
              <a:buNone/>
            </a:pPr>
            <a:r>
              <a:rPr lang="hr-HR" sz="1700" dirty="0" smtClean="0"/>
              <a:t>B) GGGPPP</a:t>
            </a:r>
          </a:p>
          <a:p>
            <a:pPr marL="777875" lvl="1" indent="-457200">
              <a:buNone/>
            </a:pPr>
            <a:r>
              <a:rPr lang="hr-HR" sz="1700" dirty="0" smtClean="0">
                <a:solidFill>
                  <a:schemeClr val="accent2"/>
                </a:solidFill>
              </a:rPr>
              <a:t>C) oba ishoda su jednako vjerojatna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537" y="3427253"/>
            <a:ext cx="813690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457200" indent="-457200" algn="just">
              <a:tabLst>
                <a:tab pos="457200" algn="l"/>
              </a:tabLst>
            </a:pPr>
            <a:r>
              <a:rPr lang="hr-HR" sz="2000" dirty="0" smtClean="0"/>
              <a:t>Tversky </a:t>
            </a:r>
            <a:r>
              <a:rPr lang="hr-HR" sz="2000" dirty="0"/>
              <a:t>i Kahneman (</a:t>
            </a:r>
            <a:r>
              <a:rPr lang="hr-HR" sz="2000" dirty="0" smtClean="0"/>
              <a:t>1974): zbog </a:t>
            </a:r>
            <a:r>
              <a:rPr lang="hr-HR" sz="2000" dirty="0">
                <a:solidFill>
                  <a:schemeClr val="accent2"/>
                </a:solidFill>
              </a:rPr>
              <a:t>heuristike reprezentativnosti</a:t>
            </a:r>
            <a:r>
              <a:rPr lang="hr-HR" sz="2000" dirty="0"/>
              <a:t>, ljudi </a:t>
            </a:r>
            <a:r>
              <a:rPr lang="hr-HR" sz="2000" dirty="0" smtClean="0"/>
              <a:t>će očekivati </a:t>
            </a:r>
            <a:r>
              <a:rPr lang="hr-HR" sz="2000" dirty="0"/>
              <a:t>od slučajnih događaja da «izgledaju» </a:t>
            </a:r>
            <a:r>
              <a:rPr lang="hr-HR" sz="2000" dirty="0" smtClean="0"/>
              <a:t>slučajno, odnosno da budu reprezentativni </a:t>
            </a:r>
            <a:r>
              <a:rPr lang="hr-HR" sz="2000" dirty="0"/>
              <a:t>za njihovu koncepciju slučajnosti. </a:t>
            </a:r>
          </a:p>
          <a:p>
            <a:pPr marL="457200" indent="-457200" algn="just">
              <a:tabLst>
                <a:tab pos="457200" algn="l"/>
              </a:tabLst>
            </a:pPr>
            <a:r>
              <a:rPr lang="hr-HR" sz="2000" dirty="0"/>
              <a:t>U stvari, šansa da će se bilo koji od ova dva slijeda javiti je 1 od 26 ili 1/64. Kao još jedna ilustracija ovoga, kada biste kupovali srećku s četiri broja, biste li radije kupili srećku s brojem 6957 ili 1111? Mnogi ljudi preferiraju prvi broj jer izgleda više «slučajan» i zato je vjerojatnije da će biti izvučen. U stvari, oba broja imaju 1/1000 šanse da budu izvučeni.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756792"/>
          </a:xfrm>
        </p:spPr>
        <p:txBody>
          <a:bodyPr/>
          <a:lstStyle/>
          <a:p>
            <a:pPr marL="457200" indent="-457200">
              <a:buNone/>
            </a:pPr>
            <a:r>
              <a:rPr lang="hr-HR" sz="2000" dirty="0" smtClean="0"/>
              <a:t>Zamislite da ste bacili ispravan novčić 6 puta. Koji slijed biste vjerojatnije dobili? (G = glava, P = pismo)</a:t>
            </a:r>
          </a:p>
          <a:p>
            <a:pPr marL="777875" lvl="1" indent="-457200">
              <a:buNone/>
            </a:pPr>
            <a:r>
              <a:rPr lang="hr-HR" sz="1700" dirty="0" smtClean="0"/>
              <a:t>A) GPPGPG</a:t>
            </a:r>
          </a:p>
          <a:p>
            <a:pPr marL="777875" lvl="1" indent="-457200">
              <a:buNone/>
            </a:pPr>
            <a:r>
              <a:rPr lang="hr-HR" sz="1700" dirty="0" smtClean="0"/>
              <a:t>B) GGGPPP</a:t>
            </a:r>
          </a:p>
          <a:p>
            <a:pPr marL="777875" lvl="1" indent="-457200">
              <a:buNone/>
            </a:pPr>
            <a:r>
              <a:rPr lang="hr-HR" sz="1700" dirty="0" smtClean="0">
                <a:solidFill>
                  <a:schemeClr val="accent2"/>
                </a:solidFill>
              </a:rPr>
              <a:t>C) oba ishoda su jednako vjerojatna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537" y="3427253"/>
            <a:ext cx="813690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457200" indent="-457200" algn="just">
              <a:tabLst>
                <a:tab pos="457200" algn="l"/>
              </a:tabLst>
            </a:pPr>
            <a:r>
              <a:rPr lang="hr-HR" sz="2000" dirty="0" smtClean="0"/>
              <a:t>Tversky </a:t>
            </a:r>
            <a:r>
              <a:rPr lang="hr-HR" sz="2000" dirty="0"/>
              <a:t>i Kahneman (</a:t>
            </a:r>
            <a:r>
              <a:rPr lang="hr-HR" sz="2000" dirty="0" smtClean="0"/>
              <a:t>1974): zbog </a:t>
            </a:r>
            <a:r>
              <a:rPr lang="hr-HR" sz="2000" dirty="0">
                <a:solidFill>
                  <a:schemeClr val="accent2"/>
                </a:solidFill>
              </a:rPr>
              <a:t>heuristike reprezentativnosti</a:t>
            </a:r>
            <a:r>
              <a:rPr lang="hr-HR" sz="2000" dirty="0"/>
              <a:t>, ljudi </a:t>
            </a:r>
            <a:r>
              <a:rPr lang="hr-HR" sz="2000" dirty="0" smtClean="0"/>
              <a:t>će očekivati </a:t>
            </a:r>
            <a:r>
              <a:rPr lang="hr-HR" sz="2000" dirty="0"/>
              <a:t>od slučajnih događaja da «izgledaju» </a:t>
            </a:r>
            <a:r>
              <a:rPr lang="hr-HR" sz="2000" dirty="0" smtClean="0"/>
              <a:t>slučajno, odnosno da budu reprezentativni </a:t>
            </a:r>
            <a:r>
              <a:rPr lang="hr-HR" sz="2000" dirty="0"/>
              <a:t>za njihovu koncepciju slučajnosti. </a:t>
            </a:r>
          </a:p>
          <a:p>
            <a:pPr marL="457200" indent="-457200" algn="just">
              <a:tabLst>
                <a:tab pos="457200" algn="l"/>
              </a:tabLst>
            </a:pPr>
            <a:r>
              <a:rPr lang="hr-HR" sz="2000" dirty="0"/>
              <a:t>U stvari, šansa da će se bilo koji od ova dva slijeda javiti je 1 od 26 ili 1/64. Kao još jedna ilustracija ovoga, kada biste kupovali srećku s četiri broja, biste li radije kupili srećku s brojem 6957 ili 1111? Mnogi ljudi preferiraju prvi broj jer izgleda više «slučajan» i zato je vjerojatnije da će biti izvučen. U stvari, oba broja imaju 1/1000 šanse da budu izvučeni.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53400" cy="2736304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hr-HR" sz="2000" dirty="0" smtClean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hr-HR" sz="2000" dirty="0" smtClean="0">
                <a:solidFill>
                  <a:schemeClr val="accent2"/>
                </a:solidFill>
              </a:rPr>
              <a:t>Heuristika reprezentativnosti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hr-HR" sz="2000" dirty="0" smtClean="0"/>
              <a:t>je mentalni prečac kojim ljudi nešto klasificiraju s obzirom na to koliko je slično tipičnom slučaju</a:t>
            </a:r>
            <a:r>
              <a:rPr lang="en-US" sz="2000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hr-HR" sz="2000" dirty="0" smtClean="0"/>
              <a:t>temelji se na </a:t>
            </a:r>
            <a:r>
              <a:rPr lang="hr-HR" sz="2000" dirty="0" smtClean="0">
                <a:solidFill>
                  <a:schemeClr val="accent2"/>
                </a:solidFill>
              </a:rPr>
              <a:t>informaciji o relativnoj zastupljenosti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hr-HR" sz="2000" dirty="0" smtClean="0"/>
              <a:t>o broju članova različitih kategorija u nekoj populaciji, a koja se obično ne uzima u obzir kad se ljudi služe mentalnim prečacima</a:t>
            </a:r>
            <a:r>
              <a:rPr lang="en-US" sz="2000" dirty="0" smtClean="0"/>
              <a:t>.  </a:t>
            </a: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88232"/>
            <a:ext cx="8153400" cy="4781128"/>
          </a:xfrm>
        </p:spPr>
        <p:txBody>
          <a:bodyPr/>
          <a:lstStyle/>
          <a:p>
            <a:pPr marL="457200" indent="-457200">
              <a:buNone/>
            </a:pPr>
            <a:r>
              <a:rPr lang="hr-HR" sz="1800" dirty="0" smtClean="0"/>
              <a:t>Zamislite da ste zavrtili veliko Kolo sreće i strelica se zaustavi na broju 65. </a:t>
            </a:r>
          </a:p>
          <a:p>
            <a:pPr marL="457200" indent="-457200">
              <a:buNone/>
            </a:pPr>
            <a:r>
              <a:rPr lang="hr-HR" sz="1800" dirty="0" smtClean="0"/>
              <a:t>Odmah nakon pitaju Vas je li postotak postotak afričkih država u Ujedinjenim narodima veći ili manji od 65?. A koliko je točno taj postotak?  </a:t>
            </a:r>
          </a:p>
          <a:p>
            <a:pPr marL="457200" indent="-457200">
              <a:buNone/>
            </a:pPr>
            <a:r>
              <a:rPr lang="hr-HR" sz="1800" dirty="0" smtClean="0"/>
              <a:t>		manji/45</a:t>
            </a:r>
          </a:p>
          <a:p>
            <a:pPr marL="457200" indent="-457200">
              <a:buNone/>
            </a:pPr>
            <a:endParaRPr lang="hr-HR" sz="1800" dirty="0" smtClean="0"/>
          </a:p>
          <a:p>
            <a:pPr marL="457200" indent="-457200">
              <a:buNone/>
            </a:pPr>
            <a:r>
              <a:rPr lang="hr-HR" sz="1800" dirty="0" smtClean="0"/>
              <a:t>A koliko bi bila vaša procjena da se strelica zaustavila na 10? </a:t>
            </a:r>
          </a:p>
          <a:p>
            <a:pPr marL="457200" indent="-457200">
              <a:buNone/>
            </a:pPr>
            <a:r>
              <a:rPr lang="hr-HR" sz="1800" dirty="0" smtClean="0"/>
              <a:t>		veći/25</a:t>
            </a:r>
            <a:endParaRPr lang="hr-HR" sz="1800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53400" cy="4968552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hr-HR" sz="2000" dirty="0" smtClean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hr-HR" sz="2000" dirty="0" smtClean="0">
                <a:solidFill>
                  <a:schemeClr val="accent2"/>
                </a:solidFill>
              </a:rPr>
              <a:t>Heuristika pomaka s uporišta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hr-HR" sz="2000" dirty="0" smtClean="0">
                <a:solidFill>
                  <a:schemeClr val="accent2"/>
                </a:solidFill>
              </a:rPr>
              <a:t>(eng. anchoring and adjustment) </a:t>
            </a:r>
            <a:r>
              <a:rPr lang="vi-VN" sz="2000" dirty="0" smtClean="0"/>
              <a:t>je mentalni prečac kojim ljudi koriste neki broj ili vrijednost kao polaznu točku, i zatim svoj odgovor prilagođavaju u odnosu na to uporište</a:t>
            </a:r>
            <a:r>
              <a:rPr lang="hr-HR" sz="2000" dirty="0" smtClean="0"/>
              <a:t>, ali se nedovoljno pomaknu</a:t>
            </a:r>
          </a:p>
          <a:p>
            <a:pPr lvl="1">
              <a:spcBef>
                <a:spcPct val="50000"/>
              </a:spcBef>
            </a:pPr>
            <a:r>
              <a:rPr lang="hr-HR" sz="1700" dirty="0" smtClean="0"/>
              <a:t>primjer sudačkih kazni za zločine</a:t>
            </a:r>
          </a:p>
          <a:p>
            <a:pPr lvl="1">
              <a:spcBef>
                <a:spcPct val="50000"/>
              </a:spcBef>
            </a:pPr>
            <a:endParaRPr lang="hr-HR" sz="1700" dirty="0" smtClean="0"/>
          </a:p>
          <a:p>
            <a:pPr>
              <a:spcBef>
                <a:spcPct val="50000"/>
              </a:spcBef>
            </a:pPr>
            <a:r>
              <a:rPr lang="hr-HR" sz="2000" dirty="0" smtClean="0"/>
              <a:t>efekt je postojan čak i kada postoji motivacija za točnošću (Tversky i Kahnemann, 1974) i kad su inicijalne vrijednosti neuvjerljivo visoke i ekstremne (Quattrone i sur., 1984)</a:t>
            </a:r>
          </a:p>
          <a:p>
            <a:pPr lvl="1">
              <a:spcBef>
                <a:spcPct val="50000"/>
              </a:spcBef>
            </a:pPr>
            <a:r>
              <a:rPr lang="hr-HR" sz="1700" dirty="0" smtClean="0"/>
              <a:t>početna pregovaračka pozicija mora biti ekstremna!!!</a:t>
            </a:r>
          </a:p>
          <a:p>
            <a:pPr lvl="1">
              <a:spcBef>
                <a:spcPct val="50000"/>
              </a:spcBef>
              <a:buNone/>
            </a:pPr>
            <a:endParaRPr lang="en-US" sz="1700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53400" cy="2736304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hr-HR" sz="2000" dirty="0" smtClean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hr-HR" sz="2000" dirty="0" smtClean="0"/>
              <a:t>jedan primjer heuristike pomaka s uporišta je</a:t>
            </a:r>
            <a:r>
              <a:rPr lang="en-US" sz="2000" dirty="0" smtClean="0"/>
              <a:t> </a:t>
            </a:r>
            <a:r>
              <a:rPr lang="hr-HR" sz="2000" dirty="0" smtClean="0">
                <a:solidFill>
                  <a:schemeClr val="accent2"/>
                </a:solidFill>
              </a:rPr>
              <a:t>osnivanje na pristranom uzorku</a:t>
            </a:r>
            <a:r>
              <a:rPr lang="en-US" sz="2000" dirty="0" smtClean="0"/>
              <a:t>, </a:t>
            </a:r>
            <a:r>
              <a:rPr lang="hr-HR" sz="2000" dirty="0" smtClean="0"/>
              <a:t>kada ljudi stvaraju generalizacije iz uzorka informacija za koje znaju da su pristrane ili atipične </a:t>
            </a:r>
          </a:p>
          <a:p>
            <a:pPr lvl="1">
              <a:spcBef>
                <a:spcPct val="50000"/>
              </a:spcBef>
            </a:pPr>
            <a:r>
              <a:rPr lang="hr-HR" sz="1700" dirty="0" smtClean="0"/>
              <a:t>dio grada</a:t>
            </a:r>
            <a:endParaRPr lang="en-US" sz="1700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AutoShape 2"/>
          <p:cNvSpPr>
            <a:spLocks noChangeArrowheads="1"/>
          </p:cNvSpPr>
          <p:nvPr/>
        </p:nvSpPr>
        <p:spPr bwMode="auto">
          <a:xfrm rot="10195182" flipV="1">
            <a:off x="457200" y="533400"/>
            <a:ext cx="1901825" cy="1022350"/>
          </a:xfrm>
          <a:prstGeom prst="rtTriangle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05800" cy="685800"/>
          </a:xfrm>
        </p:spPr>
        <p:txBody>
          <a:bodyPr/>
          <a:lstStyle/>
          <a:p>
            <a:pPr algn="l"/>
            <a:r>
              <a:rPr lang="hr-HR" sz="2800" b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Korištenje pristranog uzorka (Hamil i sur., 1980)</a:t>
            </a:r>
            <a:endParaRPr lang="en-US" sz="2800" b="1">
              <a:solidFill>
                <a:srgbClr val="0033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204806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636588" y="1371600"/>
          <a:ext cx="7724775" cy="5133975"/>
        </p:xfrm>
        <a:graphic>
          <a:graphicData uri="http://schemas.openxmlformats.org/presentationml/2006/ole">
            <p:oleObj spid="_x0000_s45058" name="Grafikon" r:id="rId4" imgW="5022720" imgH="3119040" progId="Excel.Sheet.8">
              <p:embed/>
            </p:oleObj>
          </a:graphicData>
        </a:graphic>
      </p:graphicFrame>
      <p:pic>
        <p:nvPicPr>
          <p:cNvPr id="5" name="Picture 4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Mentalni prečaci ili heuristike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2836912"/>
          </a:xfrm>
        </p:spPr>
        <p:txBody>
          <a:bodyPr/>
          <a:lstStyle/>
          <a:p>
            <a:r>
              <a:rPr lang="hr-HR" sz="2400" dirty="0" smtClean="0">
                <a:latin typeface="Tw Cen MT"/>
              </a:rPr>
              <a:t>o</a:t>
            </a:r>
            <a:r>
              <a:rPr lang="vi-VN" sz="2400" dirty="0" smtClean="0">
                <a:latin typeface="Tw Cen MT"/>
              </a:rPr>
              <a:t>sim shema, ljudi se automatski koriste i </a:t>
            </a:r>
            <a:r>
              <a:rPr lang="vi-VN" sz="2400" b="1" dirty="0" smtClean="0">
                <a:solidFill>
                  <a:schemeClr val="accent2"/>
                </a:solidFill>
                <a:latin typeface="Tw Cen MT"/>
              </a:rPr>
              <a:t>heuristikama u prosuđivanju</a:t>
            </a:r>
            <a:r>
              <a:rPr lang="vi-VN" sz="2400" dirty="0" smtClean="0">
                <a:latin typeface="Tw Cen MT"/>
              </a:rPr>
              <a:t>, koje im pomažu da se nose s velikom količinom socijalnih informacija s kojima se susreću</a:t>
            </a:r>
            <a:r>
              <a:rPr lang="hr-HR" sz="2400" dirty="0" smtClean="0">
                <a:latin typeface="Tw Cen MT"/>
              </a:rPr>
              <a:t> te da svoj nesigurni svijet učine više predvidljivim</a:t>
            </a:r>
            <a:endParaRPr lang="vi-VN" sz="2400" dirty="0" smtClean="0">
              <a:latin typeface="Tw Cen MT"/>
            </a:endParaRPr>
          </a:p>
          <a:p>
            <a:r>
              <a:rPr lang="hr-HR" sz="2400" dirty="0" smtClean="0">
                <a:latin typeface="+mj-lt"/>
              </a:rPr>
              <a:t>iako su korisne, mogu dovesti do pogrešnih zaključaka!</a:t>
            </a:r>
            <a:endParaRPr lang="hr-HR" sz="2400" dirty="0">
              <a:latin typeface="+mj-lt"/>
            </a:endParaRPr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  <p:pic>
        <p:nvPicPr>
          <p:cNvPr id="9218" name="Picture 2" descr="G:\01_NASTAVA\09_KAIROS\fotke\A-womans-rule-of-thum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861048"/>
            <a:ext cx="4000500" cy="2800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 smtClean="0"/>
              <a:t>Mentalni prečaci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sz="2400" dirty="0" smtClean="0"/>
          </a:p>
          <a:p>
            <a:pPr algn="just">
              <a:lnSpc>
                <a:spcPct val="150000"/>
              </a:lnSpc>
              <a:buNone/>
            </a:pPr>
            <a:r>
              <a:rPr lang="hr-HR" sz="2400" dirty="0" smtClean="0"/>
              <a:t>	</a:t>
            </a:r>
            <a:r>
              <a:rPr lang="hr-HR" sz="2400" b="1" i="1" dirty="0" smtClean="0">
                <a:solidFill>
                  <a:schemeClr val="accent2"/>
                </a:solidFill>
              </a:rPr>
              <a:t>Heuristike u zaključivanju </a:t>
            </a:r>
            <a:r>
              <a:rPr lang="hr-HR" sz="2400" dirty="0" smtClean="0"/>
              <a:t>su pravila zasnovana na iskustvu koje ljudi koriste umjesto prikladnijih statističkih pravila zaključivanja, da bi brže i efikasnije donijeli prosudbe  (Kahneman i Tversky, 1973)</a:t>
            </a:r>
          </a:p>
          <a:p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/>
          <a:lstStyle/>
          <a:p>
            <a:endParaRPr lang="hr-HR" sz="2400" dirty="0" smtClean="0"/>
          </a:p>
          <a:p>
            <a:pPr marL="457200" indent="-457200">
              <a:buNone/>
            </a:pPr>
            <a:r>
              <a:rPr lang="hr-HR" sz="2000" dirty="0" smtClean="0"/>
              <a:t>Razmislite o slovu «r» u hrvatskom jeziku. Mislite li da se ovo slovo pojavljuje češće kao prvo slovo riječi (npr. «ruža») ili češće kao treće slovo u riječi (npr. «park»)?</a:t>
            </a:r>
          </a:p>
          <a:p>
            <a:pPr marL="914400" lvl="1" indent="-457200">
              <a:buNone/>
            </a:pPr>
            <a:r>
              <a:rPr lang="hr-HR" sz="2000" dirty="0" smtClean="0"/>
              <a:t>A) kao prvo slovo</a:t>
            </a:r>
          </a:p>
          <a:p>
            <a:pPr marL="914400" lvl="1" indent="-457200">
              <a:buNone/>
            </a:pPr>
            <a:r>
              <a:rPr lang="hr-HR" sz="2000" dirty="0" smtClean="0"/>
              <a:t>B) kao treće slovo</a:t>
            </a:r>
          </a:p>
          <a:p>
            <a:pPr marL="914400" lvl="1" indent="-457200">
              <a:buNone/>
            </a:pPr>
            <a:r>
              <a:rPr lang="hr-HR" sz="2000" dirty="0" smtClean="0"/>
              <a:t>C) otprilike podjednako i kao prvo i kao treće slovo</a:t>
            </a:r>
          </a:p>
          <a:p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88840"/>
          </a:xfrm>
        </p:spPr>
        <p:txBody>
          <a:bodyPr/>
          <a:lstStyle/>
          <a:p>
            <a:pPr marL="457200" indent="-457200">
              <a:buNone/>
            </a:pPr>
            <a:r>
              <a:rPr lang="hr-HR" sz="2000" dirty="0" smtClean="0"/>
              <a:t>Razmislite o slovu «r» u engleskom jeziku. Mislite li da se ovo slovo pojavljuje češće kao prvo slovo riječi (npr. «rope») ili češće kao treće slovo u riječi (npr. «park»)?</a:t>
            </a:r>
          </a:p>
          <a:p>
            <a:pPr marL="914400" lvl="1" indent="-457200">
              <a:buNone/>
            </a:pPr>
            <a:r>
              <a:rPr lang="hr-HR" sz="2000" dirty="0" smtClean="0"/>
              <a:t>A) kao prvo slovo</a:t>
            </a:r>
          </a:p>
          <a:p>
            <a:pPr marL="914400" lvl="1" indent="-457200">
              <a:buNone/>
            </a:pPr>
            <a:r>
              <a:rPr lang="hr-HR" sz="2000" dirty="0" smtClean="0">
                <a:solidFill>
                  <a:schemeClr val="accent2"/>
                </a:solidFill>
              </a:rPr>
              <a:t>B) kao treće slovo</a:t>
            </a:r>
          </a:p>
          <a:p>
            <a:pPr marL="914400" lvl="1" indent="-457200">
              <a:buNone/>
            </a:pPr>
            <a:r>
              <a:rPr lang="hr-HR" sz="2000" dirty="0" smtClean="0"/>
              <a:t>C) otprilike podjednako i kao prvo i kao treće slovo</a:t>
            </a:r>
          </a:p>
          <a:p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3527" y="4148405"/>
            <a:ext cx="849694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lvl="1">
              <a:tabLst>
                <a:tab pos="457200" algn="l"/>
              </a:tabLst>
            </a:pPr>
            <a:r>
              <a:rPr lang="en-US" sz="2000" dirty="0" err="1"/>
              <a:t>Točan</a:t>
            </a:r>
            <a:r>
              <a:rPr lang="en-US" sz="2000" dirty="0"/>
              <a:t> </a:t>
            </a:r>
            <a:r>
              <a:rPr lang="en-US" sz="2000" dirty="0" err="1"/>
              <a:t>odgovor</a:t>
            </a:r>
            <a:r>
              <a:rPr lang="en-US" sz="2000" dirty="0"/>
              <a:t> je (b), </a:t>
            </a:r>
            <a:r>
              <a:rPr lang="en-US" sz="2000" dirty="0" err="1"/>
              <a:t>treće</a:t>
            </a:r>
            <a:r>
              <a:rPr lang="en-US" sz="2000" dirty="0"/>
              <a:t> </a:t>
            </a:r>
            <a:r>
              <a:rPr lang="en-US" sz="2000" dirty="0" err="1"/>
              <a:t>slovo</a:t>
            </a:r>
            <a:r>
              <a:rPr lang="en-US" sz="2000" dirty="0"/>
              <a:t>. </a:t>
            </a:r>
            <a:endParaRPr lang="hr-HR" sz="2000" dirty="0"/>
          </a:p>
          <a:p>
            <a:pPr lvl="1">
              <a:tabLst>
                <a:tab pos="457200" algn="l"/>
              </a:tabLst>
            </a:pPr>
            <a:r>
              <a:rPr lang="en-US" sz="2000" dirty="0" err="1"/>
              <a:t>Tversky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Kahneman</a:t>
            </a:r>
            <a:r>
              <a:rPr lang="en-US" sz="2000" dirty="0"/>
              <a:t> (1974)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našli</a:t>
            </a:r>
            <a:r>
              <a:rPr lang="en-US" sz="2000" dirty="0"/>
              <a:t> </a:t>
            </a:r>
            <a:r>
              <a:rPr lang="en-US" sz="2000" dirty="0" err="1"/>
              <a:t>da</a:t>
            </a:r>
            <a:r>
              <a:rPr lang="en-US" sz="2000" dirty="0"/>
              <a:t> </a:t>
            </a:r>
            <a:r>
              <a:rPr lang="en-US" sz="2000" dirty="0" err="1"/>
              <a:t>većina</a:t>
            </a:r>
            <a:r>
              <a:rPr lang="en-US" sz="2000" dirty="0"/>
              <a:t> </a:t>
            </a:r>
            <a:r>
              <a:rPr lang="en-US" sz="2000" dirty="0" err="1"/>
              <a:t>ljudi</a:t>
            </a:r>
            <a:r>
              <a:rPr lang="en-US" sz="2000" dirty="0"/>
              <a:t> </a:t>
            </a:r>
            <a:r>
              <a:rPr lang="en-US" sz="2000" dirty="0" err="1"/>
              <a:t>misli</a:t>
            </a:r>
            <a:r>
              <a:rPr lang="en-US" sz="2000" dirty="0"/>
              <a:t> </a:t>
            </a:r>
            <a:r>
              <a:rPr lang="en-US" sz="2000" dirty="0" err="1"/>
              <a:t>da</a:t>
            </a:r>
            <a:r>
              <a:rPr lang="en-US" sz="2000" dirty="0"/>
              <a:t> je </a:t>
            </a:r>
            <a:r>
              <a:rPr lang="en-US" sz="2000" dirty="0" err="1"/>
              <a:t>odgovor</a:t>
            </a:r>
            <a:r>
              <a:rPr lang="en-US" sz="2000" dirty="0"/>
              <a:t> (a), </a:t>
            </a:r>
            <a:r>
              <a:rPr lang="en-US" sz="2000" dirty="0" err="1"/>
              <a:t>prvo</a:t>
            </a:r>
            <a:r>
              <a:rPr lang="en-US" sz="2000" dirty="0"/>
              <a:t> </a:t>
            </a:r>
            <a:r>
              <a:rPr lang="en-US" sz="2000" dirty="0" err="1"/>
              <a:t>slovo</a:t>
            </a:r>
            <a:r>
              <a:rPr lang="en-US" sz="2000" dirty="0"/>
              <a:t>. </a:t>
            </a:r>
            <a:r>
              <a:rPr lang="en-US" sz="2000" dirty="0" err="1"/>
              <a:t>Zašto</a:t>
            </a:r>
            <a:r>
              <a:rPr lang="en-US" sz="2000" dirty="0"/>
              <a:t> </a:t>
            </a:r>
            <a:r>
              <a:rPr lang="en-US" sz="2000" dirty="0" err="1"/>
              <a:t>ljudi</a:t>
            </a:r>
            <a:r>
              <a:rPr lang="en-US" sz="2000" dirty="0"/>
              <a:t> </a:t>
            </a:r>
            <a:r>
              <a:rPr lang="en-US" sz="2000" dirty="0" err="1"/>
              <a:t>čine</a:t>
            </a:r>
            <a:r>
              <a:rPr lang="en-US" sz="2000" dirty="0"/>
              <a:t> </a:t>
            </a:r>
            <a:r>
              <a:rPr lang="en-US" sz="2000" dirty="0" err="1"/>
              <a:t>tu</a:t>
            </a:r>
            <a:r>
              <a:rPr lang="en-US" sz="2000" dirty="0"/>
              <a:t> </a:t>
            </a:r>
            <a:r>
              <a:rPr lang="en-US" sz="2000" dirty="0" err="1"/>
              <a:t>pogrešku</a:t>
            </a:r>
            <a:r>
              <a:rPr lang="en-US" sz="2000" dirty="0"/>
              <a:t>? </a:t>
            </a:r>
            <a:endParaRPr lang="hr-HR" sz="2000" dirty="0"/>
          </a:p>
          <a:p>
            <a:pPr lvl="1">
              <a:tabLst>
                <a:tab pos="457200" algn="l"/>
              </a:tabLst>
            </a:pPr>
            <a:r>
              <a:rPr lang="en-US" sz="2000" dirty="0" err="1"/>
              <a:t>Zato</a:t>
            </a:r>
            <a:r>
              <a:rPr lang="en-US" sz="2000" dirty="0"/>
              <a:t> </a:t>
            </a:r>
            <a:r>
              <a:rPr lang="en-US" sz="2000" dirty="0" err="1"/>
              <a:t>što</a:t>
            </a:r>
            <a:r>
              <a:rPr lang="en-US" sz="2000" dirty="0"/>
              <a:t> </a:t>
            </a:r>
            <a:r>
              <a:rPr lang="en-US" sz="2000" dirty="0" err="1"/>
              <a:t>im</a:t>
            </a:r>
            <a:r>
              <a:rPr lang="en-US" sz="2000" dirty="0"/>
              <a:t> se </a:t>
            </a:r>
            <a:r>
              <a:rPr lang="en-US" sz="2000" dirty="0" err="1"/>
              <a:t>lakš</a:t>
            </a:r>
            <a:r>
              <a:rPr lang="hr-HR" sz="2000" dirty="0"/>
              <a:t>e</a:t>
            </a:r>
            <a:r>
              <a:rPr lang="en-US" sz="2000" dirty="0"/>
              <a:t> </a:t>
            </a:r>
            <a:r>
              <a:rPr lang="en-US" sz="2000" dirty="0" err="1"/>
              <a:t>sjetiti</a:t>
            </a:r>
            <a:r>
              <a:rPr lang="en-US" sz="2000" dirty="0"/>
              <a:t> </a:t>
            </a:r>
            <a:r>
              <a:rPr lang="en-US" sz="2000" dirty="0" err="1"/>
              <a:t>primjera</a:t>
            </a:r>
            <a:r>
              <a:rPr lang="en-US" sz="2000" dirty="0"/>
              <a:t> </a:t>
            </a:r>
            <a:r>
              <a:rPr lang="en-US" sz="2000" dirty="0" err="1"/>
              <a:t>riječi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počinju</a:t>
            </a:r>
            <a:r>
              <a:rPr lang="en-US" sz="2000" dirty="0"/>
              <a:t> s «r». </a:t>
            </a:r>
            <a:r>
              <a:rPr lang="en-US" sz="2000" dirty="0" err="1"/>
              <a:t>Upotrijebivši</a:t>
            </a:r>
            <a:r>
              <a:rPr lang="en-US" sz="2000" dirty="0"/>
              <a:t> </a:t>
            </a:r>
            <a:r>
              <a:rPr lang="en-US" sz="2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heuristiku</a:t>
            </a:r>
            <a:r>
              <a:rPr 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dostupnosti</a:t>
            </a:r>
            <a:r>
              <a:rPr lang="en-US" sz="2000" dirty="0"/>
              <a:t>, </a:t>
            </a:r>
            <a:r>
              <a:rPr lang="en-US" sz="2000" dirty="0" err="1"/>
              <a:t>pretpostavili</a:t>
            </a:r>
            <a:r>
              <a:rPr lang="en-US" sz="2000" dirty="0"/>
              <a:t> </a:t>
            </a:r>
            <a:r>
              <a:rPr lang="hr-HR" sz="2000" dirty="0"/>
              <a:t>su </a:t>
            </a:r>
            <a:r>
              <a:rPr lang="en-US" sz="2000" dirty="0" err="1"/>
              <a:t>da</a:t>
            </a:r>
            <a:r>
              <a:rPr lang="en-US" sz="2000" dirty="0"/>
              <a:t> </a:t>
            </a:r>
            <a:r>
              <a:rPr lang="en-US" sz="2000" dirty="0" err="1"/>
              <a:t>lakoća</a:t>
            </a:r>
            <a:r>
              <a:rPr lang="en-US" sz="2000" dirty="0"/>
              <a:t> </a:t>
            </a:r>
            <a:r>
              <a:rPr lang="en-US" sz="2000" dirty="0" err="1"/>
              <a:t>kojom</a:t>
            </a:r>
            <a:r>
              <a:rPr lang="en-US" sz="2000" dirty="0"/>
              <a:t> se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dosjetiti</a:t>
            </a:r>
            <a:r>
              <a:rPr lang="en-US" sz="2000" dirty="0"/>
              <a:t> </a:t>
            </a:r>
            <a:r>
              <a:rPr lang="en-US" sz="2000" dirty="0" err="1"/>
              <a:t>primjera</a:t>
            </a:r>
            <a:r>
              <a:rPr lang="en-US" sz="2000" dirty="0"/>
              <a:t> </a:t>
            </a:r>
            <a:r>
              <a:rPr lang="en-US" sz="2000" dirty="0" err="1"/>
              <a:t>znači</a:t>
            </a:r>
            <a:r>
              <a:rPr lang="en-US" sz="2000" dirty="0"/>
              <a:t> </a:t>
            </a:r>
            <a:r>
              <a:rPr lang="en-US" sz="2000" dirty="0" err="1"/>
              <a:t>da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takve</a:t>
            </a:r>
            <a:r>
              <a:rPr lang="en-US" sz="2000" dirty="0"/>
              <a:t> </a:t>
            </a:r>
            <a:r>
              <a:rPr lang="en-US" sz="2000" dirty="0" err="1"/>
              <a:t>riječi</a:t>
            </a:r>
            <a:r>
              <a:rPr lang="en-US" sz="2000" dirty="0"/>
              <a:t> </a:t>
            </a:r>
            <a:r>
              <a:rPr lang="en-US" sz="2000" dirty="0" err="1"/>
              <a:t>češće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Heuristike u zaključivanju</a:t>
            </a:r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b="1" i="1" dirty="0" smtClean="0">
              <a:solidFill>
                <a:schemeClr val="accent2"/>
              </a:solidFill>
            </a:endParaRPr>
          </a:p>
          <a:p>
            <a:endParaRPr lang="hr-HR" b="1" i="1" dirty="0" smtClean="0">
              <a:solidFill>
                <a:schemeClr val="accent2"/>
              </a:solidFill>
            </a:endParaRPr>
          </a:p>
          <a:p>
            <a:r>
              <a:rPr lang="pt-BR" b="1" i="1" dirty="0" smtClean="0">
                <a:solidFill>
                  <a:schemeClr val="accent2"/>
                </a:solidFill>
              </a:rPr>
              <a:t>Heuristika dostupnosti </a:t>
            </a:r>
            <a:r>
              <a:rPr lang="pt-BR" dirty="0" smtClean="0"/>
              <a:t>je donošenje  prosudbe </a:t>
            </a:r>
            <a:r>
              <a:rPr lang="hr-HR" dirty="0" smtClean="0"/>
              <a:t>o frekvenciji ili vjerojatnosti događaja </a:t>
            </a:r>
            <a:r>
              <a:rPr lang="pt-BR" dirty="0" smtClean="0"/>
              <a:t>na temelju lakoće kojom se nečega možemo dosjetiti. </a:t>
            </a: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4E5B6F"/>
                </a:solidFill>
              </a:rPr>
              <a:t>Heuristika dostupnosti</a:t>
            </a:r>
            <a:endParaRPr lang="hr-HR" dirty="0"/>
          </a:p>
        </p:txBody>
      </p:sp>
      <p:pic>
        <p:nvPicPr>
          <p:cNvPr id="4" name="Picture 3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z="2400" dirty="0" smtClean="0"/>
              <a:t>čestih, svakodnevnih događaja ćemo se sigurno sjetiti prije nego rijetkih događaja, ali...</a:t>
            </a:r>
          </a:p>
          <a:p>
            <a:r>
              <a:rPr lang="hr-HR" sz="2400" dirty="0" smtClean="0"/>
              <a:t>prije ćemo se sjetiti i: </a:t>
            </a:r>
          </a:p>
          <a:p>
            <a:pPr lvl="1"/>
            <a:r>
              <a:rPr lang="hr-HR" sz="2000" dirty="0" smtClean="0"/>
              <a:t>nedavnih događaja</a:t>
            </a:r>
          </a:p>
          <a:p>
            <a:pPr lvl="1"/>
            <a:r>
              <a:rPr lang="hr-HR" sz="2000" dirty="0" smtClean="0"/>
              <a:t>emocionalno nabijenih događaja</a:t>
            </a:r>
          </a:p>
          <a:p>
            <a:pPr lvl="1"/>
            <a:r>
              <a:rPr lang="hr-HR" sz="2000" dirty="0" smtClean="0"/>
              <a:t>onih informacija kojima smo češće izloženi</a:t>
            </a:r>
          </a:p>
          <a:p>
            <a:pPr lvl="1"/>
            <a:r>
              <a:rPr lang="hr-HR" sz="2000" dirty="0" smtClean="0"/>
              <a:t>onog o čemu volimo razmišljati</a:t>
            </a:r>
          </a:p>
          <a:p>
            <a:pPr lvl="1"/>
            <a:r>
              <a:rPr lang="hr-HR" sz="2000" dirty="0" smtClean="0"/>
              <a:t>onog što možemo lakše zamisliti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Heuristika dostupnosti</a:t>
            </a:r>
            <a:endParaRPr lang="hr-HR" sz="3200" dirty="0"/>
          </a:p>
        </p:txBody>
      </p:sp>
      <p:pic>
        <p:nvPicPr>
          <p:cNvPr id="4" name="Content Placeholder 3" descr="asiana-plane-crash-video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1700808"/>
            <a:ext cx="3744416" cy="22870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gws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4221088"/>
            <a:ext cx="3744416" cy="22783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  <p:pic>
        <p:nvPicPr>
          <p:cNvPr id="7" name="Picture 6" descr="phot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92080" y="1844824"/>
            <a:ext cx="3312368" cy="41044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/>
              <a:t>Heuristika dostupnosti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zamišljanje nekog događaja poveća njegovu vjerojatnost – jer poveća dostupnost mogućeg ishoda</a:t>
            </a:r>
          </a:p>
          <a:p>
            <a:pPr lvl="1"/>
            <a:r>
              <a:rPr lang="hr-HR" dirty="0" smtClean="0"/>
              <a:t>Caroll (1978) – američki predsjednički izbori 1976. </a:t>
            </a:r>
            <a:endParaRPr lang="hr-HR" dirty="0"/>
          </a:p>
        </p:txBody>
      </p:sp>
      <p:pic>
        <p:nvPicPr>
          <p:cNvPr id="4" name="Picture 3" descr="success-doo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4005064"/>
            <a:ext cx="3810000" cy="2524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D:\01_NASTAVA\09_KAIROS\fotke\large_harmony_colourful_paper_cut_out_peop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0"/>
            <a:ext cx="1428728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1246</Words>
  <Application>Microsoft Office PowerPoint</Application>
  <PresentationFormat>On-screen Show (4:3)</PresentationFormat>
  <Paragraphs>110</Paragraphs>
  <Slides>19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Median</vt:lpstr>
      <vt:lpstr>Chart</vt:lpstr>
      <vt:lpstr>Grafikon</vt:lpstr>
      <vt:lpstr>Heuristike u zaključivanju</vt:lpstr>
      <vt:lpstr>Mentalni prečaci ili heuristike</vt:lpstr>
      <vt:lpstr>Mentalni prečaci</vt:lpstr>
      <vt:lpstr>Heuristike u zaključivanju</vt:lpstr>
      <vt:lpstr>Heuristike u zaključivanju</vt:lpstr>
      <vt:lpstr>Heuristike u zaključivanju</vt:lpstr>
      <vt:lpstr>Heuristika dostupnosti</vt:lpstr>
      <vt:lpstr>Heuristika dostupnosti</vt:lpstr>
      <vt:lpstr>Heuristika dostupnosti</vt:lpstr>
      <vt:lpstr>Heuristika dostupnosti</vt:lpstr>
      <vt:lpstr>Heuristike u zaključivanju</vt:lpstr>
      <vt:lpstr>Heuristike u zaključivanju</vt:lpstr>
      <vt:lpstr>Heuristike u zaključivanju</vt:lpstr>
      <vt:lpstr>Heuristike u zaključivanju</vt:lpstr>
      <vt:lpstr>Heuristike u zaključivanju</vt:lpstr>
      <vt:lpstr>Heuristike u zaključivanju</vt:lpstr>
      <vt:lpstr>Heuristike u zaključivanju</vt:lpstr>
      <vt:lpstr>Heuristike u zaključivanju</vt:lpstr>
      <vt:lpstr>Korištenje pristranog uzorka (Hamil i sur., 1980)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Socijalna kognicija</dc:title>
  <dc:creator>Saša</dc:creator>
  <cp:lastModifiedBy>Saša</cp:lastModifiedBy>
  <cp:revision>72</cp:revision>
  <dcterms:created xsi:type="dcterms:W3CDTF">2014-01-18T10:47:20Z</dcterms:created>
  <dcterms:modified xsi:type="dcterms:W3CDTF">2014-10-27T12:47:55Z</dcterms:modified>
</cp:coreProperties>
</file>