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9" r:id="rId2"/>
    <p:sldId id="270" r:id="rId3"/>
    <p:sldId id="390" r:id="rId4"/>
    <p:sldId id="388" r:id="rId5"/>
    <p:sldId id="403" r:id="rId6"/>
    <p:sldId id="404" r:id="rId7"/>
    <p:sldId id="405" r:id="rId8"/>
    <p:sldId id="406" r:id="rId9"/>
    <p:sldId id="407" r:id="rId10"/>
    <p:sldId id="408" r:id="rId11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A953FF"/>
    <a:srgbClr val="6699FF"/>
    <a:srgbClr val="FF9900"/>
    <a:srgbClr val="FF0000"/>
    <a:srgbClr val="CC99FF"/>
    <a:srgbClr val="FFFBEB"/>
    <a:srgbClr val="FFF7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4" d="100"/>
          <a:sy n="74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4EC2565-D4A2-4CA6-BD40-23C1938E2706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105C1DF-7C24-43CC-9106-DC25042339A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7E54B-C462-4E2D-9098-6D52BD58B4E1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98094-55D0-4FC3-A536-BE5B6127C45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3BB81-D37A-4D1C-9147-B8CA793E700D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5746A-55B3-4EA9-8820-48A79C0F687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49DF9-0397-4637-8BF9-F6272B3D011A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1F299-2824-4895-80D0-C73FAE8B893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8650A-C5C8-435A-AAA7-91D24AF4F785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309CF-EF86-4722-903A-B06799C3895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F6DAA-1538-4782-B97B-C4FA3AA2A978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57B9E-913E-4C7E-8394-3DA776E9CDC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6EC74-5E03-49D1-ADDB-E1FF3F8D5B26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6A776-CD4C-4756-A0DC-DE1C7F8920B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0A9D9-AE79-494A-AB08-42294C0BCABA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F204F-BEB2-4936-9199-7A133DE67F1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05023-FDF7-4662-A28A-2467027FD409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B1BC2-58D8-41ED-834A-CB03C830C12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96C58-54FF-4685-AA05-1BB3AA3963B3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D9EE5-D46E-47DE-9A40-9BC72D1096B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C9381-5C50-47F0-B6F3-6CD728CC77E2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17814-4F94-4914-8618-D15B6BBAB1E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9B681-F42B-438E-A087-809C0412EAC1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01139-0DC4-46B2-AB39-A24FE4F5198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2150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FBF82D-CEDE-4572-9E6B-5F691F5490CB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083F12-B0F5-4682-9F97-CAF3479515E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igital.films.com/play/D3QJRP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3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924175"/>
            <a:ext cx="4284662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18"/>
          <p:cNvSpPr>
            <a:spLocks noGrp="1"/>
          </p:cNvSpPr>
          <p:nvPr>
            <p:ph type="ctrTitle"/>
          </p:nvPr>
        </p:nvSpPr>
        <p:spPr>
          <a:xfrm>
            <a:off x="684213" y="692150"/>
            <a:ext cx="7848600" cy="1755775"/>
          </a:xfrm>
        </p:spPr>
        <p:txBody>
          <a:bodyPr/>
          <a:lstStyle/>
          <a:p>
            <a:pPr eaLnBrk="1" hangingPunct="1"/>
            <a:r>
              <a:rPr lang="hr-HR" sz="4000" b="1" smtClean="0">
                <a:solidFill>
                  <a:srgbClr val="660066"/>
                </a:solidFill>
                <a:latin typeface="Arial" charset="0"/>
                <a:cs typeface="Arial" charset="0"/>
              </a:rPr>
              <a:t>Teorijska objašnjenja razlika između muškaraca i žena (2)</a:t>
            </a:r>
          </a:p>
        </p:txBody>
      </p:sp>
      <p:sp>
        <p:nvSpPr>
          <p:cNvPr id="24581" name="Text Box 11"/>
          <p:cNvSpPr txBox="1">
            <a:spLocks noChangeArrowheads="1"/>
          </p:cNvSpPr>
          <p:nvPr/>
        </p:nvSpPr>
        <p:spPr bwMode="auto">
          <a:xfrm>
            <a:off x="1258888" y="6308725"/>
            <a:ext cx="5329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Title 1"/>
          <p:cNvSpPr>
            <a:spLocks noGrp="1"/>
          </p:cNvSpPr>
          <p:nvPr>
            <p:ph type="title" idx="4294967295"/>
          </p:nvPr>
        </p:nvSpPr>
        <p:spPr>
          <a:xfrm>
            <a:off x="457200" y="333375"/>
            <a:ext cx="8229600" cy="863600"/>
          </a:xfrm>
        </p:spPr>
        <p:txBody>
          <a:bodyPr/>
          <a:lstStyle/>
          <a:p>
            <a:r>
              <a:rPr lang="hr-HR" b="1" smtClean="0">
                <a:solidFill>
                  <a:schemeClr val="folHlink"/>
                </a:solidFill>
                <a:latin typeface="Arial" charset="0"/>
              </a:rPr>
              <a:t>Domaća zadaća</a:t>
            </a:r>
          </a:p>
        </p:txBody>
      </p:sp>
      <p:sp>
        <p:nvSpPr>
          <p:cNvPr id="214019" name="Content Placeholder 2"/>
          <p:cNvSpPr>
            <a:spLocks noGrp="1"/>
          </p:cNvSpPr>
          <p:nvPr>
            <p:ph idx="4294967295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hr-HR" sz="2400" smtClean="0">
                <a:latin typeface="Arial" charset="0"/>
              </a:rPr>
              <a:t>Kratki film “The Secret Life of Boys”</a:t>
            </a:r>
          </a:p>
          <a:p>
            <a:pPr>
              <a:buFont typeface="Arial" charset="0"/>
              <a:buNone/>
            </a:pPr>
            <a:r>
              <a:rPr lang="hr-HR" smtClean="0">
                <a:hlinkClick r:id="rId2"/>
              </a:rPr>
              <a:t>http://digital.films.com/play/D3QJRP</a:t>
            </a:r>
            <a:endParaRPr lang="hr-HR" smtClean="0"/>
          </a:p>
          <a:p>
            <a:pPr>
              <a:buFont typeface="Arial" charset="0"/>
              <a:buNone/>
            </a:pPr>
            <a:endParaRPr lang="hr-HR" sz="2400" smtClean="0">
              <a:latin typeface="Arial" charset="0"/>
            </a:endParaRPr>
          </a:p>
          <a:p>
            <a:pPr>
              <a:buFont typeface="Arial" charset="0"/>
              <a:buAutoNum type="arabicPeriod"/>
            </a:pPr>
            <a:r>
              <a:rPr lang="hr-HR" sz="2400" smtClean="0">
                <a:latin typeface="Arial" charset="0"/>
              </a:rPr>
              <a:t>Koje razlike u ponašanjima između djevojčica i dječaka su prikazane u filmu?</a:t>
            </a:r>
          </a:p>
          <a:p>
            <a:pPr>
              <a:buFont typeface="Arial" charset="0"/>
              <a:buAutoNum type="arabicPeriod"/>
            </a:pPr>
            <a:r>
              <a:rPr lang="hr-HR" sz="2400" smtClean="0">
                <a:latin typeface="Arial" charset="0"/>
              </a:rPr>
              <a:t>Općenito, koje teoretske pristupe rodnim razlikama ste prepoznali ?</a:t>
            </a:r>
          </a:p>
          <a:p>
            <a:pPr>
              <a:buFont typeface="Arial" charset="0"/>
              <a:buAutoNum type="arabicPeriod"/>
            </a:pPr>
            <a:r>
              <a:rPr lang="hr-HR" sz="2400" smtClean="0">
                <a:latin typeface="Arial" charset="0"/>
              </a:rPr>
              <a:t>Koji konkretni prikazani elementi idu u prilog: (a) teorije socijalnog učenja, (b) rodnih shema i (c) kognitivno-razvojnih teorija?</a:t>
            </a:r>
          </a:p>
          <a:p>
            <a:pPr>
              <a:buFont typeface="Arial" charset="0"/>
              <a:buAutoNum type="arabicPeriod"/>
            </a:pPr>
            <a:r>
              <a:rPr lang="hr-HR" sz="2400" smtClean="0">
                <a:latin typeface="Arial" charset="0"/>
              </a:rPr>
              <a:t>Vaš osobni kritički osvrt na film.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566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Osnovni teorijski pristupi</a:t>
            </a:r>
          </a:p>
          <a:p>
            <a:pPr marL="342900" indent="-342900">
              <a:lnSpc>
                <a:spcPct val="85000"/>
              </a:lnSpc>
              <a:spcBef>
                <a:spcPct val="100000"/>
              </a:spcBef>
              <a:spcAft>
                <a:spcPts val="1200"/>
              </a:spcAft>
              <a:buFontTx/>
              <a:buChar char="•"/>
            </a:pPr>
            <a:r>
              <a:rPr lang="hr-HR" sz="2000"/>
              <a:t>teorijski pristupi objašnjenju razlika među muškarcima i ženama mogu se podijeliti u 3 glavna pravca:</a:t>
            </a:r>
          </a:p>
          <a:p>
            <a:pPr marL="1257300" lvl="2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AutoNum type="arabicPeriod"/>
            </a:pPr>
            <a:r>
              <a:rPr lang="hr-HR" sz="2400"/>
              <a:t>biološki pristup</a:t>
            </a:r>
          </a:p>
          <a:p>
            <a:pPr marL="1257300" lvl="2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AutoNum type="arabicPeriod"/>
            </a:pPr>
            <a:r>
              <a:rPr lang="hr-HR" sz="2400"/>
              <a:t>socijalno-kulturalni pristup</a:t>
            </a:r>
          </a:p>
          <a:p>
            <a:pPr marL="1257300" lvl="2" indent="-342900">
              <a:lnSpc>
                <a:spcPct val="85000"/>
              </a:lnSpc>
              <a:spcBef>
                <a:spcPct val="50000"/>
              </a:spcBef>
              <a:spcAft>
                <a:spcPct val="100000"/>
              </a:spcAft>
              <a:buFontTx/>
              <a:buAutoNum type="arabicPeriod"/>
            </a:pPr>
            <a:r>
              <a:rPr lang="hr-HR" sz="2400"/>
              <a:t>interakcijski pristup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 sz="2000"/>
              <a:t>osim ovih temeljnih pristupa, postoji i nekoliko specifičnih pristupa koji propitkuju opravdanost navedenih osnovnih pristupa: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Char char="-"/>
            </a:pPr>
            <a:r>
              <a:rPr lang="hr-HR" sz="2000"/>
              <a:t>liberalizam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Char char="-"/>
            </a:pPr>
            <a:r>
              <a:rPr lang="hr-HR" sz="2000"/>
              <a:t>feminizam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Char char="-"/>
            </a:pPr>
            <a:r>
              <a:rPr lang="hr-HR" sz="2000"/>
              <a:t>postmodernizam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18"/>
          <p:cNvSpPr>
            <a:spLocks noGrp="1"/>
          </p:cNvSpPr>
          <p:nvPr>
            <p:ph type="ctrTitle" idx="4294967295"/>
          </p:nvPr>
        </p:nvSpPr>
        <p:spPr>
          <a:xfrm>
            <a:off x="539750" y="908050"/>
            <a:ext cx="5686425" cy="1755775"/>
          </a:xfrm>
        </p:spPr>
        <p:txBody>
          <a:bodyPr/>
          <a:lstStyle/>
          <a:p>
            <a:pPr algn="l"/>
            <a:r>
              <a:rPr lang="hr-HR" b="1" smtClean="0">
                <a:solidFill>
                  <a:srgbClr val="660066"/>
                </a:solidFill>
                <a:latin typeface="Arial" charset="0"/>
              </a:rPr>
              <a:t>Interakcijski pristup</a:t>
            </a:r>
            <a:endParaRPr lang="hr-HR" smtClean="0">
              <a:solidFill>
                <a:srgbClr val="660066"/>
              </a:solidFill>
              <a:latin typeface="Arial" charset="0"/>
            </a:endParaRPr>
          </a:p>
        </p:txBody>
      </p:sp>
      <p:pic>
        <p:nvPicPr>
          <p:cNvPr id="175107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2708275"/>
            <a:ext cx="4103688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500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Interakcijski pristup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uključuje teorije roda i seksualnosti koje se temelje na međudjelovanju bioloških osnova i utjecaj socijalne okoline na ponašanje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javljaju se 1960-ih i 1970-ih, u duhu prevladavajućih ideja toga vremena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osnovna misao vodilja je da je “cjelina više od sume njenih sastavnih dijelova” – ljudsko ponašanje je toliko kompleksno da je vjerojatno uzrokovano s više različitih faktora koji na složeni način djeluju jedni na druge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glavni interaktivni modeli: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AutoNum type="arabicPeriod"/>
            </a:pPr>
            <a:r>
              <a:rPr lang="hr-HR"/>
              <a:t>Eysenckova teorija ličnosti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AutoNum type="arabicPeriod"/>
            </a:pPr>
            <a:r>
              <a:rPr lang="hr-HR"/>
              <a:t>Freudova psihoanalitička teorija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AutoNum type="arabicPeriod"/>
            </a:pPr>
            <a:r>
              <a:rPr lang="hr-HR"/>
              <a:t>kognitivne razvojne teorije (Piaget, Kohlberg)</a:t>
            </a:r>
          </a:p>
        </p:txBody>
      </p:sp>
      <p:pic>
        <p:nvPicPr>
          <p:cNvPr id="171011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5734050"/>
            <a:ext cx="122237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615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Interakcijski pristup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</a:pPr>
            <a:r>
              <a:rPr lang="hr-HR" sz="2000" b="1"/>
              <a:t>Eysenckova teorija ličnosti (1967)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pojedinci/ke imaju genetički “ugrađene” razlike u potrebi za podražajima i emocionalnoj stabilnosti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ove razlike očituju se u psihološkim razlikama na dimenzijama introverzije/ekstraverzije i emocionalne stabilnosti/neuroticizma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ekstraverti su manje osjetljivi na podražaje izvana nego introverti, te su stoga introverti podložniji kondicioniranju (više poštuju zakon i slijede pravila, dok su ekstraverti više skloni riziku i traženju uzbuđenja)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emocionalna stabilnost je povezana s fiziološkim reakcijama na emocionalne podražaje i efikasnosti ponovnog uspostavljanja ravnoteže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osobine ličnosti čine nas fiziološki udešenima da različito reagiramo na socijalnu okolinu (ekstraverti trebaju čvršći režim socijalizacije; emocionalno stabilni se bolje slažu i bolje su prihvaćeni od drugih ljudi)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1978. primjena teorije na objašnjavanje seksualnog ponašanja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Eysenckov način pisanja bio je izrazito seksistički – pri opisivanju ekstraverata podrazumijevao je muškarce, pri opisivanju neuroticizma žene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primjer </a:t>
            </a:r>
            <a:r>
              <a:rPr lang="hr-HR" b="1" i="1"/>
              <a:t>androcentrizma</a:t>
            </a:r>
            <a:r>
              <a:rPr lang="hr-HR"/>
              <a:t> u psihologiji</a:t>
            </a:r>
          </a:p>
        </p:txBody>
      </p:sp>
      <p:pic>
        <p:nvPicPr>
          <p:cNvPr id="203779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6005513"/>
            <a:ext cx="1077912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Interakcijski pristup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</a:pPr>
            <a:r>
              <a:rPr lang="hr-HR" sz="2000" b="1"/>
              <a:t>Freudova psihoanalitička teorija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čovjekov razvoj je biološki utemeljen proces modificiran iskustvom i socijalizacijom, koji prolazi kroz niz predodređenih faza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dijete se, od rođenja, mora boriti s ‘demonima’ kako bi postalo dobro funkcionirajuća i zdrava odrasla osoba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hr-HR"/>
              <a:t>tema ratnika koji stječe snagu prolazeći kroz iskušenja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iskušenja su determinirana biologijom, a socijalizacija nam pomaže da svladamo svoju prirodu i instinkte i postanemo zrele odrasle osobe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 u="sng"/>
              <a:t>teorija psihoseksualnog razvoja</a:t>
            </a:r>
            <a:r>
              <a:rPr lang="hr-HR"/>
              <a:t> – seksualni instinkt “vodi” čovjekov razvoj kroz niz psihoseksualnih faza (oralna, analna, falusna, genitalna)</a:t>
            </a:r>
          </a:p>
          <a:p>
            <a:pPr marL="342900" indent="-342900">
              <a:lnSpc>
                <a:spcPct val="85000"/>
              </a:lnSpc>
              <a:spcAft>
                <a:spcPts val="500"/>
              </a:spcAft>
            </a:pPr>
            <a:r>
              <a:rPr lang="hr-HR"/>
              <a:t>Freudov odnos prema ženama:</a:t>
            </a:r>
          </a:p>
          <a:p>
            <a:pPr marL="342900" indent="-342900">
              <a:lnSpc>
                <a:spcPct val="85000"/>
              </a:lnSpc>
              <a:spcAft>
                <a:spcPts val="600"/>
              </a:spcAft>
              <a:buFontTx/>
              <a:buChar char="•"/>
            </a:pPr>
            <a:r>
              <a:rPr lang="hr-HR"/>
              <a:t>njihov razvoj temelji se na otkriću da nemaju penis, što vodi do osjećaja manje vrijednosti</a:t>
            </a:r>
          </a:p>
          <a:p>
            <a:pPr marL="342900" indent="-342900">
              <a:lnSpc>
                <a:spcPct val="85000"/>
              </a:lnSpc>
              <a:spcAft>
                <a:spcPts val="600"/>
              </a:spcAft>
              <a:buFontTx/>
              <a:buChar char="•"/>
            </a:pPr>
            <a:r>
              <a:rPr lang="hr-HR"/>
              <a:t>slabija identifikacija s majkom (koja je ujedno i manje vrijedan model), smanjuje mogućnost žena da razviju snažan </a:t>
            </a:r>
            <a:r>
              <a:rPr lang="hr-HR" i="1"/>
              <a:t>superego</a:t>
            </a:r>
            <a:r>
              <a:rPr lang="hr-HR"/>
              <a:t>, što ih čini moralno inferiornijima od muškaraca</a:t>
            </a:r>
          </a:p>
          <a:p>
            <a:pPr marL="342900" indent="-342900">
              <a:lnSpc>
                <a:spcPct val="85000"/>
              </a:lnSpc>
              <a:spcAft>
                <a:spcPts val="600"/>
              </a:spcAft>
              <a:buFontTx/>
              <a:buChar char="•"/>
            </a:pPr>
            <a:r>
              <a:rPr lang="hr-HR"/>
              <a:t>žene nisu sposobne razviti se do pune zrelosti kao muškarci</a:t>
            </a:r>
          </a:p>
        </p:txBody>
      </p:sp>
      <p:pic>
        <p:nvPicPr>
          <p:cNvPr id="205827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6005513"/>
            <a:ext cx="1077912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615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Interakcijski pristup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</a:pPr>
            <a:r>
              <a:rPr lang="hr-HR" sz="2000" b="1"/>
              <a:t>Kognitivna razvojna teorija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</a:pPr>
            <a:r>
              <a:rPr lang="hr-HR"/>
              <a:t>Piaget – djetetov kognitivni razvoj prolazi kroz niz faza za koje je karakterističan sasvim drugačiji pogled na svijet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</a:pPr>
            <a:r>
              <a:rPr lang="hr-HR" b="1"/>
              <a:t>Kohlberg</a:t>
            </a:r>
            <a:r>
              <a:rPr lang="hr-HR"/>
              <a:t> – eksplicitno primijenio teoriju kognitivnog razvoja na dječje razumijevanje pojma rod</a:t>
            </a:r>
          </a:p>
          <a:p>
            <a:pPr marL="342900" indent="-342900">
              <a:lnSpc>
                <a:spcPct val="85000"/>
              </a:lnSpc>
              <a:spcAft>
                <a:spcPts val="600"/>
              </a:spcAft>
              <a:buFontTx/>
              <a:buChar char="•"/>
            </a:pPr>
            <a:r>
              <a:rPr lang="hr-HR"/>
              <a:t>navodi tri glavna aspekta:</a:t>
            </a:r>
          </a:p>
          <a:p>
            <a:pPr marL="800100" lvl="1" indent="-342900">
              <a:lnSpc>
                <a:spcPct val="85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hr-HR" b="1"/>
              <a:t>imenovanje roda</a:t>
            </a:r>
            <a:r>
              <a:rPr lang="hr-HR"/>
              <a:t> (</a:t>
            </a:r>
            <a:r>
              <a:rPr lang="hr-HR" i="1"/>
              <a:t>gender labelling</a:t>
            </a:r>
            <a:r>
              <a:rPr lang="hr-HR"/>
              <a:t>) = sposobnost točne primijene termina djevojčica ili dječak</a:t>
            </a:r>
          </a:p>
          <a:p>
            <a:pPr marL="800100" lvl="1" indent="-342900">
              <a:lnSpc>
                <a:spcPct val="85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hr-HR" b="1"/>
              <a:t>znanje o rodu</a:t>
            </a:r>
            <a:r>
              <a:rPr lang="hr-HR"/>
              <a:t> (</a:t>
            </a:r>
            <a:r>
              <a:rPr lang="hr-HR" i="1"/>
              <a:t>gender knowledge</a:t>
            </a:r>
            <a:r>
              <a:rPr lang="hr-HR"/>
              <a:t>) = znanje o karakteristikama muškog i ženskog roda</a:t>
            </a:r>
          </a:p>
          <a:p>
            <a:pPr marL="800100" lvl="1" indent="-342900">
              <a:lnSpc>
                <a:spcPct val="85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hr-HR" b="1"/>
              <a:t>stalnost roda</a:t>
            </a:r>
            <a:r>
              <a:rPr lang="hr-HR"/>
              <a:t> (</a:t>
            </a:r>
            <a:r>
              <a:rPr lang="hr-HR" i="1"/>
              <a:t>gender constancy</a:t>
            </a:r>
            <a:r>
              <a:rPr lang="hr-HR"/>
              <a:t>) = spoznaja da je rod nepromjenjiv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djeca počinju usvajati rodno prikladna ponašanja </a:t>
            </a:r>
            <a:r>
              <a:rPr lang="hr-HR" i="1" u="sng"/>
              <a:t>jer</a:t>
            </a:r>
            <a:r>
              <a:rPr lang="hr-HR"/>
              <a:t> su usvojila određeni rodni identitet - suprotno od teorije socijalnog učenja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pretpostavka da se razvoj kognicije vezane uz rod završava krajem djetinjstva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kritika – nije objašnjeno zašto se djeca usmjeravaju na rod kao primarnu kategoriju koja usmjerava njihov razvoj – teorija rodnih shema 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 u="sng"/>
              <a:t>teorija moralnog razvoja</a:t>
            </a:r>
            <a:r>
              <a:rPr lang="hr-HR"/>
              <a:t> – sličan zaključak kao Freud!</a:t>
            </a:r>
          </a:p>
        </p:txBody>
      </p:sp>
      <p:pic>
        <p:nvPicPr>
          <p:cNvPr id="207875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6005513"/>
            <a:ext cx="1077912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Izazovi glavnim teorijskim pristupima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 sz="2000"/>
              <a:t>1970-e – godine buntovništva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 sz="2000"/>
              <a:t>razbijanje iluzija – ciničan pogled na prevladavajući poredak i želja da se pobjegne od “udobnih” iluzija – da postoje jednostavna rješenja problema ili da postoje sigurne činjenice u koje se možemo pouzdati</a:t>
            </a:r>
            <a:endParaRPr lang="hr-HR"/>
          </a:p>
        </p:txBody>
      </p:sp>
      <p:pic>
        <p:nvPicPr>
          <p:cNvPr id="209923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6005513"/>
            <a:ext cx="1077912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9962" name="Group 42"/>
          <p:cNvGraphicFramePr>
            <a:graphicFrameLocks noGrp="1"/>
          </p:cNvGraphicFramePr>
          <p:nvPr/>
        </p:nvGraphicFramePr>
        <p:xfrm>
          <a:off x="539750" y="2708275"/>
          <a:ext cx="7272338" cy="3688335"/>
        </p:xfrm>
        <a:graphic>
          <a:graphicData uri="http://schemas.openxmlformats.org/drawingml/2006/table">
            <a:tbl>
              <a:tblPr/>
              <a:tblGrid>
                <a:gridCol w="1511300"/>
                <a:gridCol w="2592388"/>
                <a:gridCol w="3168650"/>
              </a:tblGrid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Pogled na prevladavajući poredak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Ciljevi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Liberalizam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represivne institucije, religija i država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Osloboditi ljude, omogućiti ih da otkriju sami sebe i ostvare svoj puni potencijal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9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Feminizam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institucije u društvu tlače, isključuju i ponižavaju žene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Emancipirati žene i pružiti alternativni pogled na svijet koji se ne osniva na moći muškaraca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7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Postmodernizam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gusta mreža moći koja pokriva čitavo ljudsko društvo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Razotkriti “mračne sile” koje nam nude određenu sliku svijeta, razotkriti načine kojima moć djeluje i kako joj se oduprijeti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Zaključno ...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</a:pPr>
            <a:r>
              <a:rPr lang="hr-HR" sz="2000" b="1"/>
              <a:t>Sternberg (1993)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način na koji istraživači oblikuju pitanje može značajno utjecati na dobiveni odgovor 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razlikuje 4 načina oblikovanja pitanja o utjecaju biologije i okoline na rodne razlike: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AutoNum type="arabicPeriod"/>
            </a:pPr>
            <a:r>
              <a:rPr lang="hr-HR" sz="2000"/>
              <a:t>Jesu li rodne razlike određene biologijom ili djelovanjem okoline?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AutoNum type="arabicPeriod"/>
            </a:pPr>
            <a:r>
              <a:rPr lang="hr-HR" sz="2000"/>
              <a:t>U kojoj mjeri su rodne razlike određene biologijom, a u kojoj mjeri djelovanjem okoline?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AutoNum type="arabicPeriod"/>
            </a:pPr>
            <a:r>
              <a:rPr lang="hr-HR" sz="2000"/>
              <a:t>(pitanje 2) + a u kojoj mjeri interakcijom biologije i okoline?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AutoNum type="arabicPeriod"/>
            </a:pPr>
            <a:r>
              <a:rPr lang="hr-HR" sz="2000"/>
              <a:t>(pitanje 3) + u funkciji vremena i mjesta?</a:t>
            </a:r>
          </a:p>
        </p:txBody>
      </p:sp>
      <p:pic>
        <p:nvPicPr>
          <p:cNvPr id="211971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188" y="5734050"/>
            <a:ext cx="1293812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2943</TotalTime>
  <Words>863</Words>
  <Application>Microsoft Office PowerPoint</Application>
  <PresentationFormat>On-screen Show (4:3)</PresentationFormat>
  <Paragraphs>82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Arial Narrow</vt:lpstr>
      <vt:lpstr>Wingdings</vt:lpstr>
      <vt:lpstr>Office tema</vt:lpstr>
      <vt:lpstr>Teorijska objašnjenja razlika između muškaraca i žena (2)</vt:lpstr>
      <vt:lpstr>Slide 2</vt:lpstr>
      <vt:lpstr>Interakcijski pristup</vt:lpstr>
      <vt:lpstr>Slide 4</vt:lpstr>
      <vt:lpstr>Slide 5</vt:lpstr>
      <vt:lpstr>Slide 6</vt:lpstr>
      <vt:lpstr>Slide 7</vt:lpstr>
      <vt:lpstr>Slide 8</vt:lpstr>
      <vt:lpstr>Slide 9</vt:lpstr>
      <vt:lpstr>Domaća zadaća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korisnik</dc:creator>
  <cp:lastModifiedBy> </cp:lastModifiedBy>
  <cp:revision>107</cp:revision>
  <dcterms:created xsi:type="dcterms:W3CDTF">2009-11-24T12:16:01Z</dcterms:created>
  <dcterms:modified xsi:type="dcterms:W3CDTF">2014-03-27T06:31:17Z</dcterms:modified>
</cp:coreProperties>
</file>