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69" r:id="rId2"/>
    <p:sldId id="467" r:id="rId3"/>
    <p:sldId id="468" r:id="rId4"/>
    <p:sldId id="463" r:id="rId5"/>
    <p:sldId id="504" r:id="rId6"/>
    <p:sldId id="526" r:id="rId7"/>
    <p:sldId id="539" r:id="rId8"/>
    <p:sldId id="490" r:id="rId9"/>
    <p:sldId id="492" r:id="rId10"/>
    <p:sldId id="491" r:id="rId11"/>
    <p:sldId id="489" r:id="rId12"/>
    <p:sldId id="518" r:id="rId13"/>
    <p:sldId id="519" r:id="rId14"/>
    <p:sldId id="521" r:id="rId15"/>
    <p:sldId id="532" r:id="rId16"/>
    <p:sldId id="477" r:id="rId17"/>
    <p:sldId id="496" r:id="rId18"/>
    <p:sldId id="497" r:id="rId19"/>
    <p:sldId id="498" r:id="rId20"/>
    <p:sldId id="510" r:id="rId21"/>
    <p:sldId id="541" r:id="rId22"/>
  </p:sldIdLst>
  <p:sldSz cx="9144000" cy="6858000" type="screen4x3"/>
  <p:notesSz cx="6888163" cy="100203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0066"/>
    <a:srgbClr val="A953FF"/>
    <a:srgbClr val="6699FF"/>
    <a:srgbClr val="FF9900"/>
    <a:srgbClr val="FF0000"/>
    <a:srgbClr val="CC99FF"/>
    <a:srgbClr val="FFFB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3" autoAdjust="0"/>
    <p:restoredTop sz="71062" autoAdjust="0"/>
  </p:normalViewPr>
  <p:slideViewPr>
    <p:cSldViewPr>
      <p:cViewPr>
        <p:scale>
          <a:sx n="75" d="100"/>
          <a:sy n="75" d="100"/>
        </p:scale>
        <p:origin x="-89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7B725FBD-FB5F-406B-87E5-EF611CFCD016}" type="datetimeFigureOut">
              <a:rPr lang="hr-HR"/>
              <a:pPr>
                <a:defRPr/>
              </a:pPr>
              <a:t>9.4.2014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8E7045CE-48DD-463A-85A6-FDD2ED7D06C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E537F61E-DB12-4C8B-B22F-BF06E273B6D2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0FD3B375-1D7E-4A91-921A-CFBF9CC5C0B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742950" lvl="1" indent="-285750"/>
            <a:endParaRPr lang="hr-HR" sz="1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191508-C4FE-4BC6-93AB-3C151B93CDF2}" type="slidenum">
              <a:rPr lang="hr-HR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F67591-86DA-4CA7-9492-CB4A81980CE4}" type="slidenum">
              <a:rPr lang="hr-HR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23D023-FCCC-418E-9588-74B1C9596742}" type="slidenum">
              <a:rPr lang="hr-HR"/>
              <a:pPr/>
              <a:t>19</a:t>
            </a:fld>
            <a:endParaRPr lang="hr-H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DB0843-ED08-4BBB-991A-E1B1189A12CF}" type="slidenum">
              <a:rPr lang="hr-HR"/>
              <a:pPr/>
              <a:t>20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A105C0-5252-4CFE-B83F-3650F896219A}" type="slidenum">
              <a:rPr lang="hr-HR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hr-HR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0F3F40-393F-47C6-8202-6BF8097911D3}" type="slidenum">
              <a:rPr lang="hr-HR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b="1" smtClean="0"/>
          </a:p>
          <a:p>
            <a:endParaRPr lang="hr-H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C3E756-EB53-4647-8719-0805EC178CA8}" type="slidenum">
              <a:rPr lang="hr-HR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03743F-F623-4C8E-93FD-38FE6C7C723E}" type="slidenum">
              <a:rPr lang="hr-HR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570F3-B561-4DFE-A502-CE981794D18E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D60B-557C-4E50-B782-CE8106AFBE9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58697-6A6D-40D4-B7CB-72E601BB4B6B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7AF77-BA92-4BE6-BECA-27A58B9938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A5DD6-B1BC-4CEB-B680-4E82DCA63124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FB090-E5B1-4437-9778-1289A26FC2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23EB4-CDDA-4639-873C-42ECE6270FCD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7FF2-50B4-42DF-912D-851A7C2AFA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E2E57-62E6-4F78-BDCC-3B65E05B43AD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7DC7B-79E7-484A-8ACE-4F4EC0C0B7C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A5D6F-A89E-4C2C-BFE4-C579C4378026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BA847-C925-4251-AD4A-40410D7F39A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4656F-F251-466F-9FFC-39B6EF1BFC22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AAADA-4C8B-4677-B169-4339084F23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9C39F-6506-4541-ACDE-EA4757E0CAC4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DEAA9-0DD6-478C-AA57-D7F2CBB6DC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75369-4709-43E5-94EF-B67A74C13340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1A66F-7D25-4401-832F-C2A1A86F46F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983C-967A-4791-B863-2C84DCB59956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138C-FCDF-48EA-9B0D-0DBBF025FF5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971FC-A285-4906-9F32-B406D9A7C499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1E39F-42ED-4156-A1E0-8D7B19A319F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4754-A9CE-43DB-99AC-8F5206B57B03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9EFAC-244E-4E28-94CB-4F9462D557F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B5E2D-CF3E-4C8F-8B3A-A598F35D6E9C}" type="datetimeFigureOut">
              <a:rPr lang="sr-Latn-CS"/>
              <a:pPr>
                <a:defRPr/>
              </a:pPr>
              <a:t>9.4.2014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D2CD7A-944F-41EA-8EC9-6DB0CF0E1E7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8"/>
          <p:cNvSpPr>
            <a:spLocks noGrp="1"/>
          </p:cNvSpPr>
          <p:nvPr>
            <p:ph type="ctrTitle"/>
          </p:nvPr>
        </p:nvSpPr>
        <p:spPr>
          <a:xfrm>
            <a:off x="684213" y="692150"/>
            <a:ext cx="7848600" cy="1755775"/>
          </a:xfrm>
        </p:spPr>
        <p:txBody>
          <a:bodyPr/>
          <a:lstStyle/>
          <a:p>
            <a:pPr eaLnBrk="1" hangingPunct="1"/>
            <a:r>
              <a:rPr lang="hr-HR" sz="4000" b="1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Seksualna orijentacija</a:t>
            </a:r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1258888" y="6308725"/>
            <a:ext cx="532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/>
          </a:p>
        </p:txBody>
      </p:sp>
      <p:pic>
        <p:nvPicPr>
          <p:cNvPr id="2052" name="Picture 7" descr="ANd9GcQ6_8fTZorrKj5v2a0Oekjdn7NTPEyuCXZrlEdSJ8eJdmGATcQ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3213100"/>
            <a:ext cx="23050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hr-HR" sz="3200" b="1" smtClean="0">
                <a:solidFill>
                  <a:schemeClr val="folHlink"/>
                </a:solidFill>
                <a:latin typeface="Arial" pitchFamily="34" charset="0"/>
              </a:rPr>
              <a:t>Reakcije roditelja na coming out mlade LGB osobe</a:t>
            </a:r>
            <a:endParaRPr lang="en-US" sz="32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U istraživanju mladih LGB osoba se pokazalo da je samo 11% tih adolescenata/ica doživjelo pozitivne reakcije roditelja nakon što su im rekli da su homo/biseksualni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(D'Augelli i Hershberger, 1993)</a:t>
            </a:r>
          </a:p>
          <a:p>
            <a:pPr>
              <a:lnSpc>
                <a:spcPct val="90000"/>
              </a:lnSpc>
            </a:pPr>
            <a:endParaRPr lang="hr-HR" sz="500" b="1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Preko trećine adolescenata/ica je bilo verbalno napadnuto od strane člana/ice obitelji zbog seksualne orijentacije, a 10% je bilo fizički napadnuto od strane člana/ice obitelji zbog seksualne orijentacije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(Pilkington i D'Augelli, 1995)</a:t>
            </a:r>
          </a:p>
          <a:p>
            <a:pPr>
              <a:lnSpc>
                <a:spcPct val="90000"/>
              </a:lnSpc>
            </a:pPr>
            <a:endParaRPr lang="hr-HR" sz="500" b="1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Izrazito negativne reakcije obitelji, koje uključuju zlostavljanje, zanemarivanje ili odbacivanje, mogu rezultirati izbacivanjem iz obiteljskog doma te emocionalnim i zdravstvenim rizicima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(Rotheram-Borus , Hunter i Rosario, 1994; Savin-Williams, 1990)</a:t>
            </a:r>
          </a:p>
          <a:p>
            <a:pPr>
              <a:lnSpc>
                <a:spcPct val="90000"/>
              </a:lnSpc>
            </a:pPr>
            <a:endParaRPr lang="hr-HR" sz="5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Negativni osjećaji roditelja o homoseksualnosti njihove djece su se smanjivali što je više vremena prošlo od </a:t>
            </a:r>
            <a:r>
              <a:rPr lang="hr-HR" sz="2000" i="1" smtClean="0">
                <a:latin typeface="Arial" pitchFamily="34" charset="0"/>
                <a:cs typeface="Arial" pitchFamily="34" charset="0"/>
              </a:rPr>
              <a:t>coming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i="1" smtClean="0">
                <a:latin typeface="Arial" pitchFamily="34" charset="0"/>
                <a:cs typeface="Arial" pitchFamily="34" charset="0"/>
              </a:rPr>
              <a:t>out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-a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(Holtzen i Agresti, 1990)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chemeClr val="folHlink"/>
                </a:solidFill>
                <a:latin typeface="Arial" pitchFamily="34" charset="0"/>
              </a:rPr>
              <a:t>Reakcije okoline na mlade osobe homoseksualne orijentacije</a:t>
            </a:r>
            <a:endParaRPr lang="en-US" sz="36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2100" smtClean="0">
                <a:latin typeface="Arial" pitchFamily="34" charset="0"/>
              </a:rPr>
              <a:t>Homofobno zadirkivanje je često dugotrajno, sustavno i vrše ga skupine učenika/ca (Rivers, 2001) </a:t>
            </a:r>
          </a:p>
          <a:p>
            <a:pPr>
              <a:lnSpc>
                <a:spcPct val="80000"/>
              </a:lnSpc>
            </a:pPr>
            <a:endParaRPr lang="hr-HR" sz="2100" smtClean="0">
              <a:latin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100" smtClean="0">
                <a:latin typeface="Arial" pitchFamily="34" charset="0"/>
              </a:rPr>
              <a:t>Američko istraživanje: 81% mladih LGB osoba je izjavilo da je bilo verbalno zlostavljano, 38% da im se prijetilo fizičkim napadom, a 15% da je bilo fizički napadnuto (D’Augelli, 2002)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100" smtClean="0">
                <a:latin typeface="Arial" pitchFamily="34" charset="0"/>
              </a:rPr>
              <a:t>kod žrtava je veći rizik od suicidalnih ideacija, depresije i izolacije (Elliot i Kilpatrick, 1994)</a:t>
            </a:r>
          </a:p>
          <a:p>
            <a:pPr>
              <a:lnSpc>
                <a:spcPct val="80000"/>
              </a:lnSpc>
            </a:pPr>
            <a:endParaRPr lang="hr-HR" sz="2100" smtClean="0">
              <a:latin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100" smtClean="0">
                <a:latin typeface="Arial" pitchFamily="34" charset="0"/>
              </a:rPr>
              <a:t>Pozitivna školska klima i potpora roditelja su zaštitni faktori protiv depresije i zlouporabe droga kod LGB učenika/ca i onih koji propituju svoju seksualnu orijentaciju (Espelage i sur., 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LGB osobe srednje dobi</a:t>
            </a:r>
            <a:endParaRPr lang="en-US" sz="3600" b="1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41438"/>
            <a:ext cx="8218488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Istraživanja razvoja odraslih osoba su gotovo u potpunosti usmjerena na heteroseksualne osobe (žene: biološki sat, majčinstvo, brigao obitelji; muškarci: profesionalna uloga)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Lezbijke i gejevi nemaju modele po kojima bi koncipirali svoj život niti koji bi im pomogli razumjeti normativne krize koje doživljavaju – no to nudi i više mogućnosti za kreiranje individualnih normi i uloga (Brown, 1989)</a:t>
            </a:r>
          </a:p>
          <a:p>
            <a:pPr lvl="1">
              <a:lnSpc>
                <a:spcPct val="90000"/>
              </a:lnSpc>
            </a:pPr>
            <a:endParaRPr lang="hr-HR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Dodatne varijable u modelima razvoja odrasle osobe: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i="1" smtClean="0">
                <a:latin typeface="Arial" pitchFamily="34" charset="0"/>
                <a:cs typeface="Arial" pitchFamily="34" charset="0"/>
              </a:rPr>
              <a:t>Coming out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 kao razvojni događaj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Integriranje seksualne orijentacije u šire razvojne teme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Stvaranje vlastitih normi i očekivanja o redoslijedu razvojnih događaja ili razdoblja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Uklapanje vlastitog jedinstvenog života u razvojni tijek života značajnih drugih osoba (roditelja, djece, partnera/ice) (KiImmel i Sang, 1995)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Istospolni parovi</a:t>
            </a:r>
            <a:endParaRPr lang="en-US" sz="3600" b="1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1800" b="1" smtClean="0">
                <a:latin typeface="Arial" pitchFamily="34" charset="0"/>
                <a:cs typeface="Arial" pitchFamily="34" charset="0"/>
              </a:rPr>
              <a:t>Podjela kućanskih poslova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Muški gej parovi - u prvoj godini veze partneri dijele gotovo sve poslove, a kasnije dođe do podjele poslova prema partnerovim vještinama i i opterećenju na poslu (McWhirter i Mattison, 1984)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Lezbijski parovi – u svim fazama veze dijele kućanske poslove ravnopravno (Schwartz, 1983; Kurdek, 1993) – lezbijskim parovima je etika ravnopravnosti važnija nego gej i heteroseksualnim parovima (Peplau i Cochran, 1990)</a:t>
            </a:r>
          </a:p>
          <a:p>
            <a:pPr lvl="1">
              <a:lnSpc>
                <a:spcPct val="90000"/>
              </a:lnSpc>
            </a:pPr>
            <a:endParaRPr lang="hr-HR" sz="18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1800" b="1" smtClean="0">
                <a:latin typeface="Arial" pitchFamily="34" charset="0"/>
                <a:cs typeface="Arial" pitchFamily="34" charset="0"/>
              </a:rPr>
              <a:t>Zadovoljstvo vezom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Nema razlike u zadovoljstvu vezom u lezbijskim i gej parovima (Duffy i Rusbult, 1986; Kurdek, 1991)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Korelati zadovoljstva vezom su jednaki za lezbijske, gej i heteroseksualne parove: npr. osjećaj ravnopravne moći i kontrole, postojanje barem jednog emocionalno ekspresivnog partnera/ice u vezi, percepcija da postoji puno privlačnih aspekata veze i malo alternativna vezi, važnost privrženosti i zajedničko donošenje odluka (Blumstein i Schwartz, 1983; Duffy i Rusbult, 1986; Kurdek i Smitt, 1986)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Civilno partnerstvo i istospolni brak</a:t>
            </a:r>
            <a:endParaRPr lang="en-US" sz="3600" b="1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41438"/>
            <a:ext cx="8507413" cy="5111750"/>
          </a:xfrm>
        </p:spPr>
        <p:txBody>
          <a:bodyPr/>
          <a:lstStyle/>
          <a:p>
            <a:r>
              <a:rPr lang="hr-HR" sz="1800" b="1" smtClean="0">
                <a:latin typeface="Arial" pitchFamily="34" charset="0"/>
                <a:cs typeface="Arial" pitchFamily="34" charset="0"/>
              </a:rPr>
              <a:t>Ozakonjenje veze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je vjerojatnije među lezbijkama i gejevima koji su u predanim istospolnim vezama, koji imaju viša primanja i koji su više otvoreni u vezi svoje seksualne orijentacije obiteljima iz kojih potječu (Riggle i sur., 2005, 2006), te ako su duže u vezi (Oswald i sur., 2008)</a:t>
            </a:r>
          </a:p>
          <a:p>
            <a:endParaRPr lang="hr-HR" sz="1000" smtClean="0">
              <a:latin typeface="Arial" pitchFamily="34" charset="0"/>
              <a:cs typeface="Arial" pitchFamily="34" charset="0"/>
            </a:endParaRPr>
          </a:p>
          <a:p>
            <a:r>
              <a:rPr lang="hr-HR" sz="1800" smtClean="0">
                <a:latin typeface="Arial" pitchFamily="34" charset="0"/>
                <a:cs typeface="Arial" pitchFamily="34" charset="0"/>
              </a:rPr>
              <a:t>Gejevi i lezbijke u </a:t>
            </a:r>
            <a:r>
              <a:rPr lang="hr-HR" sz="1800" b="1" smtClean="0">
                <a:latin typeface="Arial" pitchFamily="34" charset="0"/>
                <a:cs typeface="Arial" pitchFamily="34" charset="0"/>
              </a:rPr>
              <a:t>civilnim partnerstvima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 su imali kvalitetniji odnos s obitelji, veću socijalnu i emocionalnu potporu obitelji i prijatelja, te su imali veće šanse ostati u predanoj vezi od onih koji nisu sklopili civilno partnerstvo (Rothblum, 2004)</a:t>
            </a:r>
          </a:p>
          <a:p>
            <a:endParaRPr lang="hr-HR" sz="1000" smtClean="0">
              <a:latin typeface="Arial" pitchFamily="34" charset="0"/>
              <a:cs typeface="Arial" pitchFamily="34" charset="0"/>
            </a:endParaRPr>
          </a:p>
          <a:p>
            <a:r>
              <a:rPr lang="hr-HR" sz="1800" smtClean="0">
                <a:latin typeface="Arial" pitchFamily="34" charset="0"/>
                <a:cs typeface="Arial" pitchFamily="34" charset="0"/>
              </a:rPr>
              <a:t>Pravno prepoznavanje</a:t>
            </a:r>
            <a:r>
              <a:rPr lang="hr-HR" sz="1800" b="1" smtClean="0">
                <a:latin typeface="Arial" pitchFamily="34" charset="0"/>
                <a:cs typeface="Arial" pitchFamily="34" charset="0"/>
              </a:rPr>
              <a:t> istospolnog braka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donosi iste dobrobiti kao i kod heteroseksualnih parova koji prelaze iz kohabitacije u brak</a:t>
            </a:r>
          </a:p>
          <a:p>
            <a:pPr lvl="1">
              <a:buFontTx/>
              <a:buChar char="•"/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Vjenčani parovi su imali nižu anksioznost i depresivnost i bolju psihološku dobrobit</a:t>
            </a:r>
          </a:p>
          <a:p>
            <a:pPr lvl="1">
              <a:buFontTx/>
              <a:buChar char="•"/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Imanje ceremonije vjenčanja koja uključuje podržavajuće ljude doprinijelo je smanjenju osjećaja stigmatizacije i marginalizacije (Fingerhut i Maisel,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LGB obitelji s djecom</a:t>
            </a:r>
            <a:endParaRPr lang="en-US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7" descr="FFN_CHP_Harris_Burtka_kids_080212_50849465_midres-1-500x7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1268413"/>
            <a:ext cx="2509838" cy="359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9" descr="Momsparent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4627563"/>
            <a:ext cx="2592387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1" descr="16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1196975"/>
            <a:ext cx="23749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3" descr="Cynthia Nixon and Christine Marino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2988" y="1268413"/>
            <a:ext cx="19256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5" descr="Carlos-Gonzalez-AbellaRicky-Martin-with-twins-Valentino-Matte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9338" y="4068763"/>
            <a:ext cx="3743325" cy="234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Lezbijke i gejevi kao roditelji</a:t>
            </a:r>
            <a:endParaRPr lang="en-US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18488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Uvjerenje da lezbijke i gejevi nisu dobri roditelji nema empirijsko utemeljenje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Lezbijke i heteroseksualne žene se značajno ne razlikuju u mentalnom zdravlju i u pristupu odgajanju djece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(Bos i sur., 2004; Parks, 1998; Siegnthaler i Bigner, 2000)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Gej očevi dijele brigu oko djece uglavnom ravnopravno i zadovoljni su vezom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(Johnson i O’Connor, 2002; McPherson, 1993)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U istraživanjima se nije pronašlo da su majke lezbijke i gej očevi neprikladni kao roditelji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(Armesto, 2002; Barret i Robinson, 1990, Bos i sur., 2003; Patterson, 1997; Patterson i Chan, 1996; Tasker i Golombek, 1997)</a:t>
            </a:r>
          </a:p>
          <a:p>
            <a:pPr lvl="1">
              <a:lnSpc>
                <a:spcPct val="80000"/>
              </a:lnSpc>
            </a:pPr>
            <a:endParaRPr lang="hr-HR" sz="18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Zaključak: lezbijke i gejevi kao roditelji pružaju jednako podržavajuće obiteljsko okruženje za djecu kao heteroseksualni roditelji</a:t>
            </a:r>
          </a:p>
          <a:p>
            <a:pPr>
              <a:lnSpc>
                <a:spcPct val="80000"/>
              </a:lnSpc>
            </a:pPr>
            <a:endParaRPr lang="hr-HR" sz="1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Za zdravi razvoj djece nije važna seksualna orijentacija roditelja već toplina i bliskost odnosa djeteta i roditelja (Chan, Raboy i Patterson, 1998)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Djeca lezbijki i gejeva</a:t>
            </a:r>
            <a:endParaRPr lang="en-US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Istraživanja 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razvoja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seksualnog identiteta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: rodnog identiteta, rodnih uloga i seksualne orijentacije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Razvoj </a:t>
            </a:r>
            <a:r>
              <a:rPr lang="hr-HR" sz="2000" b="1" u="sng" smtClean="0">
                <a:latin typeface="Arial" pitchFamily="34" charset="0"/>
                <a:cs typeface="Arial" pitchFamily="34" charset="0"/>
              </a:rPr>
              <a:t>rodnog identiteta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 prati očekivani obrazac kod djece u dobi od 5 do 14 godina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(Green, 1978; Green i sur., 1986; Kirkpatrick i sur., 1981)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2000" b="1" u="sng" smtClean="0">
                <a:latin typeface="Arial" pitchFamily="34" charset="0"/>
                <a:cs typeface="Arial" pitchFamily="34" charset="0"/>
              </a:rPr>
              <a:t>Ponašanje vezano uz rodnu ulogu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je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u rasponu tipičnom za konvencionalne rodne uloge - po pitanju preferencija igračaka, aktivnosti, interesa i profesionalnih odabira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(Brewaeys i sur., 1997; Golombok i sur., 1983; Patterson, 1994)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2000" b="1" u="sng" smtClean="0">
                <a:latin typeface="Arial" pitchFamily="34" charset="0"/>
                <a:cs typeface="Arial" pitchFamily="34" charset="0"/>
              </a:rPr>
              <a:t>Seksualna orijentacija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 -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u većini istraživanja su djeca majki lezbijki i gej očeva heteroseksualne orijentacije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(Bailey i sur., 1995; Bozzet, 1980, 1987, 1989; Golombok i Tasker,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Djeca lezbijki i gejeva</a:t>
            </a:r>
            <a:endParaRPr lang="en-US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Istraživanja 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ostalih aspekata osobnog razvoja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Psihološka prilagodba djece gejeva i lezbijki je unutar normalnog raspona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(Wainright i Patterson, 2008; Wainright, Russell i Patterson, 2004)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hr-HR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Nema razlika u emocionalnim i bihevioralnim problemima djece i adolescenata koje su usvojili istospolni i heteroseksualni roditelji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(Averett, Nalavany i Ryan, 2009)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hr-HR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Istraživanja ne ukazuju da značajne razlike između djece majki koje su lezbijke i koje su heteroseksualne na sljedećim varijablama: 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psihijatrijska procjena, problemi u ponašanju, osobnost, samopoimanje, moralno rasuđivanje, školska prilagodba, inteligencija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(Steckel, 1985, 1987; Golombok i sur., 1983, 1997; Brewaeys i sur., 1997; Patterson, 1994; Gottman, 1990)</a:t>
            </a:r>
            <a:endParaRPr lang="hr-HR" sz="16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Djeca lezbijki i gejeva</a:t>
            </a:r>
            <a:endParaRPr lang="en-US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hr-HR" sz="1900" smtClean="0">
                <a:latin typeface="Arial" pitchFamily="34" charset="0"/>
                <a:cs typeface="Arial" pitchFamily="34" charset="0"/>
              </a:rPr>
              <a:t>Istraživanja </a:t>
            </a:r>
            <a:r>
              <a:rPr lang="hr-HR" sz="1900" b="1" smtClean="0">
                <a:latin typeface="Arial" pitchFamily="34" charset="0"/>
                <a:cs typeface="Arial" pitchFamily="34" charset="0"/>
              </a:rPr>
              <a:t>odnosa s osobama iz okoline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900" b="1" smtClean="0">
                <a:latin typeface="Arial" pitchFamily="34" charset="0"/>
                <a:cs typeface="Arial" pitchFamily="34" charset="0"/>
              </a:rPr>
              <a:t>Odnosi s vršnjacima</a:t>
            </a:r>
          </a:p>
          <a:p>
            <a:pPr lvl="2">
              <a:lnSpc>
                <a:spcPct val="80000"/>
              </a:lnSpc>
              <a:buFontTx/>
              <a:buChar char="•"/>
            </a:pPr>
            <a:r>
              <a:rPr lang="hr-HR" sz="1900" smtClean="0">
                <a:latin typeface="Arial" pitchFamily="34" charset="0"/>
                <a:cs typeface="Arial" pitchFamily="34" charset="0"/>
              </a:rPr>
              <a:t>Uočava se tipičan obrazac razvoja vršnjačkih odnosa te dobra kvaliteta odnosa vršnjacima (Wainright i Patterson, 2008; Wainright, Russell i Patterson, 2004; Golombok i sur., 1983; Patterson, 1994)</a:t>
            </a:r>
          </a:p>
          <a:p>
            <a:pPr lvl="2">
              <a:lnSpc>
                <a:spcPct val="80000"/>
              </a:lnSpc>
              <a:buFontTx/>
              <a:buChar char="•"/>
            </a:pPr>
            <a:endParaRPr lang="hr-HR" sz="19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900" b="1" smtClean="0">
                <a:latin typeface="Arial" pitchFamily="34" charset="0"/>
                <a:cs typeface="Arial" pitchFamily="34" charset="0"/>
              </a:rPr>
              <a:t>Uznemiravanje od strane vršnjaka</a:t>
            </a:r>
          </a:p>
          <a:p>
            <a:pPr lvl="2">
              <a:lnSpc>
                <a:spcPct val="80000"/>
              </a:lnSpc>
              <a:buFontTx/>
              <a:buChar char="•"/>
            </a:pPr>
            <a:r>
              <a:rPr lang="hr-HR" sz="1900" smtClean="0">
                <a:latin typeface="Arial" pitchFamily="34" charset="0"/>
                <a:cs typeface="Arial" pitchFamily="34" charset="0"/>
              </a:rPr>
              <a:t>Iako su neka djeca opisala da su se susrela s homofobnim izjavama vršnjaka (Gartell i sur., 2005), kada se mlade osobe pitalo o uznemiravanju u djetinjstvu, oni čije su majke razvedene lezbijke se ne razlikuju u doživljenom uznemiravanju/viktimizaciji nego djeca razvedenih heteroseksualnih majki (Tasker i Golombok, 1995, 1997)</a:t>
            </a:r>
          </a:p>
          <a:p>
            <a:pPr lvl="2">
              <a:lnSpc>
                <a:spcPct val="80000"/>
              </a:lnSpc>
              <a:buFontTx/>
              <a:buChar char="•"/>
            </a:pPr>
            <a:endParaRPr lang="hr-HR" sz="19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900" b="1" smtClean="0">
                <a:latin typeface="Arial" pitchFamily="34" charset="0"/>
                <a:cs typeface="Arial" pitchFamily="34" charset="0"/>
              </a:rPr>
              <a:t>Odnosi s roditeljima</a:t>
            </a:r>
            <a:endParaRPr lang="hr-HR" sz="190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80000"/>
              </a:lnSpc>
              <a:buFontTx/>
              <a:buChar char="•"/>
            </a:pPr>
            <a:r>
              <a:rPr lang="hr-HR" sz="1900" smtClean="0">
                <a:latin typeface="Arial" pitchFamily="34" charset="0"/>
                <a:cs typeface="Arial" pitchFamily="34" charset="0"/>
              </a:rPr>
              <a:t>Kod usvojene djece nema razlika u privrženosti svojim istospolnim odnosno heteroseksualnim roditeljima (Erich i sur., 2009)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hr-HR" sz="19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smtClean="0">
                <a:solidFill>
                  <a:schemeClr val="folHlink"/>
                </a:solidFill>
                <a:latin typeface="Arial" pitchFamily="34" charset="0"/>
              </a:rPr>
              <a:t>Definicija seksualne orijentacije</a:t>
            </a:r>
            <a:endParaRPr lang="en-US" sz="40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</a:rPr>
              <a:t>Seksualna orijentacija =&gt; emocionalna, romantična i/ili seksualna </a:t>
            </a:r>
            <a:r>
              <a:rPr lang="hr-HR" sz="2000" b="1" u="sng" smtClean="0">
                <a:latin typeface="Arial" pitchFamily="34" charset="0"/>
              </a:rPr>
              <a:t>privlačnost</a:t>
            </a:r>
            <a:r>
              <a:rPr lang="hr-HR" sz="2000" smtClean="0">
                <a:latin typeface="Arial" pitchFamily="34" charset="0"/>
              </a:rPr>
              <a:t> prema muškarcima, ženama ili prema oba spola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smtClean="0">
                <a:latin typeface="Arial" pitchFamily="34" charset="0"/>
              </a:rPr>
              <a:t>Odnosi se i </a:t>
            </a:r>
            <a:r>
              <a:rPr lang="hr-HR" sz="2000" b="1" u="sng" smtClean="0">
                <a:latin typeface="Arial" pitchFamily="34" charset="0"/>
              </a:rPr>
              <a:t>identitet</a:t>
            </a:r>
            <a:r>
              <a:rPr lang="hr-HR" sz="2000" smtClean="0">
                <a:latin typeface="Arial" pitchFamily="34" charset="0"/>
              </a:rPr>
              <a:t> temeljen na privlačnosti prema osobama istog i/ili suprotnog spola, povezanim ponašanjima i pripadnosti zajednici osoba koje dijele takvu privlačnost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smtClean="0">
                <a:latin typeface="Arial" pitchFamily="34" charset="0"/>
              </a:rPr>
              <a:t>Javlja se u rasponu od isključive homoseksualnosti do isključive heteroseksualnosti i uključuje različite oblike biseksualnosti (</a:t>
            </a:r>
            <a:r>
              <a:rPr lang="en-US" sz="2000" smtClean="0">
                <a:latin typeface="Arial" pitchFamily="34" charset="0"/>
              </a:rPr>
              <a:t>American</a:t>
            </a:r>
            <a:r>
              <a:rPr lang="hr-HR" sz="2000" smtClean="0">
                <a:latin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</a:rPr>
              <a:t>Psychological</a:t>
            </a:r>
            <a:r>
              <a:rPr lang="hr-HR" sz="2000" smtClean="0">
                <a:latin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</a:rPr>
              <a:t>Association</a:t>
            </a:r>
            <a:r>
              <a:rPr lang="hr-HR" sz="2000" smtClean="0">
                <a:latin typeface="Arial" pitchFamily="34" charset="0"/>
              </a:rPr>
              <a:t>, 2008)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hr-HR" sz="2000" smtClean="0">
              <a:latin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</a:rPr>
              <a:t>Procjenjuje je se da je 4-17% populacije homoseksualne orijentacije (Gonsionorek i Weinrich, 1991, prema Green i Herek, 1999)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hr-HR" sz="2000" smtClean="0">
              <a:latin typeface="Arial" pitchFamily="34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hr-HR" sz="2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Homofobija/heteroseksizam</a:t>
            </a:r>
            <a:endParaRPr lang="en-US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179388" y="1412875"/>
            <a:ext cx="8713787" cy="53292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1800" b="1" smtClean="0">
                <a:latin typeface="Arial" pitchFamily="34" charset="0"/>
                <a:cs typeface="Arial" pitchFamily="34" charset="0"/>
              </a:rPr>
              <a:t>Homofobija i homonegativnost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 su pojmovi kojima se najčešće obuhvaćaju sve društvene predrasude prema LGB osobama</a:t>
            </a:r>
          </a:p>
          <a:p>
            <a:pPr lvl="1">
              <a:lnSpc>
                <a:spcPct val="90000"/>
              </a:lnSpc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To su negativni stavovi i uvjerenja heteroseksualne većine prema homoseksualnosti i homoseksualcima</a:t>
            </a:r>
            <a:r>
              <a:rPr lang="hr-HR" sz="1600" smtClean="0">
                <a:latin typeface="Arial" pitchFamily="34" charset="0"/>
                <a:cs typeface="Arial" pitchFamily="34" charset="0"/>
              </a:rPr>
              <a:t> (Greene i Herek, 1999)</a:t>
            </a:r>
          </a:p>
          <a:p>
            <a:pPr lvl="1">
              <a:lnSpc>
                <a:spcPct val="90000"/>
              </a:lnSpc>
            </a:pPr>
            <a:endParaRPr lang="hr-HR" sz="1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1800" b="1" smtClean="0">
                <a:latin typeface="Arial" pitchFamily="34" charset="0"/>
                <a:cs typeface="Arial" pitchFamily="34" charset="0"/>
              </a:rPr>
              <a:t>Heteroseksizam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 – ideološki sustav koji negira, omalovažava i stigmatizira ne-heteroseksualne oblike ponašanja, identitet, odnose i zajednicu (Herek, 1995)</a:t>
            </a:r>
          </a:p>
          <a:p>
            <a:pPr lvl="1">
              <a:lnSpc>
                <a:spcPct val="90000"/>
              </a:lnSpc>
            </a:pPr>
            <a:r>
              <a:rPr lang="hr-HR" sz="1800" b="1" smtClean="0">
                <a:latin typeface="Arial" pitchFamily="34" charset="0"/>
                <a:cs typeface="Arial" pitchFamily="34" charset="0"/>
              </a:rPr>
              <a:t>Kulturalni heteroseksizam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– rašireni nedostatak pravne zaštite od diskriminacije LGB osoba prilikom zapošljavanja, stanovanja, usluga; </a:t>
            </a:r>
          </a:p>
          <a:p>
            <a:pPr lvl="2">
              <a:lnSpc>
                <a:spcPct val="90000"/>
              </a:lnSpc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nedostatak pravnog prepoznavanja istospolnih veza i njihovih obitelji;</a:t>
            </a:r>
          </a:p>
          <a:p>
            <a:pPr lvl="2">
              <a:lnSpc>
                <a:spcPct val="90000"/>
              </a:lnSpc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pravno kažnjavanje homoseksualnih odnosa</a:t>
            </a:r>
          </a:p>
          <a:p>
            <a:pPr lvl="1">
              <a:lnSpc>
                <a:spcPct val="90000"/>
              </a:lnSpc>
            </a:pPr>
            <a:r>
              <a:rPr lang="hr-HR" sz="1800" b="1" smtClean="0">
                <a:latin typeface="Arial" pitchFamily="34" charset="0"/>
                <a:cs typeface="Arial" pitchFamily="34" charset="0"/>
              </a:rPr>
              <a:t>Psihološki heteroseksizam </a:t>
            </a:r>
            <a:r>
              <a:rPr lang="hr-HR" sz="1800" smtClean="0">
                <a:latin typeface="Arial" pitchFamily="34" charset="0"/>
                <a:cs typeface="Arial" pitchFamily="34" charset="0"/>
              </a:rPr>
              <a:t>– individualna manifestacija kulturalnog heteroseksizma</a:t>
            </a:r>
          </a:p>
          <a:p>
            <a:pPr lvl="2">
              <a:lnSpc>
                <a:spcPct val="90000"/>
              </a:lnSpc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Očituje se osjećajima osobnog gađenja, hostilnosti ili osude homoseksualnosti ili lezbijki i gej muškaraca</a:t>
            </a:r>
          </a:p>
          <a:p>
            <a:pPr lvl="2">
              <a:lnSpc>
                <a:spcPct val="90000"/>
              </a:lnSpc>
            </a:pPr>
            <a:r>
              <a:rPr lang="hr-HR" sz="1800" smtClean="0">
                <a:latin typeface="Arial" pitchFamily="34" charset="0"/>
                <a:cs typeface="Arial" pitchFamily="34" charset="0"/>
              </a:rPr>
              <a:t>Izražava se kroz ponašanja – npr. mnoge LGBT osobe su doživjele verbalne napade, uznemiravanje, diskriminaciju ili fizičko nasilje zbog svoje seksualne orijentacije</a:t>
            </a:r>
            <a:r>
              <a:rPr lang="hr-HR" sz="1600" smtClean="0">
                <a:latin typeface="Arial" pitchFamily="34" charset="0"/>
                <a:cs typeface="Arial" pitchFamily="34" charset="0"/>
              </a:rPr>
              <a:t> (Berril, 1992; Gross i Aurands, 1992; Herek, 1993 itd.)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Model stresa manjine vezanog uz seksualnu orijentaciju</a:t>
            </a:r>
            <a:endParaRPr lang="en-US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46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b="1" smtClean="0">
                <a:latin typeface="Myriad Pro Light"/>
              </a:rPr>
              <a:t>Stres manjine</a:t>
            </a:r>
            <a:r>
              <a:rPr lang="hr-HR" sz="1800" smtClean="0">
                <a:latin typeface="Myriad Pro Light"/>
              </a:rPr>
              <a:t> - stres povezan s podređenim statusom u društvu i nemogućnošću pristupa legitimnim društvenim i ekonomskim prilikama na temelju pripadanja određenoj društvenoj kategoriji (Brooks, 1981)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smtClean="0">
                <a:latin typeface="Myriad Pro Light"/>
              </a:rPr>
              <a:t>npr. na temelju rase, nacionalnosti, seksualne orijentacije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endParaRPr lang="hr-HR" sz="1800" smtClean="0">
              <a:latin typeface="Myriad Pro Light"/>
            </a:endParaRPr>
          </a:p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smtClean="0">
                <a:latin typeface="Myriad Pro Light"/>
              </a:rPr>
              <a:t>Stresori mogu biti (Meyer, 2003):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smtClean="0">
                <a:latin typeface="Myriad Pro Light"/>
              </a:rPr>
              <a:t>Distalni tj. objektivni poput doživljenog nasilja i diskriminacije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smtClean="0">
                <a:latin typeface="Myriad Pro Light"/>
              </a:rPr>
              <a:t>Proksimalni tj. više subjektivni poput skrivanja seksualne orijentacije zbog straha od negativnih posljedica, internalizirane homofobije (internaliziranih društvenih negativnih stavova prema LGB) i sl.</a:t>
            </a:r>
          </a:p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endParaRPr lang="hr-HR" sz="1800" smtClean="0">
              <a:latin typeface="Myriad Pro Light"/>
            </a:endParaRPr>
          </a:p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smtClean="0">
                <a:latin typeface="Myriad Pro Light"/>
              </a:rPr>
              <a:t>Postojanje ovih stresora negativno je povezano s mentalnim zdravljem (npr. smanjenim samopouzdanjem i osjećajem sigurnosti)</a:t>
            </a:r>
          </a:p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endParaRPr lang="hr-HR" sz="500" smtClean="0">
              <a:latin typeface="Myriad Pro Light"/>
            </a:endParaRPr>
          </a:p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smtClean="0">
                <a:latin typeface="Myriad Pro Light"/>
              </a:rPr>
              <a:t>Otvorenost u vezi seksualne orijentacije je pozitivno povezana s mentalnim zdravljem (Lewis i sur., 2001)</a:t>
            </a:r>
          </a:p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endParaRPr lang="hr-HR" sz="600" smtClean="0">
              <a:latin typeface="Myriad Pro Light"/>
            </a:endParaRPr>
          </a:p>
          <a:p>
            <a:pPr marL="285750" indent="-285750">
              <a:lnSpc>
                <a:spcPct val="80000"/>
              </a:lnSpc>
              <a:buClr>
                <a:schemeClr val="tx1"/>
              </a:buClr>
              <a:buSzPct val="135000"/>
              <a:buFontTx/>
              <a:buChar char="•"/>
            </a:pPr>
            <a:r>
              <a:rPr lang="hr-HR" sz="1800" smtClean="0">
                <a:latin typeface="Myriad Pro Light"/>
              </a:rPr>
              <a:t>Socijalna potpora i osjećaj povezanosti s osobama koje su na sličan način stigmatizirane može imati pozitivan efekt na mentalno zdravlje i ublažiti osjećaj stresa (Crocker i Major, 1989)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chemeClr val="folHlink"/>
                </a:solidFill>
                <a:latin typeface="Arial" pitchFamily="34" charset="0"/>
              </a:rPr>
              <a:t>Kriteriji za određenje seksualne orijentacije</a:t>
            </a:r>
            <a:endParaRPr lang="en-US" sz="36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r>
              <a:rPr lang="hr-HR" sz="2000" smtClean="0">
                <a:latin typeface="Arial" pitchFamily="34" charset="0"/>
              </a:rPr>
              <a:t>Remafedi (1987) navodi 4 kriterija za definiranje vlastite seksualne orijentacije: </a:t>
            </a:r>
            <a:endParaRPr lang="hr-HR" sz="2000" b="1" smtClean="0">
              <a:latin typeface="Arial" pitchFamily="34" charset="0"/>
            </a:endParaRPr>
          </a:p>
          <a:p>
            <a:pPr marL="800100" lvl="1" indent="-342900">
              <a:buFont typeface="Calibri" pitchFamily="34" charset="0"/>
              <a:buAutoNum type="arabicPeriod"/>
            </a:pPr>
            <a:r>
              <a:rPr lang="hr-HR" sz="2000" smtClean="0">
                <a:latin typeface="Arial" pitchFamily="34" charset="0"/>
              </a:rPr>
              <a:t>Samo-definiranje/označavanje (self-labeling)</a:t>
            </a:r>
          </a:p>
          <a:p>
            <a:pPr marL="800100" lvl="1" indent="-342900">
              <a:buFont typeface="Calibri" pitchFamily="34" charset="0"/>
              <a:buAutoNum type="arabicPeriod"/>
            </a:pPr>
            <a:r>
              <a:rPr lang="hr-HR" sz="2000" smtClean="0">
                <a:latin typeface="Arial" pitchFamily="34" charset="0"/>
              </a:rPr>
              <a:t>Seksualna privlačnost</a:t>
            </a:r>
          </a:p>
          <a:p>
            <a:pPr marL="800100" lvl="1" indent="-342900">
              <a:buFont typeface="Calibri" pitchFamily="34" charset="0"/>
              <a:buAutoNum type="arabicPeriod"/>
            </a:pPr>
            <a:r>
              <a:rPr lang="hr-HR" sz="2000" smtClean="0">
                <a:latin typeface="Arial" pitchFamily="34" charset="0"/>
              </a:rPr>
              <a:t>Uzbuđenje na erotski podražaj</a:t>
            </a:r>
          </a:p>
          <a:p>
            <a:pPr marL="800100" lvl="1" indent="-342900">
              <a:buFont typeface="Calibri" pitchFamily="34" charset="0"/>
              <a:buAutoNum type="arabicPeriod"/>
            </a:pPr>
            <a:r>
              <a:rPr lang="hr-HR" sz="2000" smtClean="0">
                <a:latin typeface="Arial" pitchFamily="34" charset="0"/>
              </a:rPr>
              <a:t>Stvarno seksualno ponašanje</a:t>
            </a:r>
            <a:endParaRPr lang="hr-HR" sz="2000" b="1" smtClean="0">
              <a:latin typeface="Arial" pitchFamily="34" charset="0"/>
            </a:endParaRPr>
          </a:p>
          <a:p>
            <a:pPr lvl="2"/>
            <a:r>
              <a:rPr lang="hr-HR" sz="2000" smtClean="0">
                <a:latin typeface="Arial" pitchFamily="34" charset="0"/>
              </a:rPr>
              <a:t>svaki od ovih kriterija se može protezati na kontinuumu od  potpuno usmjerenog na suprotni spol do potpuno usmjerenog na isti spol</a:t>
            </a:r>
            <a:endParaRPr lang="hr-HR" sz="2000" b="1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smtClean="0">
                <a:solidFill>
                  <a:schemeClr val="folHlink"/>
                </a:solidFill>
                <a:latin typeface="Arial" pitchFamily="34" charset="0"/>
              </a:rPr>
              <a:t>Razlikovanje koncepata</a:t>
            </a:r>
            <a:endParaRPr lang="en-US" sz="40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Seksualna orijentacija se razlikuje od ostalih komponenti spola i roda, uključujući: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biološki spol (anatomske, fiziološke i genetske karakteristike povezane s bivanjem muškom ili ženskom osobom),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rodni identitet (psihološki osjećaj bivanja muškarcem ili ženom) i </a:t>
            </a:r>
          </a:p>
          <a:p>
            <a:pPr lvl="1"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rodne uloge (kulturalne norme koje definiraju feminina i maskulina ponašanja)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hr-HR" sz="2000" smtClean="0">
              <a:latin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U ranim psihologijskim teorijama o rodu su se rodne uloge smatrale manifestacijom seksualnosti (npr. muška homoseksualnost znači biti feminin) (Staintnon Rogers i Staintnon Rogers, 2001)</a:t>
            </a:r>
          </a:p>
          <a:p>
            <a:pPr>
              <a:lnSpc>
                <a:spcPct val="90000"/>
              </a:lnSpc>
            </a:pPr>
            <a:endParaRPr lang="hr-HR" sz="2000" smtClean="0">
              <a:latin typeface="Arial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hr-HR" sz="2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Seksualna orijentacija u DSM-u</a:t>
            </a:r>
            <a:endParaRPr lang="hr-HR" sz="3600" smtClean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250825" y="1412875"/>
            <a:ext cx="8569325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1952. – homoseksualnost klasificirana kao 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devijantan oblik ljudske seksualnosti 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(odražava fiksaciju u ranom stadiju psihoseksualnog razvoja) u prvom izdanju Dijagnostičkog i statističkog priručnika mentalnih poremećaja (DSM) Američkog psihijatrijskog udruženja (isto u DSM-II iz 1968.)</a:t>
            </a:r>
          </a:p>
          <a:p>
            <a:pPr>
              <a:lnSpc>
                <a:spcPct val="80000"/>
              </a:lnSpc>
            </a:pPr>
            <a:endParaRPr lang="hr-HR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1973. - homoseksualnost (kao poremećaj) je 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uklonjena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 iz DSM-a tijekom stvaranja nove verzije DSM-a</a:t>
            </a:r>
          </a:p>
          <a:p>
            <a:pPr>
              <a:lnSpc>
                <a:spcPct val="80000"/>
              </a:lnSpc>
            </a:pPr>
            <a:endParaRPr lang="hr-HR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1980. - uvedena 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ego-distona homoseksualnost 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u DSM-III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900" smtClean="0">
                <a:latin typeface="Arial" pitchFamily="34" charset="0"/>
                <a:cs typeface="Arial" pitchFamily="34" charset="0"/>
              </a:rPr>
              <a:t>odnosi na one homoseksualne osobe koje osjećaju privlačnost prema osobama istog spola, ali im takav osjećaj stvara anksioznost i žele promijeniti svoju seksualnu orijentaciju</a:t>
            </a:r>
          </a:p>
          <a:p>
            <a:pPr>
              <a:lnSpc>
                <a:spcPct val="80000"/>
              </a:lnSpc>
            </a:pPr>
            <a:endParaRPr lang="hr-HR" sz="19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smtClean="0">
                <a:latin typeface="Arial" pitchFamily="34" charset="0"/>
                <a:cs typeface="Arial" pitchFamily="34" charset="0"/>
              </a:rPr>
              <a:t>1987. - izbačena ego-distona homoseksualnost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iz DSM-III-R i zamijenjena kategorijom „</a:t>
            </a:r>
            <a:r>
              <a:rPr lang="hr-HR" sz="2000" b="1" smtClean="0">
                <a:latin typeface="Arial" pitchFamily="34" charset="0"/>
                <a:cs typeface="Arial" pitchFamily="34" charset="0"/>
              </a:rPr>
              <a:t>nespecifičan seksualni poremećaj</a:t>
            </a:r>
            <a:r>
              <a:rPr lang="hr-HR" sz="2000" smtClean="0">
                <a:latin typeface="Arial" pitchFamily="34" charset="0"/>
                <a:cs typeface="Arial" pitchFamily="34" charset="0"/>
              </a:rPr>
              <a:t>” koji se odnosi na „trajno protivljenje, neprihvaćanje i neugodu zbog vlastite seksualne orijentacije”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2000" smtClean="0">
                <a:latin typeface="Arial" pitchFamily="34" charset="0"/>
              </a:rPr>
              <a:t>homoseksualnost je normalna varijanta seksualne orijentacije</a:t>
            </a:r>
            <a:endParaRPr lang="hr-HR" sz="18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3600" b="1" smtClean="0">
                <a:solidFill>
                  <a:schemeClr val="folHlink"/>
                </a:solidFill>
                <a:latin typeface="Arial" pitchFamily="34" charset="0"/>
              </a:rPr>
              <a:t>Mišljenje APA-e o uzorcima seksualne orijentacije</a:t>
            </a:r>
            <a:endParaRPr lang="en-US" sz="3600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18488" cy="4608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Ne postoji konsenzus među znanstvenicima/cama o točnom razlogu zbog kojeg osoba razvija heteroseksualnu, biseksualnu, homoseksualnu orijentaciju.</a:t>
            </a:r>
          </a:p>
          <a:p>
            <a:pPr>
              <a:lnSpc>
                <a:spcPct val="90000"/>
              </a:lnSpc>
            </a:pPr>
            <a:endParaRPr lang="hr-HR" sz="2000" smtClean="0">
              <a:latin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Iako su mnoga istraživanja ispitala moguće genetske, hormonalne, razvojne, socijalne i kulturalne utjecaje na seksualnu orijentaciju, niti jedan nalaz ne omogućuje znanstvenicima/cama da zaključe da je seksualna orijentacija određena nekim određenim faktorom/ima.</a:t>
            </a:r>
          </a:p>
          <a:p>
            <a:pPr>
              <a:lnSpc>
                <a:spcPct val="90000"/>
              </a:lnSpc>
            </a:pPr>
            <a:endParaRPr lang="hr-HR" sz="2000" smtClean="0">
              <a:latin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000" smtClean="0">
                <a:latin typeface="Arial" pitchFamily="34" charset="0"/>
              </a:rPr>
              <a:t>Mnogi smatraju da priroda i odgoj oboje igraju kompleksne uloge, a većina osoba nema osjećaj izbora svoje seksualne orijentacije.</a:t>
            </a:r>
          </a:p>
          <a:p>
            <a:pPr>
              <a:lnSpc>
                <a:spcPct val="90000"/>
              </a:lnSpc>
            </a:pPr>
            <a:endParaRPr lang="hr-HR" sz="20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4000" b="1" smtClean="0">
                <a:solidFill>
                  <a:schemeClr val="folHlink"/>
                </a:solidFill>
                <a:latin typeface="Arial" pitchFamily="34" charset="0"/>
              </a:rPr>
              <a:t>Model razvoja lezbijskog/gej identiteta kroz faze</a:t>
            </a:r>
            <a:endParaRPr lang="en-US" sz="40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111619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642350" cy="5184775"/>
          </a:xfrm>
        </p:spPr>
        <p:txBody>
          <a:bodyPr/>
          <a:lstStyle/>
          <a:p>
            <a:pPr marL="177800" indent="-177800">
              <a:lnSpc>
                <a:spcPct val="80000"/>
              </a:lnSpc>
            </a:pPr>
            <a:r>
              <a:rPr lang="hr-HR" sz="1900" b="1" i="1" smtClean="0">
                <a:latin typeface="Arial" pitchFamily="34" charset="0"/>
              </a:rPr>
              <a:t>Coming out</a:t>
            </a:r>
            <a:r>
              <a:rPr lang="hr-HR" sz="1900" smtClean="0">
                <a:latin typeface="Arial" pitchFamily="34" charset="0"/>
              </a:rPr>
              <a:t> (“izlazak iz ormara”)  = proces otkrivanja i prihvaćanja vlastite homo/biseksualnosti te otkrivanja vlastite homo/biseksualnosti užoj i široj okolini</a:t>
            </a:r>
          </a:p>
          <a:p>
            <a:pPr marL="177800" indent="-177800">
              <a:lnSpc>
                <a:spcPct val="80000"/>
              </a:lnSpc>
            </a:pPr>
            <a:endParaRPr lang="hr-HR" sz="1900" smtClean="0">
              <a:latin typeface="Arial" pitchFamily="34" charset="0"/>
            </a:endParaRPr>
          </a:p>
          <a:p>
            <a:pPr marL="177800" indent="-177800">
              <a:lnSpc>
                <a:spcPct val="80000"/>
              </a:lnSpc>
            </a:pPr>
            <a:r>
              <a:rPr lang="hr-HR" sz="1900" smtClean="0">
                <a:latin typeface="Arial" pitchFamily="34" charset="0"/>
              </a:rPr>
              <a:t>Modeli razvoja lezbijskog i gej identiteta/ modeli </a:t>
            </a:r>
            <a:r>
              <a:rPr lang="hr-HR" sz="1900" i="1" smtClean="0">
                <a:latin typeface="Arial" pitchFamily="34" charset="0"/>
              </a:rPr>
              <a:t>coming out</a:t>
            </a:r>
            <a:r>
              <a:rPr lang="hr-HR" sz="1900" smtClean="0">
                <a:latin typeface="Arial" pitchFamily="34" charset="0"/>
              </a:rPr>
              <a:t>-a uglavnom obuhvaćaju sljedeće faze:</a:t>
            </a:r>
          </a:p>
          <a:p>
            <a:pPr marL="622300" lvl="1" indent="-265113">
              <a:lnSpc>
                <a:spcPct val="80000"/>
              </a:lnSpc>
              <a:buFont typeface="Arial" pitchFamily="34" charset="0"/>
              <a:buAutoNum type="arabicPeriod"/>
            </a:pPr>
            <a:r>
              <a:rPr lang="hr-HR" sz="1900" smtClean="0">
                <a:latin typeface="Arial" pitchFamily="34" charset="0"/>
              </a:rPr>
              <a:t>Svjesnost da je osoba drugačija od vršnjaka (“senzitizacija”)</a:t>
            </a:r>
          </a:p>
          <a:p>
            <a:pPr marL="622300" lvl="1" indent="-265113">
              <a:lnSpc>
                <a:spcPct val="80000"/>
              </a:lnSpc>
              <a:buFont typeface="Arial" pitchFamily="34" charset="0"/>
              <a:buAutoNum type="arabicPeriod"/>
            </a:pPr>
            <a:r>
              <a:rPr lang="hr-HR" sz="1900" smtClean="0">
                <a:latin typeface="Arial" pitchFamily="34" charset="0"/>
              </a:rPr>
              <a:t>Propitivanje svojeg seksualnog identiteta (“konfuzija identiteta”)</a:t>
            </a:r>
          </a:p>
          <a:p>
            <a:pPr marL="622300" lvl="1" indent="-265113">
              <a:lnSpc>
                <a:spcPct val="80000"/>
              </a:lnSpc>
              <a:buFont typeface="Arial" pitchFamily="34" charset="0"/>
              <a:buAutoNum type="arabicPeriod"/>
            </a:pPr>
            <a:r>
              <a:rPr lang="hr-HR" sz="1900" smtClean="0">
                <a:latin typeface="Arial" pitchFamily="34" charset="0"/>
              </a:rPr>
              <a:t>Praktično istraživanje mogućnosti toga da je osoba gej/lezbijka, i učenje kako se nositi sa stigmom (“preuzimanje identiteta”)</a:t>
            </a:r>
          </a:p>
          <a:p>
            <a:pPr marL="622300" lvl="1" indent="-265113">
              <a:lnSpc>
                <a:spcPct val="80000"/>
              </a:lnSpc>
              <a:buFont typeface="Arial" pitchFamily="34" charset="0"/>
              <a:buAutoNum type="arabicPeriod"/>
            </a:pPr>
            <a:r>
              <a:rPr lang="hr-HR" sz="1900" smtClean="0">
                <a:latin typeface="Arial" pitchFamily="34" charset="0"/>
              </a:rPr>
              <a:t>Integriranje gej/lezbijskog identiteta u opći pojam o sebi i kroz različite kontekste (“commitment /predavanje/internalizacija”)</a:t>
            </a:r>
          </a:p>
          <a:p>
            <a:pPr marL="622300" lvl="1" indent="-265113">
              <a:lnSpc>
                <a:spcPct val="80000"/>
              </a:lnSpc>
              <a:buFont typeface="Arial" pitchFamily="34" charset="0"/>
              <a:buAutoNum type="arabicPeriod"/>
            </a:pPr>
            <a:endParaRPr lang="hr-HR" sz="1900" smtClean="0">
              <a:latin typeface="Arial" pitchFamily="34" charset="0"/>
            </a:endParaRPr>
          </a:p>
          <a:p>
            <a:pPr marL="177800" indent="-177800">
              <a:lnSpc>
                <a:spcPct val="80000"/>
              </a:lnSpc>
            </a:pPr>
            <a:r>
              <a:rPr lang="hr-HR" sz="1900" smtClean="0">
                <a:latin typeface="Arial" pitchFamily="34" charset="0"/>
              </a:rPr>
              <a:t>Rezultat razvoja identiteta: da osoba bude što više otvorena u vezi svoje seksualne orijentacije u različitim okruženjima </a:t>
            </a:r>
            <a:r>
              <a:rPr lang="hr-HR" sz="1600" smtClean="0">
                <a:latin typeface="Arial" pitchFamily="34" charset="0"/>
              </a:rPr>
              <a:t>(Atkinson i sur., 1979; Maylon, 1982; DeMonteflores i Schultz, 1978)</a:t>
            </a:r>
          </a:p>
          <a:p>
            <a:pPr marL="622300" lvl="1" indent="-265113">
              <a:lnSpc>
                <a:spcPct val="80000"/>
              </a:lnSpc>
              <a:buFontTx/>
              <a:buChar char="•"/>
            </a:pPr>
            <a:r>
              <a:rPr lang="hr-HR" sz="1900" smtClean="0">
                <a:latin typeface="Arial" pitchFamily="34" charset="0"/>
              </a:rPr>
              <a:t>Kritika: model ne uzima u obzir fluidnost seksualnih identiteta niti nelinearne procese tog razvoja </a:t>
            </a:r>
            <a:r>
              <a:rPr lang="hr-HR" sz="1600" smtClean="0">
                <a:latin typeface="Arial" pitchFamily="34" charset="0"/>
              </a:rPr>
              <a:t>(Brown, 1995</a:t>
            </a:r>
            <a:r>
              <a:rPr lang="hr-HR" sz="1900" smtClean="0">
                <a:latin typeface="Arial" pitchFamily="34" charset="0"/>
              </a:rPr>
              <a:t>), kao niti društveni kontekst i uvjete u kojima osoba živi </a:t>
            </a:r>
            <a:r>
              <a:rPr lang="hr-HR" sz="1600" smtClean="0">
                <a:latin typeface="Arial" pitchFamily="34" charset="0"/>
              </a:rPr>
              <a:t>(Franke i Leary, 1991; Harry, 1993)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smtClean="0">
                <a:solidFill>
                  <a:schemeClr val="folHlink"/>
                </a:solidFill>
                <a:latin typeface="Arial" pitchFamily="34" charset="0"/>
              </a:rPr>
              <a:t>Kakvu poruku o homoseksualnosti šalju mediji?</a:t>
            </a:r>
            <a:endParaRPr lang="en-US" sz="36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700213"/>
            <a:ext cx="2466975" cy="1847850"/>
          </a:xfrm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2565400"/>
            <a:ext cx="2063750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1773238"/>
            <a:ext cx="25336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3789363"/>
            <a:ext cx="190658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325" y="4437063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250825" y="274638"/>
            <a:ext cx="8569325" cy="1143000"/>
          </a:xfrm>
        </p:spPr>
        <p:txBody>
          <a:bodyPr/>
          <a:lstStyle/>
          <a:p>
            <a:r>
              <a:rPr lang="hr-HR" sz="3600" b="1" smtClean="0">
                <a:solidFill>
                  <a:schemeClr val="folHlink"/>
                </a:solidFill>
                <a:latin typeface="Arial" pitchFamily="34" charset="0"/>
              </a:rPr>
              <a:t>Specifični problemi mladih LGB</a:t>
            </a:r>
            <a:r>
              <a:rPr lang="hr-HR" sz="3600" smtClean="0">
                <a:solidFill>
                  <a:schemeClr val="folHlink"/>
                </a:solidFill>
                <a:latin typeface="Arial" pitchFamily="34" charset="0"/>
              </a:rPr>
              <a:t> </a:t>
            </a:r>
            <a:r>
              <a:rPr lang="hr-HR" sz="3600" b="1" smtClean="0">
                <a:solidFill>
                  <a:schemeClr val="folHlink"/>
                </a:solidFill>
                <a:latin typeface="Arial" pitchFamily="34" charset="0"/>
              </a:rPr>
              <a:t>osoba</a:t>
            </a:r>
            <a:endParaRPr lang="en-US" sz="3600" b="1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18488" cy="5040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1800" smtClean="0">
                <a:latin typeface="Arial" pitchFamily="34" charset="0"/>
              </a:rPr>
              <a:t>Neke mlade LGB osobe boje se razviti bliska prijateljstava s osobama istog spola  kako okolina ne bi te osjećaje pogrešno interpretirala kao romantične interese (Savin-Williams, 1994) </a:t>
            </a:r>
          </a:p>
          <a:p>
            <a:pPr>
              <a:lnSpc>
                <a:spcPct val="80000"/>
              </a:lnSpc>
            </a:pPr>
            <a:endParaRPr lang="hr-HR" sz="1800" smtClean="0">
              <a:latin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1800" smtClean="0">
                <a:latin typeface="Arial" pitchFamily="34" charset="0"/>
              </a:rPr>
              <a:t>Teže ostvariti romantičnu vezu/„dating“ s osobama istog spola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</a:rPr>
              <a:t>imaju manje prilika za ostvarivanje veza i spojeve s osobama koje ih najviše privlače (Feiring, 1996)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</a:rPr>
              <a:t>slabija dostupnost partnera/ice s kojima mogu ući u vezu: </a:t>
            </a:r>
          </a:p>
          <a:p>
            <a:pPr lvl="2">
              <a:lnSpc>
                <a:spcPct val="80000"/>
              </a:lnSpc>
            </a:pPr>
            <a:r>
              <a:rPr lang="hr-HR" sz="1800" smtClean="0">
                <a:latin typeface="Arial" pitchFamily="34" charset="0"/>
              </a:rPr>
              <a:t>mlade LGB osobe se često još ne definiraju kao homo/biseksualne ili nisu spremne drugima reći i pokazati da su LGB</a:t>
            </a:r>
          </a:p>
          <a:p>
            <a:pPr lvl="2">
              <a:lnSpc>
                <a:spcPct val="80000"/>
              </a:lnSpc>
            </a:pPr>
            <a:r>
              <a:rPr lang="hr-HR" sz="1800" smtClean="0">
                <a:latin typeface="Arial" pitchFamily="34" charset="0"/>
              </a:rPr>
              <a:t>mnogi adolescenti/ce još uvijek propituju svoje osjećaje tako da im pozitivni osjećaju vezani uz romantičnu istospolnu vezu mogu biti popraćeni osjećajima krivnje i/ili zbunjenosti (Savin-Williams, 1994)</a:t>
            </a:r>
          </a:p>
          <a:p>
            <a:pPr lvl="1">
              <a:lnSpc>
                <a:spcPct val="80000"/>
              </a:lnSpc>
            </a:pPr>
            <a:endParaRPr lang="hr-HR" sz="1800" smtClean="0">
              <a:latin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1800" smtClean="0">
                <a:latin typeface="Arial" pitchFamily="34" charset="0"/>
              </a:rPr>
              <a:t>LGB adolescenti/ce često idu na spojeve ili su u vezama s osobama suprotnog spola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</a:rPr>
              <a:t>heteroseksualne veze im mogu služiti da sakriju homo/biseksualnu orijentaciju od ostalih (Savin-Williams, 1990, 1994; D'Augelli, 1991)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sz="1800" smtClean="0">
                <a:latin typeface="Arial" pitchFamily="34" charset="0"/>
              </a:rPr>
              <a:t>dio LGB adolescenata/ica se upušta i u heteroseksualne spolne odnose (Savin-Williams, 1990, 1994; D'Augelli, 1991)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5816</TotalTime>
  <Words>2380</Words>
  <Application>Microsoft Office PowerPoint</Application>
  <PresentationFormat>On-screen Show (4:3)</PresentationFormat>
  <Paragraphs>166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Wingdings</vt:lpstr>
      <vt:lpstr>Myriad Pro Light</vt:lpstr>
      <vt:lpstr>Office tema</vt:lpstr>
      <vt:lpstr>Seksualna orijentacija</vt:lpstr>
      <vt:lpstr>Definicija seksualne orijentacije</vt:lpstr>
      <vt:lpstr>Kriteriji za određenje seksualne orijentacije</vt:lpstr>
      <vt:lpstr>Razlikovanje koncepata</vt:lpstr>
      <vt:lpstr>Seksualna orijentacija u DSM-u</vt:lpstr>
      <vt:lpstr>Mišljenje APA-e o uzorcima seksualne orijentacije</vt:lpstr>
      <vt:lpstr>Model razvoja lezbijskog/gej identiteta kroz faze</vt:lpstr>
      <vt:lpstr>Kakvu poruku o homoseksualnosti šalju mediji?</vt:lpstr>
      <vt:lpstr>Specifični problemi mladih LGB osoba</vt:lpstr>
      <vt:lpstr>Reakcije roditelja na coming out mlade LGB osobe</vt:lpstr>
      <vt:lpstr>Reakcije okoline na mlade osobe homoseksualne orijentacije</vt:lpstr>
      <vt:lpstr>LGB osobe srednje dobi</vt:lpstr>
      <vt:lpstr>Istospolni parovi</vt:lpstr>
      <vt:lpstr>Civilno partnerstvo i istospolni brak</vt:lpstr>
      <vt:lpstr>LGB obitelji s djecom</vt:lpstr>
      <vt:lpstr>Lezbijke i gejevi kao roditelji</vt:lpstr>
      <vt:lpstr>Djeca lezbijki i gejeva</vt:lpstr>
      <vt:lpstr>Djeca lezbijki i gejeva</vt:lpstr>
      <vt:lpstr>Djeca lezbijki i gejeva</vt:lpstr>
      <vt:lpstr>Homofobija/heteroseksizam</vt:lpstr>
      <vt:lpstr>Model stresa manjine vezanog uz seksualnu orijentaciju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Saša</cp:lastModifiedBy>
  <cp:revision>566</cp:revision>
  <dcterms:created xsi:type="dcterms:W3CDTF">2009-11-24T12:16:01Z</dcterms:created>
  <dcterms:modified xsi:type="dcterms:W3CDTF">2014-04-09T12:09:33Z</dcterms:modified>
</cp:coreProperties>
</file>