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6" r:id="rId4"/>
    <p:sldId id="257" r:id="rId5"/>
    <p:sldId id="258" r:id="rId6"/>
    <p:sldId id="263" r:id="rId7"/>
    <p:sldId id="264" r:id="rId8"/>
    <p:sldId id="260" r:id="rId9"/>
    <p:sldId id="261" r:id="rId10"/>
    <p:sldId id="262" r:id="rId11"/>
    <p:sldId id="265" r:id="rId12"/>
    <p:sldId id="269" r:id="rId13"/>
    <p:sldId id="270" r:id="rId14"/>
  </p:sldIdLst>
  <p:sldSz cx="9144000" cy="6858000" type="screen4x3"/>
  <p:notesSz cx="6669088" cy="992663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333" autoAdjust="0"/>
  </p:normalViewPr>
  <p:slideViewPr>
    <p:cSldViewPr>
      <p:cViewPr varScale="1">
        <p:scale>
          <a:sx n="42" d="100"/>
          <a:sy n="42" d="100"/>
        </p:scale>
        <p:origin x="-19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6AD8F-F08F-4B77-B550-C8DAA3FA5F4F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753A8-669C-4C00-AD21-67FB6A1E360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dirty="0" smtClean="0"/>
              <a:t/>
            </a:r>
            <a:br>
              <a:rPr lang="vi-VN" dirty="0" smtClean="0"/>
            </a:b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dirty="0" smtClean="0"/>
              <a:t>Clara Zetkin </a:t>
            </a: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bila 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</a:t>
            </a: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 od prvih žena u Njemačkoj kojoj je bilo dozvoljeno da se obrazuje za učiteljicu. 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Radila je kao novinarka i od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1892. godine u Njemačkoj 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uređivala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socijaldemokratsk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časopisa „Jednakost“, koji je vodila sljedećih 25 godina.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Istovremeno je počela uređivati i dodatak za žene u časopisu „Leipziške narodne novine“. Time je ona bila društveni centar i megafon rastućeg proleterskog pokreta žena. </a:t>
            </a:r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Clara Zetkin borila se za ekonomsku neovisnost radnica i svih žena uopće. S tim u vezi bilo je i pravo na jednake plaće za isti posao, pravo na organiziranje u sindikate i interesne saveze, kao i pravo na ustanove za brigu o djeci. Istovremeno ženama je trebalo biti dodjeljeno jednako političko pravo kao muškarcima. Kasnije se sa jednakom žustrinom zalagala za osvajanje prava glasa, tako da je ovaj zahtjev preuzet u program socijademokratske pratije. </a:t>
            </a:r>
            <a:r>
              <a:rPr lang="vi-V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Zetkinova je odobravala razvod braka, „slobodnu ljubav“ i prekid trudnoće, kao privatne i osobne odluke, te se zalagala protiv dvostrukog morala – i sve to 1900.godine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Oba roditelja bila su odgovorna za odgoj djece, a odgoj sam trebao bi biti oslobođen od stereotipa uloga spolova.</a:t>
            </a:r>
            <a:r>
              <a:rPr lang="it-IT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hr-HR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"Kako muškarac i žena pripadaju jedno s drugim pri stvaranju djeteta, tako i pripadaju jedno s drugim pri odgoju djeteta, jer odgoj je drugo stvaranje djeteta i u mnogo slučajeva i važniji dio stvaranja djeteta, a kasnije čovjeka. [...] S tim u vezi, htjela bih sasvim jasno naglasiti dužnost roditelja, da svoje djevojčice i dječake ne odgajaju sa predrasudama, koje kažu da postoje poslovi koji su nedostojni muškarca, ali odgovaraju ženama. Djevojčice i dječaci treba da obavljaju sve poslove koje za njih donosi domaćinstvo sa jednakom spretnošću i zadovoljstvom.” </a:t>
            </a:r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Zetkinovu najčešće osporavaju zato što je bila izražena figura u različitim socijalističkim i komunističkim pokretima i grupacijama, ali isti zaboravljaju napomenuti da je ona bila veliki antifašistički borac i jedna od najomraženijih figura druga Staljina, zbog čega je trpjela političku izolaciju, koja ju je onemogućila, u vjerujem, puno većim postignućima u ostvarivanju prava žena.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hr-H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Rosa Luxemburg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(1871. - 1919.) filozofkinja, ekonomistica, teoretičarka marksizma, aktivistkinja i pacifistica bila je na čelu radničkog pokreta  u Poljskoj i Njemačkoj. Članica njemačke Social-demokratske partije s kojom se razilazi nakon što su socijaldemokrati podržali sudjelovanje Njemačke u Prvom  svjetskom ratu. Osim što se borila za radnička prava, Rosa Luksenburg  organizirala je i brojne antiratne demonstracije  u predratnoj Njemačkoj zbog čega je više puta bila zatvarana, a na kraju  i ubijena.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Marija Jurić Zagorka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(1873. -1957.) hrvatska književnica, novinarka i aktivistkinja za ženska prava. Dugi niz godina radila je za list Obzor kao dopisnica iz Beča i Buidimpešte,  izvještavala je iz Hrvatskog sabora, a neko vrijeme je i sama uređivala list.  Bila je izrazita protivnica germanitzacije i mađarizacije koja se tada provodila u Hrvatskoj. Marija Jurić Zagorka, čitav se život borila protiv predrasuda svojih muških kolega,  a  istupala za ženska prava. Osnovala je  i uređivala prve novine namijenjene samo ženama u Hrvatskoj – Ženski list i Hrvatica. Držala je brojna predavanja  o  pravima žena,  pravu glasa, pravu na obrazovanje i imovinu, uz to organizirala je i predvolila prve ženske demonstracije u Zagrebu 1909. godine.</a:t>
            </a:r>
          </a:p>
          <a:p>
            <a:r>
              <a:rPr lang="vi-VN" dirty="0" smtClean="0"/>
              <a:t/>
            </a:r>
            <a:br>
              <a:rPr lang="vi-VN" dirty="0" smtClean="0"/>
            </a:br>
            <a:endParaRPr lang="vi-VN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753A8-669C-4C00-AD21-67FB6A1E360B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5B1F7-F2A2-4704-B3CF-6444766359E2}" type="datetimeFigureOut">
              <a:rPr lang="sr-Latn-CS" smtClean="0"/>
              <a:pPr/>
              <a:t>13.3.2014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47FE7-D47A-4AD1-A7FF-B956260C196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hr-HR" sz="5400" dirty="0" smtClean="0"/>
              <a:t>Tko želi biti milijunaš?</a:t>
            </a:r>
            <a:br>
              <a:rPr lang="hr-HR" sz="5400" dirty="0" smtClean="0"/>
            </a:br>
            <a:r>
              <a:rPr lang="hr-HR" sz="3600" dirty="0" smtClean="0">
                <a:solidFill>
                  <a:srgbClr val="FF0000"/>
                </a:solidFill>
              </a:rPr>
              <a:t>Ženska prava </a:t>
            </a:r>
            <a:r>
              <a:rPr lang="hr-HR" sz="3600" dirty="0" smtClean="0"/>
              <a:t>kroz povijest</a:t>
            </a:r>
            <a:endParaRPr lang="hr-HR" dirty="0"/>
          </a:p>
        </p:txBody>
      </p:sp>
      <p:pic>
        <p:nvPicPr>
          <p:cNvPr id="4" name="Picture 3" descr="redcarn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789040"/>
            <a:ext cx="180975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-cedaw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548680"/>
            <a:ext cx="1152128" cy="1152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>
                <a:solidFill>
                  <a:srgbClr val="FF0000"/>
                </a:solidFill>
              </a:rPr>
              <a:t>Convention on the Elimination of All Forms of Discrimination Against Women (CEDAW)</a:t>
            </a:r>
            <a:endParaRPr lang="hr-H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68760"/>
            <a:ext cx="8401080" cy="4525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hr-HR" sz="2400" dirty="0" smtClean="0"/>
              <a:t>deklaracija UN-a iz 1979.</a:t>
            </a:r>
          </a:p>
          <a:p>
            <a:pPr>
              <a:buClr>
                <a:srgbClr val="FF0000"/>
              </a:buClr>
            </a:pPr>
            <a:r>
              <a:rPr lang="hr-HR" sz="2400" dirty="0" smtClean="0"/>
              <a:t>diskriminacija žena: </a:t>
            </a:r>
          </a:p>
          <a:p>
            <a:pPr lvl="1" algn="just">
              <a:buClr>
                <a:srgbClr val="FF0000"/>
              </a:buClr>
            </a:pPr>
            <a:r>
              <a:rPr lang="hr-HR" sz="2200" dirty="0" smtClean="0"/>
              <a:t>„</a:t>
            </a:r>
            <a:r>
              <a:rPr lang="hr-HR" sz="2200" i="1" dirty="0" smtClean="0"/>
              <a:t>svaka razlika, isključenje ili ograničenje učinjeno na osnovi spola kojemu je posljedica ili svrha da ženama ugrozi ili onemogući priznanje, uživanje ili korištenje ljudskih prava i osnovnih sloboda na političkom, gospodarskom, društvenom, kulturnom, građanskom ili drugom području, bez obzira na njihovo bračno stanje, na osnovi jednakosti muškaraca i žena</a:t>
            </a:r>
            <a:r>
              <a:rPr lang="hr-HR" sz="2200" dirty="0" smtClean="0"/>
              <a:t>.“ (Štimac Radin, 2006)</a:t>
            </a:r>
            <a:endParaRPr lang="hr-HR" sz="2200" dirty="0"/>
          </a:p>
          <a:p>
            <a:pPr lvl="1"/>
            <a:endParaRPr lang="hr-HR" dirty="0"/>
          </a:p>
          <a:p>
            <a:endParaRPr lang="hr-HR" dirty="0"/>
          </a:p>
        </p:txBody>
      </p:sp>
      <p:pic>
        <p:nvPicPr>
          <p:cNvPr id="4" name="Picture 3" descr="maps - CEDAW participati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4509120"/>
            <a:ext cx="4674096" cy="2062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>
                <a:solidFill>
                  <a:srgbClr val="FF0000"/>
                </a:solidFill>
              </a:rPr>
              <a:t>Hrvatska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4351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Zakon o ravnopravnosti spolova (2003/2008)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antidiskriminacijski zakoni: 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Zakon o zaštiti nasilja u obitelji (2003/2010)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Zakon o istospolnim zajednicama (2003)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izmjene Zakona o radu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mehanizmi praćenja, razvijanja i reguliranja pitanja rodnih ne/jednakosti: 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Ured za ravnopravnost spolova (2004)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Pravobraniteljica za ravnopravnost spolova (2003)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međunarodni dokumenti: 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</a:pPr>
            <a:r>
              <a:rPr lang="hr-HR" dirty="0" smtClean="0"/>
              <a:t>CEDAW (1991)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hr-HR" sz="3600" dirty="0" smtClean="0">
                <a:solidFill>
                  <a:srgbClr val="FF0000"/>
                </a:solidFill>
              </a:rPr>
              <a:t>Muška prava</a:t>
            </a:r>
            <a:endParaRPr lang="hr-HR" dirty="0"/>
          </a:p>
        </p:txBody>
      </p:sp>
      <p:pic>
        <p:nvPicPr>
          <p:cNvPr id="4" name="Picture 3" descr="redcarn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789040"/>
            <a:ext cx="180975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Pokret za muška prava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skrbništvo nad djecom</a:t>
            </a:r>
          </a:p>
          <a:p>
            <a:r>
              <a:rPr lang="hr-HR" dirty="0" smtClean="0"/>
              <a:t>obaveze nakon razvoda</a:t>
            </a:r>
          </a:p>
          <a:p>
            <a:r>
              <a:rPr lang="hr-HR" dirty="0" smtClean="0"/>
              <a:t>obiteljsko nasilje</a:t>
            </a:r>
          </a:p>
          <a:p>
            <a:r>
              <a:rPr lang="hr-HR" dirty="0" smtClean="0"/>
              <a:t>korištenje porodiljnog dopusta/bolovanja</a:t>
            </a:r>
          </a:p>
          <a:p>
            <a:r>
              <a:rPr lang="hr-HR" dirty="0" smtClean="0"/>
              <a:t>obrazovanje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		</a:t>
            </a:r>
            <a:r>
              <a:rPr lang="hr-HR" sz="4800" dirty="0" smtClean="0"/>
              <a:t>+</a:t>
            </a:r>
            <a:r>
              <a:rPr lang="hr-HR" dirty="0" smtClean="0"/>
              <a:t>      nerealna očekivanja o tome kakvi bi 		muškarci trebali biti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>
                <a:solidFill>
                  <a:srgbClr val="FF0000"/>
                </a:solidFill>
              </a:rPr>
              <a:t>8. mart  - Međunarodni dan žena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hr-HR" sz="2400" dirty="0" smtClean="0"/>
              <a:t>8. 3. 1910. prva Međunarodna konferencija žena održana u Kopenhagenu, Danska</a:t>
            </a:r>
          </a:p>
          <a:p>
            <a:pPr>
              <a:buClr>
                <a:srgbClr val="FF0000"/>
              </a:buClr>
            </a:pPr>
            <a:r>
              <a:rPr lang="hr-HR" sz="2400" dirty="0" smtClean="0"/>
              <a:t>100-godišnjica obilježavanja Dana žena (1911 – 2011)</a:t>
            </a:r>
          </a:p>
          <a:p>
            <a:endParaRPr lang="hr-HR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3140968"/>
            <a:ext cx="5549441" cy="3096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>
                <a:solidFill>
                  <a:srgbClr val="FF0000"/>
                </a:solidFill>
              </a:rPr>
              <a:t>Istaknute žene u borbi za ženska prava</a:t>
            </a:r>
            <a:endParaRPr lang="hr-HR" sz="3600" dirty="0">
              <a:solidFill>
                <a:srgbClr val="FF0000"/>
              </a:solidFill>
            </a:endParaRPr>
          </a:p>
        </p:txBody>
      </p:sp>
      <p:pic>
        <p:nvPicPr>
          <p:cNvPr id="5" name="Picture 4" descr="Zetkin_luxemburg19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412776"/>
            <a:ext cx="2736304" cy="34339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1880" y="141277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Clara Zetkin i Rosa Luxemburg</a:t>
            </a:r>
            <a:endParaRPr lang="hr-HR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51520" y="5877272"/>
            <a:ext cx="8631832" cy="792088"/>
            <a:chOff x="251520" y="5877272"/>
            <a:chExt cx="8631832" cy="792088"/>
          </a:xfrm>
        </p:grpSpPr>
        <p:pic>
          <p:nvPicPr>
            <p:cNvPr id="4" name="Picture 3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520" y="5877272"/>
              <a:ext cx="782960" cy="767781"/>
            </a:xfrm>
            <a:prstGeom prst="rect">
              <a:avLst/>
            </a:prstGeom>
          </p:spPr>
        </p:pic>
        <p:pic>
          <p:nvPicPr>
            <p:cNvPr id="8" name="Picture 7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4744" y="5877272"/>
              <a:ext cx="782960" cy="767781"/>
            </a:xfrm>
            <a:prstGeom prst="rect">
              <a:avLst/>
            </a:prstGeom>
          </p:spPr>
        </p:pic>
        <p:pic>
          <p:nvPicPr>
            <p:cNvPr id="9" name="Picture 8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60848" y="5877272"/>
              <a:ext cx="782960" cy="767781"/>
            </a:xfrm>
            <a:prstGeom prst="rect">
              <a:avLst/>
            </a:prstGeom>
          </p:spPr>
        </p:pic>
        <p:pic>
          <p:nvPicPr>
            <p:cNvPr id="10" name="Picture 9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15816" y="5901579"/>
              <a:ext cx="782960" cy="767781"/>
            </a:xfrm>
            <a:prstGeom prst="rect">
              <a:avLst/>
            </a:prstGeom>
          </p:spPr>
        </p:pic>
        <p:pic>
          <p:nvPicPr>
            <p:cNvPr id="11" name="Picture 10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79912" y="5877272"/>
              <a:ext cx="782960" cy="767781"/>
            </a:xfrm>
            <a:prstGeom prst="rect">
              <a:avLst/>
            </a:prstGeom>
          </p:spPr>
        </p:pic>
        <p:pic>
          <p:nvPicPr>
            <p:cNvPr id="12" name="Picture 11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53136" y="5877272"/>
              <a:ext cx="782960" cy="767781"/>
            </a:xfrm>
            <a:prstGeom prst="rect">
              <a:avLst/>
            </a:prstGeom>
          </p:spPr>
        </p:pic>
        <p:pic>
          <p:nvPicPr>
            <p:cNvPr id="13" name="Picture 12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17232" y="5877272"/>
              <a:ext cx="782960" cy="767781"/>
            </a:xfrm>
            <a:prstGeom prst="rect">
              <a:avLst/>
            </a:prstGeom>
          </p:spPr>
        </p:pic>
        <p:pic>
          <p:nvPicPr>
            <p:cNvPr id="14" name="Picture 13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81328" y="5877272"/>
              <a:ext cx="782960" cy="767781"/>
            </a:xfrm>
            <a:prstGeom prst="rect">
              <a:avLst/>
            </a:prstGeom>
          </p:spPr>
        </p:pic>
        <p:pic>
          <p:nvPicPr>
            <p:cNvPr id="15" name="Picture 14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45424" y="5877272"/>
              <a:ext cx="782960" cy="767781"/>
            </a:xfrm>
            <a:prstGeom prst="rect">
              <a:avLst/>
            </a:prstGeom>
          </p:spPr>
        </p:pic>
        <p:pic>
          <p:nvPicPr>
            <p:cNvPr id="16" name="Picture 15" descr="karanfil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00392" y="5877272"/>
              <a:ext cx="782960" cy="767781"/>
            </a:xfrm>
            <a:prstGeom prst="rect">
              <a:avLst/>
            </a:prstGeom>
          </p:spPr>
        </p:pic>
      </p:grpSp>
      <p:pic>
        <p:nvPicPr>
          <p:cNvPr id="18" name="Picture 17" descr="Marija_juric_zagorka_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2420888"/>
            <a:ext cx="2592288" cy="31593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31840" y="522920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Marija Jurić Zagorka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60"/>
            <a:ext cx="8686800" cy="1143000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FF0000"/>
                </a:solidFill>
              </a:rPr>
              <a:t>Područja života u kojima su žene bile nepravedno tretirane</a:t>
            </a:r>
            <a:endParaRPr lang="hr-HR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42928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sz="2200" dirty="0" smtClean="0"/>
              <a:t>žene su u potpunosti ovisile o muškarcima koji su imali zakonsko pravo i odgovornost nad ženom</a:t>
            </a:r>
          </a:p>
          <a:p>
            <a:pPr lvl="1">
              <a:spcBef>
                <a:spcPts val="300"/>
              </a:spcBef>
              <a:buClr>
                <a:srgbClr val="FF0000"/>
              </a:buClr>
            </a:pPr>
            <a:r>
              <a:rPr lang="hr-HR" sz="2000" dirty="0" smtClean="0"/>
              <a:t>nisu imale prava glasa</a:t>
            </a:r>
          </a:p>
          <a:p>
            <a:pPr lvl="1">
              <a:spcBef>
                <a:spcPts val="300"/>
              </a:spcBef>
              <a:buClr>
                <a:srgbClr val="FF0000"/>
              </a:buClr>
            </a:pPr>
            <a:r>
              <a:rPr lang="hr-HR" sz="2000" dirty="0" smtClean="0"/>
              <a:t>nisu imale pravo vlasništva</a:t>
            </a:r>
          </a:p>
          <a:p>
            <a:pPr lvl="1">
              <a:spcBef>
                <a:spcPts val="300"/>
              </a:spcBef>
              <a:buClr>
                <a:srgbClr val="FF0000"/>
              </a:buClr>
            </a:pPr>
            <a:r>
              <a:rPr lang="hr-HR" sz="2000" dirty="0" smtClean="0"/>
              <a:t>zakon ih nije prepoznavao kao osobe (iako su ga se morale držati i plaćati poreze)</a:t>
            </a:r>
          </a:p>
          <a:p>
            <a:pPr lvl="1">
              <a:spcBef>
                <a:spcPts val="300"/>
              </a:spcBef>
              <a:buClr>
                <a:srgbClr val="FF0000"/>
              </a:buClr>
            </a:pPr>
            <a:r>
              <a:rPr lang="hr-HR" sz="2000" dirty="0" smtClean="0"/>
              <a:t>nisu imale predstavnika među onima koji donose zakone ili druge odluke</a:t>
            </a:r>
          </a:p>
          <a:p>
            <a:pPr lvl="1">
              <a:spcBef>
                <a:spcPts val="300"/>
              </a:spcBef>
              <a:buClr>
                <a:srgbClr val="FF0000"/>
              </a:buClr>
            </a:pPr>
            <a:r>
              <a:rPr lang="hr-HR" sz="2000" dirty="0" smtClean="0"/>
              <a:t>nisu mogle zatražiti razvod</a:t>
            </a:r>
          </a:p>
          <a:p>
            <a:pPr lvl="1">
              <a:spcBef>
                <a:spcPts val="300"/>
              </a:spcBef>
              <a:buClr>
                <a:srgbClr val="FF0000"/>
              </a:buClr>
            </a:pPr>
            <a:r>
              <a:rPr lang="hr-HR" sz="2000" dirty="0" smtClean="0"/>
              <a:t>nisu imale pravo skrbništva nad vlastitom djecom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sz="2200" dirty="0" smtClean="0"/>
              <a:t>nisu mogle upisati fakultet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sz="2200" dirty="0" smtClean="0"/>
              <a:t>većina zanimanja bila je nedostupna za žene (npr. nije im bilo dopušteno da postanu liječnice ili pravnice)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sz="2200" dirty="0" smtClean="0"/>
              <a:t>kada su žene radile bile su plaćene puno manje od muškaraca</a:t>
            </a:r>
          </a:p>
          <a:p>
            <a:pPr>
              <a:spcBef>
                <a:spcPts val="1200"/>
              </a:spcBef>
              <a:buClr>
                <a:srgbClr val="FF0000"/>
              </a:buClr>
            </a:pPr>
            <a:r>
              <a:rPr lang="hr-HR" sz="2200" dirty="0" smtClean="0"/>
              <a:t>nisu mogle sudjelovati u poslovima Crkve (uz neke iznimke)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>
                <a:solidFill>
                  <a:srgbClr val="FF0000"/>
                </a:solidFill>
              </a:rPr>
              <a:t>Prava žena uključuju...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643998" cy="5286412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hr-HR" sz="2200" dirty="0" smtClean="0"/>
              <a:t>pravo na tjelesni integritet i autonomiju (žena ima pravo sama odlučivati o svim aspektima svojeg života)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glasa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da sklapaju ugovore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vlasništva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sudjelovanja u političkom i javnom životu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na rad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na pravedne nadnice i jednaku plaću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na obrazovanje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da služe vojsku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na razvod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na skrbništvo nad vlastitom djecom</a:t>
            </a:r>
          </a:p>
          <a:p>
            <a:pPr>
              <a:buClr>
                <a:srgbClr val="FF0000"/>
              </a:buClr>
            </a:pPr>
            <a:r>
              <a:rPr lang="hr-HR" sz="2200" dirty="0" smtClean="0"/>
              <a:t>pravo na sudjelovanje u poslovima Crkve</a:t>
            </a:r>
            <a:endParaRPr lang="hr-H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1143000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FF0000"/>
                </a:solidFill>
              </a:rPr>
              <a:t>Prava žena </a:t>
            </a:r>
            <a:r>
              <a:rPr lang="hr-HR" sz="3600" dirty="0" smtClean="0">
                <a:solidFill>
                  <a:srgbClr val="FF0000"/>
                </a:solidFill>
              </a:rPr>
              <a:t>– kraj 19. stoljeća 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429288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hr-HR" sz="2400" dirty="0" smtClean="0"/>
              <a:t>u većini država svijeta ženama je priznat zakonski status 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do tada nisu bile “fizičke osobe” već su imale muškog skrbnika koji je za njih donosio odluke, brinuo se o imovini i financijama i sklapao ugovore</a:t>
            </a:r>
          </a:p>
          <a:p>
            <a:pPr lvl="1">
              <a:buClr>
                <a:srgbClr val="FF0000"/>
              </a:buClr>
              <a:buNone/>
            </a:pP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400" dirty="0" smtClean="0"/>
              <a:t>donose se prvi zakoni prema kojima žena ima pravo sama raspolagati svojom imovinom 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do tada neudana žena nije imala imovine; udajom je u brak donijela miraz kojim je raspolagao isključivo muž</a:t>
            </a:r>
          </a:p>
          <a:p>
            <a:pPr lvl="1">
              <a:buClr>
                <a:srgbClr val="FF0000"/>
              </a:buClr>
              <a:buNone/>
            </a:pP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400" dirty="0" smtClean="0"/>
              <a:t>žena može sama zatražiti razvod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nasilje postaje priznato kao razlog traženja razvoda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zakoni staju na ženinu stranu po pitanjima skrbništva nad djecom</a:t>
            </a:r>
          </a:p>
          <a:p>
            <a:pPr lvl="1">
              <a:buClr>
                <a:srgbClr val="FF0000"/>
              </a:buClr>
              <a:buNone/>
            </a:pP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400" dirty="0" smtClean="0"/>
              <a:t>kćeri dobijaju jednaka prava nasljedstva kao i sinovi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1143000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FF0000"/>
                </a:solidFill>
              </a:rPr>
              <a:t>Prava žena </a:t>
            </a:r>
            <a:r>
              <a:rPr lang="hr-HR" sz="3600" dirty="0" smtClean="0">
                <a:solidFill>
                  <a:srgbClr val="FF0000"/>
                </a:solidFill>
              </a:rPr>
              <a:t>– kraj 19. stoljeća 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86412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hr-HR" sz="2800" dirty="0" smtClean="0"/>
              <a:t>osnovnoškolsko obrazovanje postaje obavezno i za žene i za muškarce</a:t>
            </a: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800" dirty="0" smtClean="0"/>
              <a:t>prva ženska sveučilišta</a:t>
            </a:r>
          </a:p>
          <a:p>
            <a:pPr>
              <a:buClr>
                <a:srgbClr val="FF0000"/>
              </a:buClr>
            </a:pPr>
            <a:r>
              <a:rPr lang="hr-HR" sz="2800" dirty="0" smtClean="0"/>
              <a:t>žene stječu pravo na studiranje</a:t>
            </a: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800" dirty="0" smtClean="0"/>
              <a:t>tradicionalno muška zanimanja otvaraju se i ženama (liječnice, pravnice, profesorice)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>
                <a:solidFill>
                  <a:srgbClr val="FF0000"/>
                </a:solidFill>
              </a:rPr>
              <a:t>Prava žena – </a:t>
            </a:r>
            <a:r>
              <a:rPr lang="hr-HR" sz="3200" dirty="0" smtClean="0">
                <a:solidFill>
                  <a:srgbClr val="FF0000"/>
                </a:solidFill>
              </a:rPr>
              <a:t>početak 20. stoljeća </a:t>
            </a:r>
            <a:endParaRPr lang="hr-HR" sz="36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968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7214"/>
                <a:gridCol w="3571900"/>
                <a:gridCol w="857256"/>
                <a:gridCol w="304323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God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Država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God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Država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1893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Novi Zeland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1935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Indija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1902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Australija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1944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Francuska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1906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Finska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1945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Japan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1913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Norveška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1946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Belgija, Italija,</a:t>
                      </a:r>
                      <a:r>
                        <a:rPr lang="hr-HR" sz="2000" baseline="0" dirty="0" smtClean="0"/>
                        <a:t> Rumunjska i Jugoslavija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1915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Danska i Island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1947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Kina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1917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Nizozemska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1955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Indonezija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1918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Austrija,</a:t>
                      </a:r>
                      <a:r>
                        <a:rPr lang="hr-HR" sz="2000" baseline="0" dirty="0" smtClean="0"/>
                        <a:t> Kanada, Čehoslovačka, Poljska, Švedska, UK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1971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Švicarska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1919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Njemačka i Luksemburg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1984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Lichtenstein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1920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Sjedinjene</a:t>
                      </a:r>
                      <a:r>
                        <a:rPr lang="hr-HR" sz="2000" baseline="0" dirty="0" smtClean="0"/>
                        <a:t> Američke Države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2005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Kuv</a:t>
                      </a:r>
                      <a:r>
                        <a:rPr lang="hr-HR" sz="2000" baseline="0" dirty="0" smtClean="0"/>
                        <a:t>ajt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1931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Španjolska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500034" y="928670"/>
            <a:ext cx="8158162" cy="642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hr-HR" sz="2000" dirty="0" smtClean="0"/>
              <a:t> države omogućuju ženama pravo glasa i pravo na sudjelovanje u vlasti i donošenju zakona (suffrage)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FF0000"/>
                </a:solidFill>
              </a:rPr>
              <a:t>Prava žena – drugi val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hr-HR" sz="2800" dirty="0" smtClean="0"/>
              <a:t>1960-ih i 1970-ih: antidiskriminacijski zakoni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protiv seksualnog iskorištavanja i zlostavljanja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protiv diskriminacije prilikom zapošljavanja (po spolu, bračnog i roditeljskom statusu)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protiv nejednakih plaća muškaraca i žena za isti posao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protiv diskriminacije u obrazovanju</a:t>
            </a:r>
          </a:p>
          <a:p>
            <a:pPr lvl="1">
              <a:buClr>
                <a:srgbClr val="FF0000"/>
              </a:buClr>
            </a:pP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800" dirty="0" smtClean="0"/>
              <a:t>1970-ih i 1980-ih: obiteljsko pravo</a:t>
            </a:r>
          </a:p>
          <a:p>
            <a:pPr lvl="1">
              <a:buClr>
                <a:srgbClr val="FF0000"/>
              </a:buClr>
            </a:pPr>
            <a:r>
              <a:rPr lang="hr-HR" sz="2400" dirty="0" smtClean="0"/>
              <a:t>zakoni vezani uz razvod i podjelu imovine nakon razvoda (USA)</a:t>
            </a:r>
          </a:p>
          <a:p>
            <a:pPr lvl="1">
              <a:buClr>
                <a:srgbClr val="FF0000"/>
              </a:buClr>
            </a:pPr>
            <a:endParaRPr lang="hr-HR" sz="2400" dirty="0" smtClean="0"/>
          </a:p>
          <a:p>
            <a:pPr>
              <a:buClr>
                <a:srgbClr val="FF0000"/>
              </a:buClr>
            </a:pPr>
            <a:r>
              <a:rPr lang="hr-HR" sz="2800" dirty="0" smtClean="0"/>
              <a:t>1970-ih i 1980-ih: kontrola rađanja i abortus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1085</Words>
  <Application>Microsoft Office PowerPoint</Application>
  <PresentationFormat>On-screen Show (4:3)</PresentationFormat>
  <Paragraphs>144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Tko želi biti milijunaš? Ženska prava kroz povijest</vt:lpstr>
      <vt:lpstr>8. mart  - Međunarodni dan žena</vt:lpstr>
      <vt:lpstr>Istaknute žene u borbi za ženska prava</vt:lpstr>
      <vt:lpstr>Područja života u kojima su žene bile nepravedno tretirane</vt:lpstr>
      <vt:lpstr>Prava žena uključuju...</vt:lpstr>
      <vt:lpstr>Prava žena – kraj 19. stoljeća </vt:lpstr>
      <vt:lpstr>Prava žena – kraj 19. stoljeća </vt:lpstr>
      <vt:lpstr>Prava žena – početak 20. stoljeća </vt:lpstr>
      <vt:lpstr>Prava žena – drugi val</vt:lpstr>
      <vt:lpstr>Convention on the Elimination of All Forms of Discrimination Against Women (CEDAW)</vt:lpstr>
      <vt:lpstr>Hrvatska</vt:lpstr>
      <vt:lpstr>Muška prava</vt:lpstr>
      <vt:lpstr>Pokret za muška prava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 </cp:lastModifiedBy>
  <cp:revision>59</cp:revision>
  <dcterms:created xsi:type="dcterms:W3CDTF">2011-03-03T10:29:08Z</dcterms:created>
  <dcterms:modified xsi:type="dcterms:W3CDTF">2014-03-13T07:35:43Z</dcterms:modified>
</cp:coreProperties>
</file>