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271" r:id="rId3"/>
    <p:sldId id="284" r:id="rId4"/>
    <p:sldId id="314" r:id="rId5"/>
    <p:sldId id="300" r:id="rId6"/>
    <p:sldId id="301" r:id="rId7"/>
    <p:sldId id="262" r:id="rId8"/>
    <p:sldId id="261" r:id="rId9"/>
    <p:sldId id="272" r:id="rId10"/>
    <p:sldId id="274" r:id="rId11"/>
    <p:sldId id="270" r:id="rId12"/>
    <p:sldId id="316" r:id="rId13"/>
    <p:sldId id="285" r:id="rId14"/>
    <p:sldId id="313" r:id="rId15"/>
    <p:sldId id="258" r:id="rId16"/>
    <p:sldId id="264" r:id="rId17"/>
    <p:sldId id="266" r:id="rId18"/>
    <p:sldId id="268" r:id="rId19"/>
    <p:sldId id="265" r:id="rId20"/>
    <p:sldId id="269" r:id="rId21"/>
    <p:sldId id="275" r:id="rId22"/>
    <p:sldId id="302" r:id="rId23"/>
    <p:sldId id="279" r:id="rId24"/>
    <p:sldId id="281" r:id="rId25"/>
    <p:sldId id="280" r:id="rId26"/>
    <p:sldId id="303" r:id="rId27"/>
    <p:sldId id="282" r:id="rId28"/>
    <p:sldId id="297" r:id="rId29"/>
    <p:sldId id="304" r:id="rId30"/>
    <p:sldId id="286" r:id="rId31"/>
    <p:sldId id="287" r:id="rId32"/>
    <p:sldId id="307" r:id="rId33"/>
    <p:sldId id="308" r:id="rId34"/>
    <p:sldId id="288" r:id="rId35"/>
    <p:sldId id="310" r:id="rId36"/>
    <p:sldId id="317" r:id="rId37"/>
    <p:sldId id="309" r:id="rId38"/>
    <p:sldId id="290" r:id="rId39"/>
    <p:sldId id="291" r:id="rId40"/>
    <p:sldId id="293" r:id="rId41"/>
    <p:sldId id="294" r:id="rId42"/>
    <p:sldId id="296" r:id="rId43"/>
  </p:sldIdLst>
  <p:sldSz cx="9144000" cy="6858000" type="screen4x3"/>
  <p:notesSz cx="6669088" cy="9926638"/>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04C9"/>
    <a:srgbClr val="FB33DE"/>
    <a:srgbClr val="FDA1F0"/>
    <a:srgbClr val="FC60E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3" autoAdjust="0"/>
    <p:restoredTop sz="59036" autoAdjust="0"/>
  </p:normalViewPr>
  <p:slideViewPr>
    <p:cSldViewPr>
      <p:cViewPr varScale="1">
        <p:scale>
          <a:sx n="45" d="100"/>
          <a:sy n="45" d="100"/>
        </p:scale>
        <p:origin x="-189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hr-HR"/>
  <c:chart>
    <c:autoTitleDeleted val="1"/>
    <c:plotArea>
      <c:layout/>
      <c:barChart>
        <c:barDir val="bar"/>
        <c:grouping val="clustered"/>
        <c:ser>
          <c:idx val="0"/>
          <c:order val="0"/>
          <c:tx>
            <c:strRef>
              <c:f>Sheet1!$B$1</c:f>
              <c:strCache>
                <c:ptCount val="1"/>
                <c:pt idx="0">
                  <c:v>Series 1</c:v>
                </c:pt>
              </c:strCache>
            </c:strRef>
          </c:tx>
          <c:spPr>
            <a:solidFill>
              <a:srgbClr val="FDA1F0"/>
            </a:solidFill>
            <a:ln>
              <a:solidFill>
                <a:srgbClr val="8064A2">
                  <a:lumMod val="75000"/>
                </a:srgbClr>
              </a:solidFill>
            </a:ln>
            <a:scene3d>
              <a:camera prst="orthographicFront"/>
              <a:lightRig rig="threePt" dir="t"/>
            </a:scene3d>
            <a:sp3d>
              <a:bevelT/>
            </a:sp3d>
          </c:spPr>
          <c:cat>
            <c:strRef>
              <c:f>Sheet1!$A$2:$A$9</c:f>
              <c:strCache>
                <c:ptCount val="8"/>
                <c:pt idx="0">
                  <c:v>nedobivanje posla</c:v>
                </c:pt>
                <c:pt idx="1">
                  <c:v>uvjet zapošljavanja spol</c:v>
                </c:pt>
                <c:pt idx="2">
                  <c:v>pitanja o bračnom statusu i djeci</c:v>
                </c:pt>
                <c:pt idx="3">
                  <c:v>pitanja o namjeri rađanja</c:v>
                </c:pt>
                <c:pt idx="4">
                  <c:v>laskavi komentari na račun izgleda</c:v>
                </c:pt>
                <c:pt idx="5">
                  <c:v>neželjeni seksualni dodiri</c:v>
                </c:pt>
                <c:pt idx="6">
                  <c:v>seksualne ucjene</c:v>
                </c:pt>
                <c:pt idx="7">
                  <c:v>nasilje/silovanje</c:v>
                </c:pt>
              </c:strCache>
            </c:strRef>
          </c:cat>
          <c:val>
            <c:numRef>
              <c:f>Sheet1!$B$2:$B$9</c:f>
              <c:numCache>
                <c:formatCode>General</c:formatCode>
                <c:ptCount val="8"/>
                <c:pt idx="0">
                  <c:v>12.2</c:v>
                </c:pt>
                <c:pt idx="1">
                  <c:v>48.4</c:v>
                </c:pt>
                <c:pt idx="2">
                  <c:v>62.9</c:v>
                </c:pt>
                <c:pt idx="3">
                  <c:v>37.800000000000004</c:v>
                </c:pt>
                <c:pt idx="4">
                  <c:v>24.6</c:v>
                </c:pt>
                <c:pt idx="5">
                  <c:v>4.2</c:v>
                </c:pt>
                <c:pt idx="6">
                  <c:v>2.8</c:v>
                </c:pt>
                <c:pt idx="7">
                  <c:v>3.5</c:v>
                </c:pt>
              </c:numCache>
            </c:numRef>
          </c:val>
        </c:ser>
        <c:ser>
          <c:idx val="1"/>
          <c:order val="1"/>
          <c:tx>
            <c:strRef>
              <c:f>Sheet1!$C$1</c:f>
              <c:strCache>
                <c:ptCount val="1"/>
                <c:pt idx="0">
                  <c:v>Series 2</c:v>
                </c:pt>
              </c:strCache>
            </c:strRef>
          </c:tx>
          <c:cat>
            <c:strRef>
              <c:f>Sheet1!$A$2:$A$9</c:f>
              <c:strCache>
                <c:ptCount val="8"/>
                <c:pt idx="0">
                  <c:v>nedobivanje posla</c:v>
                </c:pt>
                <c:pt idx="1">
                  <c:v>uvjet zapošljavanja spol</c:v>
                </c:pt>
                <c:pt idx="2">
                  <c:v>pitanja o bračnom statusu i djeci</c:v>
                </c:pt>
                <c:pt idx="3">
                  <c:v>pitanja o namjeri rađanja</c:v>
                </c:pt>
                <c:pt idx="4">
                  <c:v>laskavi komentari na račun izgleda</c:v>
                </c:pt>
                <c:pt idx="5">
                  <c:v>neželjeni seksualni dodiri</c:v>
                </c:pt>
                <c:pt idx="6">
                  <c:v>seksualne ucjene</c:v>
                </c:pt>
                <c:pt idx="7">
                  <c:v>nasilje/silovanje</c:v>
                </c:pt>
              </c:strCache>
            </c:strRef>
          </c:cat>
          <c:val>
            <c:numRef>
              <c:f>Sheet1!$C$2:$C$9</c:f>
            </c:numRef>
          </c:val>
        </c:ser>
        <c:ser>
          <c:idx val="2"/>
          <c:order val="2"/>
          <c:tx>
            <c:strRef>
              <c:f>Sheet1!$D$1</c:f>
              <c:strCache>
                <c:ptCount val="1"/>
                <c:pt idx="0">
                  <c:v>Series 3</c:v>
                </c:pt>
              </c:strCache>
            </c:strRef>
          </c:tx>
          <c:cat>
            <c:strRef>
              <c:f>Sheet1!$A$2:$A$9</c:f>
              <c:strCache>
                <c:ptCount val="8"/>
                <c:pt idx="0">
                  <c:v>nedobivanje posla</c:v>
                </c:pt>
                <c:pt idx="1">
                  <c:v>uvjet zapošljavanja spol</c:v>
                </c:pt>
                <c:pt idx="2">
                  <c:v>pitanja o bračnom statusu i djeci</c:v>
                </c:pt>
                <c:pt idx="3">
                  <c:v>pitanja o namjeri rađanja</c:v>
                </c:pt>
                <c:pt idx="4">
                  <c:v>laskavi komentari na račun izgleda</c:v>
                </c:pt>
                <c:pt idx="5">
                  <c:v>neželjeni seksualni dodiri</c:v>
                </c:pt>
                <c:pt idx="6">
                  <c:v>seksualne ucjene</c:v>
                </c:pt>
                <c:pt idx="7">
                  <c:v>nasilje/silovanje</c:v>
                </c:pt>
              </c:strCache>
            </c:strRef>
          </c:cat>
          <c:val>
            <c:numRef>
              <c:f>Sheet1!$D$2:$D$9</c:f>
            </c:numRef>
          </c:val>
        </c:ser>
        <c:axId val="86727296"/>
        <c:axId val="86737280"/>
      </c:barChart>
      <c:catAx>
        <c:axId val="86727296"/>
        <c:scaling>
          <c:orientation val="minMax"/>
        </c:scaling>
        <c:axPos val="l"/>
        <c:tickLblPos val="nextTo"/>
        <c:txPr>
          <a:bodyPr/>
          <a:lstStyle/>
          <a:p>
            <a:pPr>
              <a:defRPr baseline="0"/>
            </a:pPr>
            <a:endParaRPr lang="sr-Latn-CS"/>
          </a:p>
        </c:txPr>
        <c:crossAx val="86737280"/>
        <c:crosses val="autoZero"/>
        <c:auto val="1"/>
        <c:lblAlgn val="ctr"/>
        <c:lblOffset val="100"/>
      </c:catAx>
      <c:valAx>
        <c:axId val="86737280"/>
        <c:scaling>
          <c:orientation val="minMax"/>
        </c:scaling>
        <c:axPos val="b"/>
        <c:majorGridlines/>
        <c:numFmt formatCode="General" sourceLinked="1"/>
        <c:tickLblPos val="nextTo"/>
        <c:crossAx val="86727296"/>
        <c:crosses val="autoZero"/>
        <c:crossBetween val="between"/>
      </c:valAx>
    </c:plotArea>
    <c:plotVisOnly val="1"/>
  </c:chart>
  <c:txPr>
    <a:bodyPr/>
    <a:lstStyle/>
    <a:p>
      <a:pPr>
        <a:defRPr sz="1800"/>
      </a:pPr>
      <a:endParaRPr lang="sr-Latn-C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hr-HR"/>
  <c:chart>
    <c:autoTitleDeleted val="1"/>
    <c:plotArea>
      <c:layout>
        <c:manualLayout>
          <c:layoutTarget val="inner"/>
          <c:xMode val="edge"/>
          <c:yMode val="edge"/>
          <c:x val="0.32772094297592597"/>
          <c:y val="4.3476791891573288E-3"/>
          <c:w val="0.63472500506271934"/>
          <c:h val="0.82161234991423493"/>
        </c:manualLayout>
      </c:layout>
      <c:barChart>
        <c:barDir val="bar"/>
        <c:grouping val="clustered"/>
        <c:ser>
          <c:idx val="0"/>
          <c:order val="0"/>
          <c:tx>
            <c:strRef>
              <c:f>Sheet1!$A$2</c:f>
              <c:strCache>
                <c:ptCount val="1"/>
              </c:strCache>
            </c:strRef>
          </c:tx>
          <c:spPr>
            <a:solidFill>
              <a:schemeClr val="accent1"/>
            </a:solidFill>
            <a:ln w="10998">
              <a:solidFill>
                <a:schemeClr val="tx1"/>
              </a:solidFill>
              <a:prstDash val="solid"/>
            </a:ln>
          </c:spPr>
          <c:cat>
            <c:strRef>
              <c:f>Sheet1!$B$1:$I$1</c:f>
              <c:strCache>
                <c:ptCount val="8"/>
                <c:pt idx="0">
                  <c:v>Odbijanje zapošljavanja</c:v>
                </c:pt>
                <c:pt idx="1">
                  <c:v>Otkaz</c:v>
                </c:pt>
                <c:pt idx="2">
                  <c:v>Manja plaća</c:v>
                </c:pt>
                <c:pt idx="3">
                  <c:v>Uskraćeno usavršavanje</c:v>
                </c:pt>
                <c:pt idx="4">
                  <c:v>Uskraćeno napredovanje</c:v>
                </c:pt>
                <c:pt idx="5">
                  <c:v>Uvredljivi komentari</c:v>
                </c:pt>
                <c:pt idx="6">
                  <c:v>Spolno uznemiravanje</c:v>
                </c:pt>
                <c:pt idx="7">
                  <c:v>Nasilno ponašanje</c:v>
                </c:pt>
              </c:strCache>
            </c:strRef>
          </c:cat>
          <c:val>
            <c:numRef>
              <c:f>Sheet1!$B$2:$I$2</c:f>
              <c:numCache>
                <c:formatCode>General</c:formatCode>
                <c:ptCount val="8"/>
              </c:numCache>
            </c:numRef>
          </c:val>
        </c:ser>
        <c:ser>
          <c:idx val="1"/>
          <c:order val="1"/>
          <c:tx>
            <c:strRef>
              <c:f>Sheet1!$A$3</c:f>
              <c:strCache>
                <c:ptCount val="1"/>
                <c:pt idx="0">
                  <c:v>Muškarci</c:v>
                </c:pt>
              </c:strCache>
            </c:strRef>
          </c:tx>
          <c:spPr>
            <a:solidFill>
              <a:srgbClr val="00B0F0"/>
            </a:solidFill>
            <a:ln w="10998">
              <a:solidFill>
                <a:srgbClr val="00B0F0"/>
              </a:solidFill>
              <a:prstDash val="solid"/>
            </a:ln>
            <a:scene3d>
              <a:camera prst="orthographicFront"/>
              <a:lightRig rig="threePt" dir="t"/>
            </a:scene3d>
            <a:sp3d>
              <a:bevelT/>
            </a:sp3d>
          </c:spPr>
          <c:cat>
            <c:strRef>
              <c:f>Sheet1!$B$1:$I$1</c:f>
              <c:strCache>
                <c:ptCount val="8"/>
                <c:pt idx="0">
                  <c:v>Odbijanje zapošljavanja</c:v>
                </c:pt>
                <c:pt idx="1">
                  <c:v>Otkaz</c:v>
                </c:pt>
                <c:pt idx="2">
                  <c:v>Manja plaća</c:v>
                </c:pt>
                <c:pt idx="3">
                  <c:v>Uskraćeno usavršavanje</c:v>
                </c:pt>
                <c:pt idx="4">
                  <c:v>Uskraćeno napredovanje</c:v>
                </c:pt>
                <c:pt idx="5">
                  <c:v>Uvredljivi komentari</c:v>
                </c:pt>
                <c:pt idx="6">
                  <c:v>Spolno uznemiravanje</c:v>
                </c:pt>
                <c:pt idx="7">
                  <c:v>Nasilno ponašanje</c:v>
                </c:pt>
              </c:strCache>
            </c:strRef>
          </c:cat>
          <c:val>
            <c:numRef>
              <c:f>Sheet1!$B$3:$I$3</c:f>
              <c:numCache>
                <c:formatCode>General</c:formatCode>
                <c:ptCount val="8"/>
                <c:pt idx="0">
                  <c:v>6.3</c:v>
                </c:pt>
                <c:pt idx="1">
                  <c:v>6.7</c:v>
                </c:pt>
                <c:pt idx="2">
                  <c:v>10</c:v>
                </c:pt>
                <c:pt idx="3">
                  <c:v>9</c:v>
                </c:pt>
                <c:pt idx="4">
                  <c:v>9.3000000000000007</c:v>
                </c:pt>
                <c:pt idx="5">
                  <c:v>10.6</c:v>
                </c:pt>
                <c:pt idx="6">
                  <c:v>2.6</c:v>
                </c:pt>
                <c:pt idx="7">
                  <c:v>2.9</c:v>
                </c:pt>
              </c:numCache>
            </c:numRef>
          </c:val>
        </c:ser>
        <c:ser>
          <c:idx val="2"/>
          <c:order val="2"/>
          <c:tx>
            <c:strRef>
              <c:f>Sheet1!$A$4</c:f>
              <c:strCache>
                <c:ptCount val="1"/>
                <c:pt idx="0">
                  <c:v>Žene</c:v>
                </c:pt>
              </c:strCache>
            </c:strRef>
          </c:tx>
          <c:spPr>
            <a:solidFill>
              <a:srgbClr val="FC60E6"/>
            </a:solidFill>
            <a:ln w="10998">
              <a:solidFill>
                <a:srgbClr val="FC60E6"/>
              </a:solidFill>
              <a:prstDash val="solid"/>
            </a:ln>
            <a:scene3d>
              <a:camera prst="orthographicFront"/>
              <a:lightRig rig="threePt" dir="t"/>
            </a:scene3d>
            <a:sp3d>
              <a:bevelT/>
            </a:sp3d>
          </c:spPr>
          <c:cat>
            <c:strRef>
              <c:f>Sheet1!$B$1:$I$1</c:f>
              <c:strCache>
                <c:ptCount val="8"/>
                <c:pt idx="0">
                  <c:v>Odbijanje zapošljavanja</c:v>
                </c:pt>
                <c:pt idx="1">
                  <c:v>Otkaz</c:v>
                </c:pt>
                <c:pt idx="2">
                  <c:v>Manja plaća</c:v>
                </c:pt>
                <c:pt idx="3">
                  <c:v>Uskraćeno usavršavanje</c:v>
                </c:pt>
                <c:pt idx="4">
                  <c:v>Uskraćeno napredovanje</c:v>
                </c:pt>
                <c:pt idx="5">
                  <c:v>Uvredljivi komentari</c:v>
                </c:pt>
                <c:pt idx="6">
                  <c:v>Spolno uznemiravanje</c:v>
                </c:pt>
                <c:pt idx="7">
                  <c:v>Nasilno ponašanje</c:v>
                </c:pt>
              </c:strCache>
            </c:strRef>
          </c:cat>
          <c:val>
            <c:numRef>
              <c:f>Sheet1!$B$4:$I$4</c:f>
              <c:numCache>
                <c:formatCode>General</c:formatCode>
                <c:ptCount val="8"/>
                <c:pt idx="0">
                  <c:v>14.2</c:v>
                </c:pt>
                <c:pt idx="1">
                  <c:v>7.1</c:v>
                </c:pt>
                <c:pt idx="2">
                  <c:v>19.399999999999999</c:v>
                </c:pt>
                <c:pt idx="3">
                  <c:v>13.5</c:v>
                </c:pt>
                <c:pt idx="4">
                  <c:v>14.7</c:v>
                </c:pt>
                <c:pt idx="5">
                  <c:v>15.5</c:v>
                </c:pt>
                <c:pt idx="6">
                  <c:v>7.3</c:v>
                </c:pt>
                <c:pt idx="7">
                  <c:v>2.5</c:v>
                </c:pt>
              </c:numCache>
            </c:numRef>
          </c:val>
        </c:ser>
        <c:axId val="87291008"/>
        <c:axId val="87292544"/>
      </c:barChart>
      <c:catAx>
        <c:axId val="87291008"/>
        <c:scaling>
          <c:orientation val="minMax"/>
        </c:scaling>
        <c:axPos val="l"/>
        <c:numFmt formatCode="General" sourceLinked="1"/>
        <c:tickLblPos val="nextTo"/>
        <c:spPr>
          <a:ln w="2750">
            <a:solidFill>
              <a:schemeClr val="tx1"/>
            </a:solidFill>
            <a:prstDash val="solid"/>
          </a:ln>
        </c:spPr>
        <c:txPr>
          <a:bodyPr rot="0" vert="horz"/>
          <a:lstStyle/>
          <a:p>
            <a:pPr>
              <a:defRPr sz="1510" b="1" i="0" u="none" strike="noStrike" baseline="0">
                <a:solidFill>
                  <a:schemeClr val="tx1"/>
                </a:solidFill>
                <a:latin typeface="Arial"/>
                <a:ea typeface="Arial"/>
                <a:cs typeface="Arial"/>
              </a:defRPr>
            </a:pPr>
            <a:endParaRPr lang="sr-Latn-CS"/>
          </a:p>
        </c:txPr>
        <c:crossAx val="87292544"/>
        <c:crosses val="autoZero"/>
        <c:auto val="1"/>
        <c:lblAlgn val="ctr"/>
        <c:lblOffset val="100"/>
        <c:tickLblSkip val="1"/>
        <c:tickMarkSkip val="1"/>
      </c:catAx>
      <c:valAx>
        <c:axId val="87292544"/>
        <c:scaling>
          <c:orientation val="minMax"/>
          <c:max val="20"/>
        </c:scaling>
        <c:axPos val="b"/>
        <c:majorGridlines>
          <c:spPr>
            <a:ln w="2750">
              <a:solidFill>
                <a:schemeClr val="tx1"/>
              </a:solidFill>
              <a:prstDash val="solid"/>
            </a:ln>
          </c:spPr>
        </c:majorGridlines>
        <c:numFmt formatCode="General" sourceLinked="1"/>
        <c:tickLblPos val="nextTo"/>
        <c:spPr>
          <a:ln w="2750">
            <a:solidFill>
              <a:schemeClr val="tx1"/>
            </a:solidFill>
            <a:prstDash val="solid"/>
          </a:ln>
        </c:spPr>
        <c:txPr>
          <a:bodyPr rot="0" vert="horz"/>
          <a:lstStyle/>
          <a:p>
            <a:pPr>
              <a:defRPr sz="1321" b="1" i="0" u="none" strike="noStrike" baseline="0">
                <a:solidFill>
                  <a:schemeClr val="tx1"/>
                </a:solidFill>
                <a:latin typeface="Arial"/>
                <a:ea typeface="Arial"/>
                <a:cs typeface="Arial"/>
              </a:defRPr>
            </a:pPr>
            <a:endParaRPr lang="sr-Latn-CS"/>
          </a:p>
        </c:txPr>
        <c:crossAx val="87291008"/>
        <c:crosses val="autoZero"/>
        <c:crossBetween val="between"/>
      </c:valAx>
      <c:spPr>
        <a:solidFill>
          <a:srgbClr val="FFFFFF"/>
        </a:solidFill>
        <a:ln w="10998">
          <a:solidFill>
            <a:srgbClr val="808080"/>
          </a:solidFill>
          <a:prstDash val="solid"/>
        </a:ln>
      </c:spPr>
    </c:plotArea>
    <c:plotVisOnly val="1"/>
    <c:dispBlanksAs val="gap"/>
  </c:chart>
  <c:spPr>
    <a:noFill/>
    <a:ln>
      <a:noFill/>
    </a:ln>
  </c:spPr>
  <c:txPr>
    <a:bodyPr/>
    <a:lstStyle/>
    <a:p>
      <a:pPr>
        <a:defRPr sz="2187" b="1" i="0" u="none" strike="noStrike" baseline="0">
          <a:solidFill>
            <a:schemeClr val="tx1"/>
          </a:solidFill>
          <a:latin typeface="Arial"/>
          <a:ea typeface="Arial"/>
          <a:cs typeface="Arial"/>
        </a:defRPr>
      </a:pPr>
      <a:endParaRPr lang="sr-Latn-C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hr-HR"/>
  <c:chart>
    <c:autoTitleDeleted val="1"/>
    <c:plotArea>
      <c:layout>
        <c:manualLayout>
          <c:layoutTarget val="inner"/>
          <c:xMode val="edge"/>
          <c:yMode val="edge"/>
          <c:x val="0.46976744186046532"/>
          <c:y val="5.0675675675675665E-2"/>
          <c:w val="0.46744186046511627"/>
          <c:h val="0.68243243243243268"/>
        </c:manualLayout>
      </c:layout>
      <c:barChart>
        <c:barDir val="bar"/>
        <c:grouping val="clustered"/>
        <c:ser>
          <c:idx val="1"/>
          <c:order val="0"/>
          <c:tx>
            <c:strRef>
              <c:f>Sheet1!$A$2</c:f>
              <c:strCache>
                <c:ptCount val="1"/>
                <c:pt idx="0">
                  <c:v>Muškarci</c:v>
                </c:pt>
              </c:strCache>
            </c:strRef>
          </c:tx>
          <c:spPr>
            <a:solidFill>
              <a:srgbClr val="00B0F0"/>
            </a:solidFill>
            <a:ln w="23446">
              <a:solidFill>
                <a:srgbClr val="00B0F0"/>
              </a:solidFill>
              <a:prstDash val="solid"/>
            </a:ln>
            <a:scene3d>
              <a:camera prst="orthographicFront"/>
              <a:lightRig rig="threePt" dir="t"/>
            </a:scene3d>
            <a:sp3d>
              <a:bevelT/>
            </a:sp3d>
          </c:spPr>
          <c:cat>
            <c:strRef>
              <c:f>Sheet1!$B$1:$E$1</c:f>
              <c:strCache>
                <c:ptCount val="3"/>
                <c:pt idx="0">
                  <c:v>Radije bira  muškarca za suradnika na poslu nego ženu</c:v>
                </c:pt>
                <c:pt idx="2">
                  <c:v>Radije bira pomoć kolege na poslu nego kolegice</c:v>
                </c:pt>
              </c:strCache>
            </c:strRef>
          </c:cat>
          <c:val>
            <c:numRef>
              <c:f>Sheet1!$B$2:$E$2</c:f>
              <c:numCache>
                <c:formatCode>General</c:formatCode>
                <c:ptCount val="4"/>
                <c:pt idx="0">
                  <c:v>47.9</c:v>
                </c:pt>
                <c:pt idx="2">
                  <c:v>49.2</c:v>
                </c:pt>
              </c:numCache>
            </c:numRef>
          </c:val>
        </c:ser>
        <c:ser>
          <c:idx val="2"/>
          <c:order val="1"/>
          <c:tx>
            <c:strRef>
              <c:f>Sheet1!$A$3</c:f>
              <c:strCache>
                <c:ptCount val="1"/>
                <c:pt idx="0">
                  <c:v>Žene</c:v>
                </c:pt>
              </c:strCache>
            </c:strRef>
          </c:tx>
          <c:spPr>
            <a:solidFill>
              <a:srgbClr val="FDA1F0"/>
            </a:solidFill>
            <a:ln w="23446">
              <a:solidFill>
                <a:srgbClr val="FDA1F0"/>
              </a:solidFill>
              <a:prstDash val="solid"/>
            </a:ln>
            <a:scene3d>
              <a:camera prst="orthographicFront"/>
              <a:lightRig rig="threePt" dir="t"/>
            </a:scene3d>
            <a:sp3d>
              <a:bevelT/>
            </a:sp3d>
          </c:spPr>
          <c:cat>
            <c:strRef>
              <c:f>Sheet1!$B$1:$E$1</c:f>
              <c:strCache>
                <c:ptCount val="3"/>
                <c:pt idx="0">
                  <c:v>Radije bira  muškarca za suradnika na poslu nego ženu</c:v>
                </c:pt>
                <c:pt idx="2">
                  <c:v>Radije bira pomoć kolege na poslu nego kolegice</c:v>
                </c:pt>
              </c:strCache>
            </c:strRef>
          </c:cat>
          <c:val>
            <c:numRef>
              <c:f>Sheet1!$B$3:$E$3</c:f>
              <c:numCache>
                <c:formatCode>General</c:formatCode>
                <c:ptCount val="4"/>
                <c:pt idx="0">
                  <c:v>29.5</c:v>
                </c:pt>
                <c:pt idx="2">
                  <c:v>28.3</c:v>
                </c:pt>
              </c:numCache>
            </c:numRef>
          </c:val>
        </c:ser>
        <c:axId val="87558784"/>
        <c:axId val="87564672"/>
      </c:barChart>
      <c:catAx>
        <c:axId val="87558784"/>
        <c:scaling>
          <c:orientation val="minMax"/>
        </c:scaling>
        <c:axPos val="l"/>
        <c:numFmt formatCode="General" sourceLinked="1"/>
        <c:tickLblPos val="nextTo"/>
        <c:spPr>
          <a:ln w="5862">
            <a:solidFill>
              <a:schemeClr val="tx1"/>
            </a:solidFill>
            <a:prstDash val="solid"/>
          </a:ln>
        </c:spPr>
        <c:txPr>
          <a:bodyPr rot="0" vert="horz"/>
          <a:lstStyle/>
          <a:p>
            <a:pPr>
              <a:defRPr sz="1892" b="1" i="0" u="none" strike="noStrike" baseline="0">
                <a:solidFill>
                  <a:schemeClr val="tx1"/>
                </a:solidFill>
                <a:latin typeface="Arial"/>
                <a:ea typeface="Arial"/>
                <a:cs typeface="Arial"/>
              </a:defRPr>
            </a:pPr>
            <a:endParaRPr lang="sr-Latn-CS"/>
          </a:p>
        </c:txPr>
        <c:crossAx val="87564672"/>
        <c:crosses val="autoZero"/>
        <c:auto val="1"/>
        <c:lblAlgn val="ctr"/>
        <c:lblOffset val="100"/>
        <c:tickLblSkip val="2"/>
        <c:tickMarkSkip val="1"/>
      </c:catAx>
      <c:valAx>
        <c:axId val="87564672"/>
        <c:scaling>
          <c:orientation val="minMax"/>
        </c:scaling>
        <c:axPos val="b"/>
        <c:majorGridlines>
          <c:spPr>
            <a:ln w="5862">
              <a:solidFill>
                <a:schemeClr val="tx1"/>
              </a:solidFill>
              <a:prstDash val="solid"/>
            </a:ln>
          </c:spPr>
        </c:majorGridlines>
        <c:numFmt formatCode="General" sourceLinked="1"/>
        <c:tickLblPos val="nextTo"/>
        <c:spPr>
          <a:ln w="5862">
            <a:solidFill>
              <a:schemeClr val="tx1"/>
            </a:solidFill>
            <a:prstDash val="solid"/>
          </a:ln>
        </c:spPr>
        <c:txPr>
          <a:bodyPr rot="0" vert="horz"/>
          <a:lstStyle/>
          <a:p>
            <a:pPr>
              <a:defRPr sz="2077" b="1" i="0" u="none" strike="noStrike" baseline="0">
                <a:solidFill>
                  <a:schemeClr val="tx1"/>
                </a:solidFill>
                <a:latin typeface="Arial"/>
                <a:ea typeface="Arial"/>
                <a:cs typeface="Arial"/>
              </a:defRPr>
            </a:pPr>
            <a:endParaRPr lang="sr-Latn-CS"/>
          </a:p>
        </c:txPr>
        <c:crossAx val="87558784"/>
        <c:crosses val="autoZero"/>
        <c:crossBetween val="between"/>
      </c:valAx>
      <c:spPr>
        <a:solidFill>
          <a:srgbClr val="FFFFFF"/>
        </a:solidFill>
        <a:ln w="23446">
          <a:solidFill>
            <a:srgbClr val="808080"/>
          </a:solidFill>
          <a:prstDash val="solid"/>
        </a:ln>
      </c:spPr>
    </c:plotArea>
    <c:plotVisOnly val="1"/>
    <c:dispBlanksAs val="gap"/>
  </c:chart>
  <c:spPr>
    <a:noFill/>
    <a:ln>
      <a:noFill/>
    </a:ln>
  </c:spPr>
  <c:txPr>
    <a:bodyPr/>
    <a:lstStyle/>
    <a:p>
      <a:pPr>
        <a:defRPr sz="2262" b="1" i="0" u="none" strike="noStrike" baseline="0">
          <a:solidFill>
            <a:schemeClr val="tx1"/>
          </a:solidFill>
          <a:latin typeface="Arial"/>
          <a:ea typeface="Arial"/>
          <a:cs typeface="Arial"/>
        </a:defRPr>
      </a:pPr>
      <a:endParaRPr lang="sr-Latn-CS"/>
    </a:p>
  </c:txPr>
  <c:externalData r:id="rId1"/>
</c:chartSpace>
</file>

<file path=ppt/diagrams/_rels/data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diagrams/_rels/drawing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74AD01-9200-4E7A-8FD8-A7DF8460C12B}" type="doc">
      <dgm:prSet loTypeId="urn:microsoft.com/office/officeart/2005/8/layout/vProcess5" loCatId="process" qsTypeId="urn:microsoft.com/office/officeart/2005/8/quickstyle/3d2" qsCatId="3D" csTypeId="urn:microsoft.com/office/officeart/2005/8/colors/colorful3" csCatId="colorful" phldr="1"/>
      <dgm:spPr/>
      <dgm:t>
        <a:bodyPr/>
        <a:lstStyle/>
        <a:p>
          <a:endParaRPr lang="hr-HR"/>
        </a:p>
      </dgm:t>
    </dgm:pt>
    <dgm:pt modelId="{55A9B95F-7045-44B0-8E73-F8023D748AF8}">
      <dgm:prSet phldrT="[Text]" custT="1"/>
      <dgm:spPr/>
      <dgm:t>
        <a:bodyPr/>
        <a:lstStyle/>
        <a:p>
          <a:pPr algn="ctr"/>
          <a:r>
            <a:rPr lang="hr-HR" sz="2100" dirty="0" smtClean="0"/>
            <a:t>19. stoljeće - industrijalizacija</a:t>
          </a:r>
          <a:endParaRPr lang="hr-HR" sz="2100" dirty="0"/>
        </a:p>
      </dgm:t>
    </dgm:pt>
    <dgm:pt modelId="{E9E5346E-5E69-438B-9639-550F93D0CE47}" type="parTrans" cxnId="{094BF137-D3A9-4184-A9D7-34E2DBADE569}">
      <dgm:prSet/>
      <dgm:spPr/>
      <dgm:t>
        <a:bodyPr/>
        <a:lstStyle/>
        <a:p>
          <a:endParaRPr lang="hr-HR"/>
        </a:p>
      </dgm:t>
    </dgm:pt>
    <dgm:pt modelId="{EEB0A1E2-DF9C-4AD1-A43E-A7E88913F8BB}" type="sibTrans" cxnId="{094BF137-D3A9-4184-A9D7-34E2DBADE569}">
      <dgm:prSet/>
      <dgm:spPr/>
      <dgm:t>
        <a:bodyPr/>
        <a:lstStyle/>
        <a:p>
          <a:endParaRPr lang="hr-HR"/>
        </a:p>
      </dgm:t>
    </dgm:pt>
    <dgm:pt modelId="{B0F3851A-4C81-4296-9822-043E1F3E69F1}">
      <dgm:prSet phldrT="[Text]" custT="1"/>
      <dgm:spPr/>
      <dgm:t>
        <a:bodyPr/>
        <a:lstStyle/>
        <a:p>
          <a:pPr algn="ctr"/>
          <a:r>
            <a:rPr lang="hr-HR" sz="2100" dirty="0" smtClean="0"/>
            <a:t>izlazak muškaraca na tržište rada</a:t>
          </a:r>
          <a:endParaRPr lang="hr-HR" sz="2100" dirty="0"/>
        </a:p>
      </dgm:t>
    </dgm:pt>
    <dgm:pt modelId="{9B933165-0E6A-4F99-A1B7-1FB262ABD945}" type="parTrans" cxnId="{B113AD87-6E25-4978-9BEC-AC233D91094C}">
      <dgm:prSet/>
      <dgm:spPr/>
      <dgm:t>
        <a:bodyPr/>
        <a:lstStyle/>
        <a:p>
          <a:endParaRPr lang="hr-HR"/>
        </a:p>
      </dgm:t>
    </dgm:pt>
    <dgm:pt modelId="{AB189359-13B0-4CA3-8481-3D39A86610BF}" type="sibTrans" cxnId="{B113AD87-6E25-4978-9BEC-AC233D91094C}">
      <dgm:prSet/>
      <dgm:spPr/>
      <dgm:t>
        <a:bodyPr/>
        <a:lstStyle/>
        <a:p>
          <a:endParaRPr lang="hr-HR"/>
        </a:p>
      </dgm:t>
    </dgm:pt>
    <dgm:pt modelId="{910CAA6F-2844-4088-A53E-6CEA832DDFFC}">
      <dgm:prSet phldrT="[Text]" custT="1"/>
      <dgm:spPr/>
      <dgm:t>
        <a:bodyPr/>
        <a:lstStyle/>
        <a:p>
          <a:pPr algn="ctr"/>
          <a:r>
            <a:rPr lang="hr-HR" sz="2100" dirty="0" smtClean="0"/>
            <a:t>podjela na javnu (M) i privatnu (Ž) sferu života; stvaranje M i Ž socijalnih uloga</a:t>
          </a:r>
          <a:endParaRPr lang="hr-HR" sz="2100" dirty="0"/>
        </a:p>
      </dgm:t>
    </dgm:pt>
    <dgm:pt modelId="{8884FAF5-7397-4191-AEDF-DD17D9B8732A}" type="parTrans" cxnId="{BFF074B8-E34B-40F6-BD7A-1CBE3B672A16}">
      <dgm:prSet/>
      <dgm:spPr/>
      <dgm:t>
        <a:bodyPr/>
        <a:lstStyle/>
        <a:p>
          <a:endParaRPr lang="hr-HR"/>
        </a:p>
      </dgm:t>
    </dgm:pt>
    <dgm:pt modelId="{5E34FF80-4A4A-44BC-8AB6-2070F2AC3C96}" type="sibTrans" cxnId="{BFF074B8-E34B-40F6-BD7A-1CBE3B672A16}">
      <dgm:prSet/>
      <dgm:spPr/>
      <dgm:t>
        <a:bodyPr/>
        <a:lstStyle/>
        <a:p>
          <a:endParaRPr lang="hr-HR"/>
        </a:p>
      </dgm:t>
    </dgm:pt>
    <dgm:pt modelId="{BA55F7A0-CB14-4E2F-AD0B-B8886968C715}">
      <dgm:prSet phldrT="[Text]" custT="1"/>
      <dgm:spPr/>
      <dgm:t>
        <a:bodyPr/>
        <a:lstStyle/>
        <a:p>
          <a:pPr algn="ctr"/>
          <a:r>
            <a:rPr lang="hr-HR" sz="2100" dirty="0" smtClean="0"/>
            <a:t>izlazak žena na tržište rada</a:t>
          </a:r>
          <a:endParaRPr lang="hr-HR" sz="2100" dirty="0"/>
        </a:p>
      </dgm:t>
    </dgm:pt>
    <dgm:pt modelId="{E2FB064D-EECC-4EDD-8519-73598D1C250B}" type="parTrans" cxnId="{53C85FF2-3EB6-405E-B868-9482C9E2E200}">
      <dgm:prSet/>
      <dgm:spPr/>
      <dgm:t>
        <a:bodyPr/>
        <a:lstStyle/>
        <a:p>
          <a:endParaRPr lang="hr-HR"/>
        </a:p>
      </dgm:t>
    </dgm:pt>
    <dgm:pt modelId="{E01DF549-913E-40A4-9FAB-D0889859A354}" type="sibTrans" cxnId="{53C85FF2-3EB6-405E-B868-9482C9E2E200}">
      <dgm:prSet/>
      <dgm:spPr/>
      <dgm:t>
        <a:bodyPr/>
        <a:lstStyle/>
        <a:p>
          <a:endParaRPr lang="hr-HR"/>
        </a:p>
      </dgm:t>
    </dgm:pt>
    <dgm:pt modelId="{F6B97F90-5493-4194-A7FF-3505D829B912}">
      <dgm:prSet phldrT="[Text]" custT="1"/>
      <dgm:spPr/>
      <dgm:t>
        <a:bodyPr/>
        <a:lstStyle/>
        <a:p>
          <a:pPr algn="ctr"/>
          <a:r>
            <a:rPr lang="hr-HR" sz="2100" dirty="0" smtClean="0"/>
            <a:t>poslovi u skladu sa socijalnom ulogom</a:t>
          </a:r>
          <a:endParaRPr lang="hr-HR" sz="2100" dirty="0"/>
        </a:p>
      </dgm:t>
    </dgm:pt>
    <dgm:pt modelId="{F5DE7E20-D5C2-4BA5-A28D-51003B012060}" type="parTrans" cxnId="{8042605E-7B84-4E41-84E0-8DE6B6F9E6C2}">
      <dgm:prSet/>
      <dgm:spPr/>
      <dgm:t>
        <a:bodyPr/>
        <a:lstStyle/>
        <a:p>
          <a:endParaRPr lang="hr-HR"/>
        </a:p>
      </dgm:t>
    </dgm:pt>
    <dgm:pt modelId="{44D407FB-3D8D-41C2-A223-C289ADB1879F}" type="sibTrans" cxnId="{8042605E-7B84-4E41-84E0-8DE6B6F9E6C2}">
      <dgm:prSet/>
      <dgm:spPr/>
      <dgm:t>
        <a:bodyPr/>
        <a:lstStyle/>
        <a:p>
          <a:endParaRPr lang="hr-HR"/>
        </a:p>
      </dgm:t>
    </dgm:pt>
    <dgm:pt modelId="{9EB6C5ED-FD6F-4B01-A128-0AF1530A52F7}" type="pres">
      <dgm:prSet presAssocID="{F874AD01-9200-4E7A-8FD8-A7DF8460C12B}" presName="outerComposite" presStyleCnt="0">
        <dgm:presLayoutVars>
          <dgm:chMax val="5"/>
          <dgm:dir/>
          <dgm:resizeHandles val="exact"/>
        </dgm:presLayoutVars>
      </dgm:prSet>
      <dgm:spPr/>
      <dgm:t>
        <a:bodyPr/>
        <a:lstStyle/>
        <a:p>
          <a:endParaRPr lang="hr-HR"/>
        </a:p>
      </dgm:t>
    </dgm:pt>
    <dgm:pt modelId="{11D15386-FCDD-4597-97C2-18AF84492EC9}" type="pres">
      <dgm:prSet presAssocID="{F874AD01-9200-4E7A-8FD8-A7DF8460C12B}" presName="dummyMaxCanvas" presStyleCnt="0">
        <dgm:presLayoutVars/>
      </dgm:prSet>
      <dgm:spPr/>
    </dgm:pt>
    <dgm:pt modelId="{71FDF605-3BFC-4039-8970-A1BADBB0B3A4}" type="pres">
      <dgm:prSet presAssocID="{F874AD01-9200-4E7A-8FD8-A7DF8460C12B}" presName="FiveNodes_1" presStyleLbl="node1" presStyleIdx="0" presStyleCnt="5">
        <dgm:presLayoutVars>
          <dgm:bulletEnabled val="1"/>
        </dgm:presLayoutVars>
      </dgm:prSet>
      <dgm:spPr/>
      <dgm:t>
        <a:bodyPr/>
        <a:lstStyle/>
        <a:p>
          <a:endParaRPr lang="hr-HR"/>
        </a:p>
      </dgm:t>
    </dgm:pt>
    <dgm:pt modelId="{B7E7DE20-C968-4968-A639-7D1502857BDF}" type="pres">
      <dgm:prSet presAssocID="{F874AD01-9200-4E7A-8FD8-A7DF8460C12B}" presName="FiveNodes_2" presStyleLbl="node1" presStyleIdx="1" presStyleCnt="5">
        <dgm:presLayoutVars>
          <dgm:bulletEnabled val="1"/>
        </dgm:presLayoutVars>
      </dgm:prSet>
      <dgm:spPr/>
      <dgm:t>
        <a:bodyPr/>
        <a:lstStyle/>
        <a:p>
          <a:endParaRPr lang="hr-HR"/>
        </a:p>
      </dgm:t>
    </dgm:pt>
    <dgm:pt modelId="{D5165EBA-4F01-4D8D-9B6E-F698A1E0854D}" type="pres">
      <dgm:prSet presAssocID="{F874AD01-9200-4E7A-8FD8-A7DF8460C12B}" presName="FiveNodes_3" presStyleLbl="node1" presStyleIdx="2" presStyleCnt="5">
        <dgm:presLayoutVars>
          <dgm:bulletEnabled val="1"/>
        </dgm:presLayoutVars>
      </dgm:prSet>
      <dgm:spPr/>
      <dgm:t>
        <a:bodyPr/>
        <a:lstStyle/>
        <a:p>
          <a:endParaRPr lang="hr-HR"/>
        </a:p>
      </dgm:t>
    </dgm:pt>
    <dgm:pt modelId="{9028CD6A-E12A-4256-A529-B924D73AA76D}" type="pres">
      <dgm:prSet presAssocID="{F874AD01-9200-4E7A-8FD8-A7DF8460C12B}" presName="FiveNodes_4" presStyleLbl="node1" presStyleIdx="3" presStyleCnt="5">
        <dgm:presLayoutVars>
          <dgm:bulletEnabled val="1"/>
        </dgm:presLayoutVars>
      </dgm:prSet>
      <dgm:spPr/>
      <dgm:t>
        <a:bodyPr/>
        <a:lstStyle/>
        <a:p>
          <a:endParaRPr lang="hr-HR"/>
        </a:p>
      </dgm:t>
    </dgm:pt>
    <dgm:pt modelId="{4751D2E1-0926-45D6-A1CC-E7C36FB4C139}" type="pres">
      <dgm:prSet presAssocID="{F874AD01-9200-4E7A-8FD8-A7DF8460C12B}" presName="FiveNodes_5" presStyleLbl="node1" presStyleIdx="4" presStyleCnt="5">
        <dgm:presLayoutVars>
          <dgm:bulletEnabled val="1"/>
        </dgm:presLayoutVars>
      </dgm:prSet>
      <dgm:spPr/>
      <dgm:t>
        <a:bodyPr/>
        <a:lstStyle/>
        <a:p>
          <a:endParaRPr lang="hr-HR"/>
        </a:p>
      </dgm:t>
    </dgm:pt>
    <dgm:pt modelId="{931A2083-4D4A-490D-ABCB-9F7F131F3A66}" type="pres">
      <dgm:prSet presAssocID="{F874AD01-9200-4E7A-8FD8-A7DF8460C12B}" presName="FiveConn_1-2" presStyleLbl="fgAccFollowNode1" presStyleIdx="0" presStyleCnt="4">
        <dgm:presLayoutVars>
          <dgm:bulletEnabled val="1"/>
        </dgm:presLayoutVars>
      </dgm:prSet>
      <dgm:spPr/>
      <dgm:t>
        <a:bodyPr/>
        <a:lstStyle/>
        <a:p>
          <a:endParaRPr lang="hr-HR"/>
        </a:p>
      </dgm:t>
    </dgm:pt>
    <dgm:pt modelId="{BC780047-4A05-4251-9385-F267646E53C4}" type="pres">
      <dgm:prSet presAssocID="{F874AD01-9200-4E7A-8FD8-A7DF8460C12B}" presName="FiveConn_2-3" presStyleLbl="fgAccFollowNode1" presStyleIdx="1" presStyleCnt="4">
        <dgm:presLayoutVars>
          <dgm:bulletEnabled val="1"/>
        </dgm:presLayoutVars>
      </dgm:prSet>
      <dgm:spPr/>
      <dgm:t>
        <a:bodyPr/>
        <a:lstStyle/>
        <a:p>
          <a:endParaRPr lang="hr-HR"/>
        </a:p>
      </dgm:t>
    </dgm:pt>
    <dgm:pt modelId="{D87DEBF2-9F7A-47B3-922F-819C0C98EB48}" type="pres">
      <dgm:prSet presAssocID="{F874AD01-9200-4E7A-8FD8-A7DF8460C12B}" presName="FiveConn_3-4" presStyleLbl="fgAccFollowNode1" presStyleIdx="2" presStyleCnt="4">
        <dgm:presLayoutVars>
          <dgm:bulletEnabled val="1"/>
        </dgm:presLayoutVars>
      </dgm:prSet>
      <dgm:spPr/>
      <dgm:t>
        <a:bodyPr/>
        <a:lstStyle/>
        <a:p>
          <a:endParaRPr lang="hr-HR"/>
        </a:p>
      </dgm:t>
    </dgm:pt>
    <dgm:pt modelId="{6DB67D8F-8C8D-4FD9-A25B-84BA548FC038}" type="pres">
      <dgm:prSet presAssocID="{F874AD01-9200-4E7A-8FD8-A7DF8460C12B}" presName="FiveConn_4-5" presStyleLbl="fgAccFollowNode1" presStyleIdx="3" presStyleCnt="4">
        <dgm:presLayoutVars>
          <dgm:bulletEnabled val="1"/>
        </dgm:presLayoutVars>
      </dgm:prSet>
      <dgm:spPr/>
      <dgm:t>
        <a:bodyPr/>
        <a:lstStyle/>
        <a:p>
          <a:endParaRPr lang="hr-HR"/>
        </a:p>
      </dgm:t>
    </dgm:pt>
    <dgm:pt modelId="{AAA86C30-ACB3-4232-810E-D09B85C03B54}" type="pres">
      <dgm:prSet presAssocID="{F874AD01-9200-4E7A-8FD8-A7DF8460C12B}" presName="FiveNodes_1_text" presStyleLbl="node1" presStyleIdx="4" presStyleCnt="5">
        <dgm:presLayoutVars>
          <dgm:bulletEnabled val="1"/>
        </dgm:presLayoutVars>
      </dgm:prSet>
      <dgm:spPr/>
      <dgm:t>
        <a:bodyPr/>
        <a:lstStyle/>
        <a:p>
          <a:endParaRPr lang="hr-HR"/>
        </a:p>
      </dgm:t>
    </dgm:pt>
    <dgm:pt modelId="{54B5134A-070A-4CFD-805C-ACF1063D6A78}" type="pres">
      <dgm:prSet presAssocID="{F874AD01-9200-4E7A-8FD8-A7DF8460C12B}" presName="FiveNodes_2_text" presStyleLbl="node1" presStyleIdx="4" presStyleCnt="5">
        <dgm:presLayoutVars>
          <dgm:bulletEnabled val="1"/>
        </dgm:presLayoutVars>
      </dgm:prSet>
      <dgm:spPr/>
      <dgm:t>
        <a:bodyPr/>
        <a:lstStyle/>
        <a:p>
          <a:endParaRPr lang="hr-HR"/>
        </a:p>
      </dgm:t>
    </dgm:pt>
    <dgm:pt modelId="{3625C207-A6F9-404C-9556-8361BD76270F}" type="pres">
      <dgm:prSet presAssocID="{F874AD01-9200-4E7A-8FD8-A7DF8460C12B}" presName="FiveNodes_3_text" presStyleLbl="node1" presStyleIdx="4" presStyleCnt="5">
        <dgm:presLayoutVars>
          <dgm:bulletEnabled val="1"/>
        </dgm:presLayoutVars>
      </dgm:prSet>
      <dgm:spPr/>
      <dgm:t>
        <a:bodyPr/>
        <a:lstStyle/>
        <a:p>
          <a:endParaRPr lang="hr-HR"/>
        </a:p>
      </dgm:t>
    </dgm:pt>
    <dgm:pt modelId="{176CEB4A-C17E-4A3D-AB52-401647BBFBC9}" type="pres">
      <dgm:prSet presAssocID="{F874AD01-9200-4E7A-8FD8-A7DF8460C12B}" presName="FiveNodes_4_text" presStyleLbl="node1" presStyleIdx="4" presStyleCnt="5">
        <dgm:presLayoutVars>
          <dgm:bulletEnabled val="1"/>
        </dgm:presLayoutVars>
      </dgm:prSet>
      <dgm:spPr/>
      <dgm:t>
        <a:bodyPr/>
        <a:lstStyle/>
        <a:p>
          <a:endParaRPr lang="hr-HR"/>
        </a:p>
      </dgm:t>
    </dgm:pt>
    <dgm:pt modelId="{A8A1EFF3-BCF5-44A1-A5BF-5C61DC06042D}" type="pres">
      <dgm:prSet presAssocID="{F874AD01-9200-4E7A-8FD8-A7DF8460C12B}" presName="FiveNodes_5_text" presStyleLbl="node1" presStyleIdx="4" presStyleCnt="5">
        <dgm:presLayoutVars>
          <dgm:bulletEnabled val="1"/>
        </dgm:presLayoutVars>
      </dgm:prSet>
      <dgm:spPr/>
      <dgm:t>
        <a:bodyPr/>
        <a:lstStyle/>
        <a:p>
          <a:endParaRPr lang="hr-HR"/>
        </a:p>
      </dgm:t>
    </dgm:pt>
  </dgm:ptLst>
  <dgm:cxnLst>
    <dgm:cxn modelId="{F91F5A60-104D-4353-BBB7-70F95DCFCBD5}" type="presOf" srcId="{BA55F7A0-CB14-4E2F-AD0B-B8886968C715}" destId="{9028CD6A-E12A-4256-A529-B924D73AA76D}" srcOrd="0" destOrd="0" presId="urn:microsoft.com/office/officeart/2005/8/layout/vProcess5"/>
    <dgm:cxn modelId="{F5404F80-CCFF-4F66-84C0-74AD73B3CD5E}" type="presOf" srcId="{910CAA6F-2844-4088-A53E-6CEA832DDFFC}" destId="{D5165EBA-4F01-4D8D-9B6E-F698A1E0854D}" srcOrd="0" destOrd="0" presId="urn:microsoft.com/office/officeart/2005/8/layout/vProcess5"/>
    <dgm:cxn modelId="{DB731AC6-C4DE-4EAC-B87A-AF1338659E42}" type="presOf" srcId="{BA55F7A0-CB14-4E2F-AD0B-B8886968C715}" destId="{176CEB4A-C17E-4A3D-AB52-401647BBFBC9}" srcOrd="1" destOrd="0" presId="urn:microsoft.com/office/officeart/2005/8/layout/vProcess5"/>
    <dgm:cxn modelId="{74AAF073-4EB7-4E0C-AD81-06C2C6858BAB}" type="presOf" srcId="{5E34FF80-4A4A-44BC-8AB6-2070F2AC3C96}" destId="{D87DEBF2-9F7A-47B3-922F-819C0C98EB48}" srcOrd="0" destOrd="0" presId="urn:microsoft.com/office/officeart/2005/8/layout/vProcess5"/>
    <dgm:cxn modelId="{A265831F-D4E3-4947-B7BE-930C38D8F927}" type="presOf" srcId="{F6B97F90-5493-4194-A7FF-3505D829B912}" destId="{4751D2E1-0926-45D6-A1CC-E7C36FB4C139}" srcOrd="0" destOrd="0" presId="urn:microsoft.com/office/officeart/2005/8/layout/vProcess5"/>
    <dgm:cxn modelId="{53C85FF2-3EB6-405E-B868-9482C9E2E200}" srcId="{F874AD01-9200-4E7A-8FD8-A7DF8460C12B}" destId="{BA55F7A0-CB14-4E2F-AD0B-B8886968C715}" srcOrd="3" destOrd="0" parTransId="{E2FB064D-EECC-4EDD-8519-73598D1C250B}" sibTransId="{E01DF549-913E-40A4-9FAB-D0889859A354}"/>
    <dgm:cxn modelId="{D8895AA5-E5C3-4B22-8891-323EBF047094}" type="presOf" srcId="{F874AD01-9200-4E7A-8FD8-A7DF8460C12B}" destId="{9EB6C5ED-FD6F-4B01-A128-0AF1530A52F7}" srcOrd="0" destOrd="0" presId="urn:microsoft.com/office/officeart/2005/8/layout/vProcess5"/>
    <dgm:cxn modelId="{3830106A-9748-49D7-A83D-7F711A00DC6F}" type="presOf" srcId="{AB189359-13B0-4CA3-8481-3D39A86610BF}" destId="{BC780047-4A05-4251-9385-F267646E53C4}" srcOrd="0" destOrd="0" presId="urn:microsoft.com/office/officeart/2005/8/layout/vProcess5"/>
    <dgm:cxn modelId="{32CE705D-C541-40EB-BC6F-EA50C2C3D5DE}" type="presOf" srcId="{B0F3851A-4C81-4296-9822-043E1F3E69F1}" destId="{54B5134A-070A-4CFD-805C-ACF1063D6A78}" srcOrd="1" destOrd="0" presId="urn:microsoft.com/office/officeart/2005/8/layout/vProcess5"/>
    <dgm:cxn modelId="{094BF137-D3A9-4184-A9D7-34E2DBADE569}" srcId="{F874AD01-9200-4E7A-8FD8-A7DF8460C12B}" destId="{55A9B95F-7045-44B0-8E73-F8023D748AF8}" srcOrd="0" destOrd="0" parTransId="{E9E5346E-5E69-438B-9639-550F93D0CE47}" sibTransId="{EEB0A1E2-DF9C-4AD1-A43E-A7E88913F8BB}"/>
    <dgm:cxn modelId="{FEF23ED1-A01D-4241-8075-87BF0F3E292A}" type="presOf" srcId="{F6B97F90-5493-4194-A7FF-3505D829B912}" destId="{A8A1EFF3-BCF5-44A1-A5BF-5C61DC06042D}" srcOrd="1" destOrd="0" presId="urn:microsoft.com/office/officeart/2005/8/layout/vProcess5"/>
    <dgm:cxn modelId="{631AEA65-740A-4DB4-87E1-E6908F6F5649}" type="presOf" srcId="{55A9B95F-7045-44B0-8E73-F8023D748AF8}" destId="{AAA86C30-ACB3-4232-810E-D09B85C03B54}" srcOrd="1" destOrd="0" presId="urn:microsoft.com/office/officeart/2005/8/layout/vProcess5"/>
    <dgm:cxn modelId="{0ADAEEA1-5F29-470B-B6D3-FB7DA46622AC}" type="presOf" srcId="{55A9B95F-7045-44B0-8E73-F8023D748AF8}" destId="{71FDF605-3BFC-4039-8970-A1BADBB0B3A4}" srcOrd="0" destOrd="0" presId="urn:microsoft.com/office/officeart/2005/8/layout/vProcess5"/>
    <dgm:cxn modelId="{8AACC628-29BB-4ABC-BF99-A77F9C992CF0}" type="presOf" srcId="{910CAA6F-2844-4088-A53E-6CEA832DDFFC}" destId="{3625C207-A6F9-404C-9556-8361BD76270F}" srcOrd="1" destOrd="0" presId="urn:microsoft.com/office/officeart/2005/8/layout/vProcess5"/>
    <dgm:cxn modelId="{8042605E-7B84-4E41-84E0-8DE6B6F9E6C2}" srcId="{F874AD01-9200-4E7A-8FD8-A7DF8460C12B}" destId="{F6B97F90-5493-4194-A7FF-3505D829B912}" srcOrd="4" destOrd="0" parTransId="{F5DE7E20-D5C2-4BA5-A28D-51003B012060}" sibTransId="{44D407FB-3D8D-41C2-A223-C289ADB1879F}"/>
    <dgm:cxn modelId="{BFF074B8-E34B-40F6-BD7A-1CBE3B672A16}" srcId="{F874AD01-9200-4E7A-8FD8-A7DF8460C12B}" destId="{910CAA6F-2844-4088-A53E-6CEA832DDFFC}" srcOrd="2" destOrd="0" parTransId="{8884FAF5-7397-4191-AEDF-DD17D9B8732A}" sibTransId="{5E34FF80-4A4A-44BC-8AB6-2070F2AC3C96}"/>
    <dgm:cxn modelId="{E261AD47-F442-4B2F-8205-C6728630154C}" type="presOf" srcId="{E01DF549-913E-40A4-9FAB-D0889859A354}" destId="{6DB67D8F-8C8D-4FD9-A25B-84BA548FC038}" srcOrd="0" destOrd="0" presId="urn:microsoft.com/office/officeart/2005/8/layout/vProcess5"/>
    <dgm:cxn modelId="{FF381F2F-719E-4347-B371-73E5AE50F3B0}" type="presOf" srcId="{B0F3851A-4C81-4296-9822-043E1F3E69F1}" destId="{B7E7DE20-C968-4968-A639-7D1502857BDF}" srcOrd="0" destOrd="0" presId="urn:microsoft.com/office/officeart/2005/8/layout/vProcess5"/>
    <dgm:cxn modelId="{D0744712-553D-4758-8C7F-A966B5E4FFE9}" type="presOf" srcId="{EEB0A1E2-DF9C-4AD1-A43E-A7E88913F8BB}" destId="{931A2083-4D4A-490D-ABCB-9F7F131F3A66}" srcOrd="0" destOrd="0" presId="urn:microsoft.com/office/officeart/2005/8/layout/vProcess5"/>
    <dgm:cxn modelId="{B113AD87-6E25-4978-9BEC-AC233D91094C}" srcId="{F874AD01-9200-4E7A-8FD8-A7DF8460C12B}" destId="{B0F3851A-4C81-4296-9822-043E1F3E69F1}" srcOrd="1" destOrd="0" parTransId="{9B933165-0E6A-4F99-A1B7-1FB262ABD945}" sibTransId="{AB189359-13B0-4CA3-8481-3D39A86610BF}"/>
    <dgm:cxn modelId="{4259AE09-9854-47E3-BA30-9B588E133D3D}" type="presParOf" srcId="{9EB6C5ED-FD6F-4B01-A128-0AF1530A52F7}" destId="{11D15386-FCDD-4597-97C2-18AF84492EC9}" srcOrd="0" destOrd="0" presId="urn:microsoft.com/office/officeart/2005/8/layout/vProcess5"/>
    <dgm:cxn modelId="{9F71F583-6748-4087-8457-81FC42D4A94E}" type="presParOf" srcId="{9EB6C5ED-FD6F-4B01-A128-0AF1530A52F7}" destId="{71FDF605-3BFC-4039-8970-A1BADBB0B3A4}" srcOrd="1" destOrd="0" presId="urn:microsoft.com/office/officeart/2005/8/layout/vProcess5"/>
    <dgm:cxn modelId="{81A220A7-0BAB-4FE3-93ED-176A9944A1F8}" type="presParOf" srcId="{9EB6C5ED-FD6F-4B01-A128-0AF1530A52F7}" destId="{B7E7DE20-C968-4968-A639-7D1502857BDF}" srcOrd="2" destOrd="0" presId="urn:microsoft.com/office/officeart/2005/8/layout/vProcess5"/>
    <dgm:cxn modelId="{48723399-921F-4905-AA1B-5BD68D2C466B}" type="presParOf" srcId="{9EB6C5ED-FD6F-4B01-A128-0AF1530A52F7}" destId="{D5165EBA-4F01-4D8D-9B6E-F698A1E0854D}" srcOrd="3" destOrd="0" presId="urn:microsoft.com/office/officeart/2005/8/layout/vProcess5"/>
    <dgm:cxn modelId="{C7BFBA75-0C50-43B3-8C53-53E2054C3A75}" type="presParOf" srcId="{9EB6C5ED-FD6F-4B01-A128-0AF1530A52F7}" destId="{9028CD6A-E12A-4256-A529-B924D73AA76D}" srcOrd="4" destOrd="0" presId="urn:microsoft.com/office/officeart/2005/8/layout/vProcess5"/>
    <dgm:cxn modelId="{91213992-1916-4CA6-98AC-7BA8EAA30B53}" type="presParOf" srcId="{9EB6C5ED-FD6F-4B01-A128-0AF1530A52F7}" destId="{4751D2E1-0926-45D6-A1CC-E7C36FB4C139}" srcOrd="5" destOrd="0" presId="urn:microsoft.com/office/officeart/2005/8/layout/vProcess5"/>
    <dgm:cxn modelId="{47C9A20C-B893-4BD0-A651-AAA802C838ED}" type="presParOf" srcId="{9EB6C5ED-FD6F-4B01-A128-0AF1530A52F7}" destId="{931A2083-4D4A-490D-ABCB-9F7F131F3A66}" srcOrd="6" destOrd="0" presId="urn:microsoft.com/office/officeart/2005/8/layout/vProcess5"/>
    <dgm:cxn modelId="{A2D0019E-2C95-4F5E-B0DF-3EEFBF6F2019}" type="presParOf" srcId="{9EB6C5ED-FD6F-4B01-A128-0AF1530A52F7}" destId="{BC780047-4A05-4251-9385-F267646E53C4}" srcOrd="7" destOrd="0" presId="urn:microsoft.com/office/officeart/2005/8/layout/vProcess5"/>
    <dgm:cxn modelId="{36F6FECD-F8D6-4373-A30A-3A8A49429C32}" type="presParOf" srcId="{9EB6C5ED-FD6F-4B01-A128-0AF1530A52F7}" destId="{D87DEBF2-9F7A-47B3-922F-819C0C98EB48}" srcOrd="8" destOrd="0" presId="urn:microsoft.com/office/officeart/2005/8/layout/vProcess5"/>
    <dgm:cxn modelId="{81129FA5-81F4-4189-9CBB-6527BE6F11FF}" type="presParOf" srcId="{9EB6C5ED-FD6F-4B01-A128-0AF1530A52F7}" destId="{6DB67D8F-8C8D-4FD9-A25B-84BA548FC038}" srcOrd="9" destOrd="0" presId="urn:microsoft.com/office/officeart/2005/8/layout/vProcess5"/>
    <dgm:cxn modelId="{F6EF92FC-696A-4B56-A0F3-448DBE1228EC}" type="presParOf" srcId="{9EB6C5ED-FD6F-4B01-A128-0AF1530A52F7}" destId="{AAA86C30-ACB3-4232-810E-D09B85C03B54}" srcOrd="10" destOrd="0" presId="urn:microsoft.com/office/officeart/2005/8/layout/vProcess5"/>
    <dgm:cxn modelId="{3BEBE725-4870-4FE4-9A24-E018506F8C67}" type="presParOf" srcId="{9EB6C5ED-FD6F-4B01-A128-0AF1530A52F7}" destId="{54B5134A-070A-4CFD-805C-ACF1063D6A78}" srcOrd="11" destOrd="0" presId="urn:microsoft.com/office/officeart/2005/8/layout/vProcess5"/>
    <dgm:cxn modelId="{9686BDD8-21B7-48BD-A0F7-28F50BE7DD1F}" type="presParOf" srcId="{9EB6C5ED-FD6F-4B01-A128-0AF1530A52F7}" destId="{3625C207-A6F9-404C-9556-8361BD76270F}" srcOrd="12" destOrd="0" presId="urn:microsoft.com/office/officeart/2005/8/layout/vProcess5"/>
    <dgm:cxn modelId="{98B1BD66-3E96-4F0C-B658-2AE4EFC92E0D}" type="presParOf" srcId="{9EB6C5ED-FD6F-4B01-A128-0AF1530A52F7}" destId="{176CEB4A-C17E-4A3D-AB52-401647BBFBC9}" srcOrd="13" destOrd="0" presId="urn:microsoft.com/office/officeart/2005/8/layout/vProcess5"/>
    <dgm:cxn modelId="{FB13D4C0-6AAC-45FD-A2A5-8F5CD89777F5}" type="presParOf" srcId="{9EB6C5ED-FD6F-4B01-A128-0AF1530A52F7}" destId="{A8A1EFF3-BCF5-44A1-A5BF-5C61DC06042D}" srcOrd="14"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F81CF1-6370-4B6E-8507-261D515CDA48}" type="doc">
      <dgm:prSet loTypeId="urn:microsoft.com/office/officeart/2005/8/layout/hierarchy3" loCatId="list" qsTypeId="urn:microsoft.com/office/officeart/2005/8/quickstyle/3d1" qsCatId="3D" csTypeId="urn:microsoft.com/office/officeart/2005/8/colors/colorful1" csCatId="colorful" phldr="1"/>
      <dgm:spPr/>
      <dgm:t>
        <a:bodyPr/>
        <a:lstStyle/>
        <a:p>
          <a:endParaRPr lang="hr-HR"/>
        </a:p>
      </dgm:t>
    </dgm:pt>
    <dgm:pt modelId="{9F90BB62-364A-433A-9F17-A829460E0E54}">
      <dgm:prSet phldrT="[Text]" custT="1"/>
      <dgm:spPr/>
      <dgm:t>
        <a:bodyPr/>
        <a:lstStyle/>
        <a:p>
          <a:pPr algn="ctr"/>
          <a:r>
            <a:rPr lang="hr-HR" sz="2400" b="1" dirty="0" smtClean="0"/>
            <a:t>“muška”</a:t>
          </a:r>
          <a:endParaRPr lang="hr-HR" sz="2400" b="1" dirty="0"/>
        </a:p>
      </dgm:t>
    </dgm:pt>
    <dgm:pt modelId="{3879005C-9684-4B26-8349-6FBB5BFE6E52}" type="parTrans" cxnId="{785D58A0-3AE9-4025-AA6A-64D2BA22801A}">
      <dgm:prSet/>
      <dgm:spPr/>
      <dgm:t>
        <a:bodyPr/>
        <a:lstStyle/>
        <a:p>
          <a:endParaRPr lang="hr-HR"/>
        </a:p>
      </dgm:t>
    </dgm:pt>
    <dgm:pt modelId="{BA25AFFB-2FA0-4DAC-BE6B-6392D6209B2B}" type="sibTrans" cxnId="{785D58A0-3AE9-4025-AA6A-64D2BA22801A}">
      <dgm:prSet/>
      <dgm:spPr/>
      <dgm:t>
        <a:bodyPr/>
        <a:lstStyle/>
        <a:p>
          <a:endParaRPr lang="hr-HR"/>
        </a:p>
      </dgm:t>
    </dgm:pt>
    <dgm:pt modelId="{A642698D-422C-461A-914A-0AAB338531C5}">
      <dgm:prSet phldrT="[Text]" custT="1"/>
      <dgm:spPr/>
      <dgm:t>
        <a:bodyPr/>
        <a:lstStyle/>
        <a:p>
          <a:r>
            <a:rPr lang="hr-HR" sz="2000" dirty="0" smtClean="0"/>
            <a:t>tehnička zanimanja orijentirana na stvari i procese</a:t>
          </a:r>
          <a:endParaRPr lang="hr-HR" sz="2000" dirty="0"/>
        </a:p>
      </dgm:t>
    </dgm:pt>
    <dgm:pt modelId="{DC28F32C-A0DD-4CAD-B4B0-89AE0A79EA0A}" type="parTrans" cxnId="{FAA3327C-75E8-4BB2-9AE9-B5F2A3BB81A5}">
      <dgm:prSet/>
      <dgm:spPr/>
      <dgm:t>
        <a:bodyPr/>
        <a:lstStyle/>
        <a:p>
          <a:endParaRPr lang="hr-HR"/>
        </a:p>
      </dgm:t>
    </dgm:pt>
    <dgm:pt modelId="{1E0FF885-E9BB-4435-944D-C1D6BA1E065F}" type="sibTrans" cxnId="{FAA3327C-75E8-4BB2-9AE9-B5F2A3BB81A5}">
      <dgm:prSet/>
      <dgm:spPr/>
      <dgm:t>
        <a:bodyPr/>
        <a:lstStyle/>
        <a:p>
          <a:endParaRPr lang="hr-HR"/>
        </a:p>
      </dgm:t>
    </dgm:pt>
    <dgm:pt modelId="{C65AE259-C899-4A88-A6D8-AFCDE47EE1FE}">
      <dgm:prSet phldrT="[Text]" custT="1"/>
      <dgm:spPr/>
      <dgm:t>
        <a:bodyPr/>
        <a:lstStyle/>
        <a:p>
          <a:r>
            <a:rPr lang="hr-HR" sz="2400" b="1" dirty="0" smtClean="0"/>
            <a:t>“ženska”</a:t>
          </a:r>
          <a:endParaRPr lang="hr-HR" sz="2400" b="1" dirty="0"/>
        </a:p>
      </dgm:t>
    </dgm:pt>
    <dgm:pt modelId="{CDD3268D-247A-4D9E-A925-E9207B7C25B4}" type="parTrans" cxnId="{F16D912B-3004-4E94-8968-E0A04C896000}">
      <dgm:prSet/>
      <dgm:spPr/>
      <dgm:t>
        <a:bodyPr/>
        <a:lstStyle/>
        <a:p>
          <a:endParaRPr lang="hr-HR"/>
        </a:p>
      </dgm:t>
    </dgm:pt>
    <dgm:pt modelId="{1148710C-9C3A-43EA-A780-0C3FB14F7EBB}" type="sibTrans" cxnId="{F16D912B-3004-4E94-8968-E0A04C896000}">
      <dgm:prSet/>
      <dgm:spPr/>
      <dgm:t>
        <a:bodyPr/>
        <a:lstStyle/>
        <a:p>
          <a:endParaRPr lang="hr-HR"/>
        </a:p>
      </dgm:t>
    </dgm:pt>
    <dgm:pt modelId="{44B877C0-D2C9-4F36-B2CD-36B48E83590C}">
      <dgm:prSet phldrT="[Text]" custT="1"/>
      <dgm:spPr/>
      <dgm:t>
        <a:bodyPr/>
        <a:lstStyle/>
        <a:p>
          <a:r>
            <a:rPr lang="hr-HR" sz="2000" dirty="0" smtClean="0"/>
            <a:t>pomagačka zanimanja orijentirana na ljude</a:t>
          </a:r>
          <a:endParaRPr lang="hr-HR" sz="2000" dirty="0"/>
        </a:p>
      </dgm:t>
    </dgm:pt>
    <dgm:pt modelId="{662C0E2F-B4B2-4465-9D3B-B148CFCCBD77}" type="parTrans" cxnId="{C1CD339C-74AE-4B29-B49E-590FD0BBFADD}">
      <dgm:prSet/>
      <dgm:spPr/>
      <dgm:t>
        <a:bodyPr/>
        <a:lstStyle/>
        <a:p>
          <a:endParaRPr lang="hr-HR"/>
        </a:p>
      </dgm:t>
    </dgm:pt>
    <dgm:pt modelId="{53A1CC4D-C780-49C2-9381-0DEDABF7AB36}" type="sibTrans" cxnId="{C1CD339C-74AE-4B29-B49E-590FD0BBFADD}">
      <dgm:prSet/>
      <dgm:spPr/>
      <dgm:t>
        <a:bodyPr/>
        <a:lstStyle/>
        <a:p>
          <a:endParaRPr lang="hr-HR"/>
        </a:p>
      </dgm:t>
    </dgm:pt>
    <dgm:pt modelId="{17F18E83-B755-4ED7-A740-93F33F43662A}" type="pres">
      <dgm:prSet presAssocID="{E2F81CF1-6370-4B6E-8507-261D515CDA48}" presName="diagram" presStyleCnt="0">
        <dgm:presLayoutVars>
          <dgm:chPref val="1"/>
          <dgm:dir/>
          <dgm:animOne val="branch"/>
          <dgm:animLvl val="lvl"/>
          <dgm:resizeHandles/>
        </dgm:presLayoutVars>
      </dgm:prSet>
      <dgm:spPr/>
      <dgm:t>
        <a:bodyPr/>
        <a:lstStyle/>
        <a:p>
          <a:endParaRPr lang="hr-HR"/>
        </a:p>
      </dgm:t>
    </dgm:pt>
    <dgm:pt modelId="{434877B7-B555-484D-A29F-3319664A4DF4}" type="pres">
      <dgm:prSet presAssocID="{9F90BB62-364A-433A-9F17-A829460E0E54}" presName="root" presStyleCnt="0"/>
      <dgm:spPr/>
    </dgm:pt>
    <dgm:pt modelId="{423E63DC-8FF2-44C7-B9C1-C8AED0FE65B2}" type="pres">
      <dgm:prSet presAssocID="{9F90BB62-364A-433A-9F17-A829460E0E54}" presName="rootComposite" presStyleCnt="0"/>
      <dgm:spPr/>
    </dgm:pt>
    <dgm:pt modelId="{50A91DF8-BC34-47E9-A65E-CA340750DAF0}" type="pres">
      <dgm:prSet presAssocID="{9F90BB62-364A-433A-9F17-A829460E0E54}" presName="rootText" presStyleLbl="node1" presStyleIdx="0" presStyleCnt="2"/>
      <dgm:spPr/>
      <dgm:t>
        <a:bodyPr/>
        <a:lstStyle/>
        <a:p>
          <a:endParaRPr lang="hr-HR"/>
        </a:p>
      </dgm:t>
    </dgm:pt>
    <dgm:pt modelId="{C47C593C-33C5-46B1-856F-C47D25994BFD}" type="pres">
      <dgm:prSet presAssocID="{9F90BB62-364A-433A-9F17-A829460E0E54}" presName="rootConnector" presStyleLbl="node1" presStyleIdx="0" presStyleCnt="2"/>
      <dgm:spPr/>
      <dgm:t>
        <a:bodyPr/>
        <a:lstStyle/>
        <a:p>
          <a:endParaRPr lang="hr-HR"/>
        </a:p>
      </dgm:t>
    </dgm:pt>
    <dgm:pt modelId="{049D73FD-CAE9-49BD-9391-C9960520A9C6}" type="pres">
      <dgm:prSet presAssocID="{9F90BB62-364A-433A-9F17-A829460E0E54}" presName="childShape" presStyleCnt="0"/>
      <dgm:spPr/>
    </dgm:pt>
    <dgm:pt modelId="{B31EC77B-8D4E-4C5D-8941-31F26A5B4F5E}" type="pres">
      <dgm:prSet presAssocID="{DC28F32C-A0DD-4CAD-B4B0-89AE0A79EA0A}" presName="Name13" presStyleLbl="parChTrans1D2" presStyleIdx="0" presStyleCnt="2"/>
      <dgm:spPr/>
      <dgm:t>
        <a:bodyPr/>
        <a:lstStyle/>
        <a:p>
          <a:endParaRPr lang="hr-HR"/>
        </a:p>
      </dgm:t>
    </dgm:pt>
    <dgm:pt modelId="{94C62DF7-FB00-4A0E-A1C7-C2650267346B}" type="pres">
      <dgm:prSet presAssocID="{A642698D-422C-461A-914A-0AAB338531C5}" presName="childText" presStyleLbl="bgAcc1" presStyleIdx="0" presStyleCnt="2">
        <dgm:presLayoutVars>
          <dgm:bulletEnabled val="1"/>
        </dgm:presLayoutVars>
      </dgm:prSet>
      <dgm:spPr/>
      <dgm:t>
        <a:bodyPr/>
        <a:lstStyle/>
        <a:p>
          <a:endParaRPr lang="hr-HR"/>
        </a:p>
      </dgm:t>
    </dgm:pt>
    <dgm:pt modelId="{43337B9A-1A9C-4784-BC3B-1B991758A7D3}" type="pres">
      <dgm:prSet presAssocID="{C65AE259-C899-4A88-A6D8-AFCDE47EE1FE}" presName="root" presStyleCnt="0"/>
      <dgm:spPr/>
    </dgm:pt>
    <dgm:pt modelId="{31D0FA00-6D5F-482D-8AD1-5F7376CB8B6D}" type="pres">
      <dgm:prSet presAssocID="{C65AE259-C899-4A88-A6D8-AFCDE47EE1FE}" presName="rootComposite" presStyleCnt="0"/>
      <dgm:spPr/>
    </dgm:pt>
    <dgm:pt modelId="{8288BD0C-9131-486F-ABB7-0B67FC13AFFB}" type="pres">
      <dgm:prSet presAssocID="{C65AE259-C899-4A88-A6D8-AFCDE47EE1FE}" presName="rootText" presStyleLbl="node1" presStyleIdx="1" presStyleCnt="2"/>
      <dgm:spPr/>
      <dgm:t>
        <a:bodyPr/>
        <a:lstStyle/>
        <a:p>
          <a:endParaRPr lang="hr-HR"/>
        </a:p>
      </dgm:t>
    </dgm:pt>
    <dgm:pt modelId="{7E02F9CF-C507-40D5-8357-E06C78CB06A6}" type="pres">
      <dgm:prSet presAssocID="{C65AE259-C899-4A88-A6D8-AFCDE47EE1FE}" presName="rootConnector" presStyleLbl="node1" presStyleIdx="1" presStyleCnt="2"/>
      <dgm:spPr/>
      <dgm:t>
        <a:bodyPr/>
        <a:lstStyle/>
        <a:p>
          <a:endParaRPr lang="hr-HR"/>
        </a:p>
      </dgm:t>
    </dgm:pt>
    <dgm:pt modelId="{C7AE4B89-596B-4DE4-B9A2-05AD00B03FEE}" type="pres">
      <dgm:prSet presAssocID="{C65AE259-C899-4A88-A6D8-AFCDE47EE1FE}" presName="childShape" presStyleCnt="0"/>
      <dgm:spPr/>
    </dgm:pt>
    <dgm:pt modelId="{57B6A1A0-D4BB-475B-A83B-DCF0024E23C8}" type="pres">
      <dgm:prSet presAssocID="{662C0E2F-B4B2-4465-9D3B-B148CFCCBD77}" presName="Name13" presStyleLbl="parChTrans1D2" presStyleIdx="1" presStyleCnt="2"/>
      <dgm:spPr/>
      <dgm:t>
        <a:bodyPr/>
        <a:lstStyle/>
        <a:p>
          <a:endParaRPr lang="hr-HR"/>
        </a:p>
      </dgm:t>
    </dgm:pt>
    <dgm:pt modelId="{1A350BCD-ADFD-4E20-BCB0-FA844DAB9E55}" type="pres">
      <dgm:prSet presAssocID="{44B877C0-D2C9-4F36-B2CD-36B48E83590C}" presName="childText" presStyleLbl="bgAcc1" presStyleIdx="1" presStyleCnt="2">
        <dgm:presLayoutVars>
          <dgm:bulletEnabled val="1"/>
        </dgm:presLayoutVars>
      </dgm:prSet>
      <dgm:spPr/>
      <dgm:t>
        <a:bodyPr/>
        <a:lstStyle/>
        <a:p>
          <a:endParaRPr lang="hr-HR"/>
        </a:p>
      </dgm:t>
    </dgm:pt>
  </dgm:ptLst>
  <dgm:cxnLst>
    <dgm:cxn modelId="{C0C0E058-9268-42C6-A538-5D9BF2C489DF}" type="presOf" srcId="{9F90BB62-364A-433A-9F17-A829460E0E54}" destId="{C47C593C-33C5-46B1-856F-C47D25994BFD}" srcOrd="1" destOrd="0" presId="urn:microsoft.com/office/officeart/2005/8/layout/hierarchy3"/>
    <dgm:cxn modelId="{A0F9AE74-1657-4A7C-865B-36A8D7689181}" type="presOf" srcId="{A642698D-422C-461A-914A-0AAB338531C5}" destId="{94C62DF7-FB00-4A0E-A1C7-C2650267346B}" srcOrd="0" destOrd="0" presId="urn:microsoft.com/office/officeart/2005/8/layout/hierarchy3"/>
    <dgm:cxn modelId="{785D58A0-3AE9-4025-AA6A-64D2BA22801A}" srcId="{E2F81CF1-6370-4B6E-8507-261D515CDA48}" destId="{9F90BB62-364A-433A-9F17-A829460E0E54}" srcOrd="0" destOrd="0" parTransId="{3879005C-9684-4B26-8349-6FBB5BFE6E52}" sibTransId="{BA25AFFB-2FA0-4DAC-BE6B-6392D6209B2B}"/>
    <dgm:cxn modelId="{74D23E15-6D2D-406D-A47B-E46E22930C9D}" type="presOf" srcId="{9F90BB62-364A-433A-9F17-A829460E0E54}" destId="{50A91DF8-BC34-47E9-A65E-CA340750DAF0}" srcOrd="0" destOrd="0" presId="urn:microsoft.com/office/officeart/2005/8/layout/hierarchy3"/>
    <dgm:cxn modelId="{AF52FE9F-B671-4AA8-B288-6E7D07E93089}" type="presOf" srcId="{C65AE259-C899-4A88-A6D8-AFCDE47EE1FE}" destId="{7E02F9CF-C507-40D5-8357-E06C78CB06A6}" srcOrd="1" destOrd="0" presId="urn:microsoft.com/office/officeart/2005/8/layout/hierarchy3"/>
    <dgm:cxn modelId="{0EC77059-CB11-43C8-8014-B1AAF8191FC9}" type="presOf" srcId="{44B877C0-D2C9-4F36-B2CD-36B48E83590C}" destId="{1A350BCD-ADFD-4E20-BCB0-FA844DAB9E55}" srcOrd="0" destOrd="0" presId="urn:microsoft.com/office/officeart/2005/8/layout/hierarchy3"/>
    <dgm:cxn modelId="{F16D912B-3004-4E94-8968-E0A04C896000}" srcId="{E2F81CF1-6370-4B6E-8507-261D515CDA48}" destId="{C65AE259-C899-4A88-A6D8-AFCDE47EE1FE}" srcOrd="1" destOrd="0" parTransId="{CDD3268D-247A-4D9E-A925-E9207B7C25B4}" sibTransId="{1148710C-9C3A-43EA-A780-0C3FB14F7EBB}"/>
    <dgm:cxn modelId="{FAA3327C-75E8-4BB2-9AE9-B5F2A3BB81A5}" srcId="{9F90BB62-364A-433A-9F17-A829460E0E54}" destId="{A642698D-422C-461A-914A-0AAB338531C5}" srcOrd="0" destOrd="0" parTransId="{DC28F32C-A0DD-4CAD-B4B0-89AE0A79EA0A}" sibTransId="{1E0FF885-E9BB-4435-944D-C1D6BA1E065F}"/>
    <dgm:cxn modelId="{C1CD339C-74AE-4B29-B49E-590FD0BBFADD}" srcId="{C65AE259-C899-4A88-A6D8-AFCDE47EE1FE}" destId="{44B877C0-D2C9-4F36-B2CD-36B48E83590C}" srcOrd="0" destOrd="0" parTransId="{662C0E2F-B4B2-4465-9D3B-B148CFCCBD77}" sibTransId="{53A1CC4D-C780-49C2-9381-0DEDABF7AB36}"/>
    <dgm:cxn modelId="{7F7D24B2-EDC1-4F39-85AC-454B3F8D7A19}" type="presOf" srcId="{662C0E2F-B4B2-4465-9D3B-B148CFCCBD77}" destId="{57B6A1A0-D4BB-475B-A83B-DCF0024E23C8}" srcOrd="0" destOrd="0" presId="urn:microsoft.com/office/officeart/2005/8/layout/hierarchy3"/>
    <dgm:cxn modelId="{2258DC2A-F2D5-48CD-A6D6-4B85BAA2916D}" type="presOf" srcId="{E2F81CF1-6370-4B6E-8507-261D515CDA48}" destId="{17F18E83-B755-4ED7-A740-93F33F43662A}" srcOrd="0" destOrd="0" presId="urn:microsoft.com/office/officeart/2005/8/layout/hierarchy3"/>
    <dgm:cxn modelId="{D68D7C7E-0EA3-4DE9-B8AD-F593AF1E1F8B}" type="presOf" srcId="{DC28F32C-A0DD-4CAD-B4B0-89AE0A79EA0A}" destId="{B31EC77B-8D4E-4C5D-8941-31F26A5B4F5E}" srcOrd="0" destOrd="0" presId="urn:microsoft.com/office/officeart/2005/8/layout/hierarchy3"/>
    <dgm:cxn modelId="{AAB4EB03-1C8B-44D0-BCA0-1F284D1FAFFB}" type="presOf" srcId="{C65AE259-C899-4A88-A6D8-AFCDE47EE1FE}" destId="{8288BD0C-9131-486F-ABB7-0B67FC13AFFB}" srcOrd="0" destOrd="0" presId="urn:microsoft.com/office/officeart/2005/8/layout/hierarchy3"/>
    <dgm:cxn modelId="{98AEDAD0-3854-4A26-B508-71FC6E605C5C}" type="presParOf" srcId="{17F18E83-B755-4ED7-A740-93F33F43662A}" destId="{434877B7-B555-484D-A29F-3319664A4DF4}" srcOrd="0" destOrd="0" presId="urn:microsoft.com/office/officeart/2005/8/layout/hierarchy3"/>
    <dgm:cxn modelId="{B50582F3-0FE2-4A72-811E-4B1F4B292D5F}" type="presParOf" srcId="{434877B7-B555-484D-A29F-3319664A4DF4}" destId="{423E63DC-8FF2-44C7-B9C1-C8AED0FE65B2}" srcOrd="0" destOrd="0" presId="urn:microsoft.com/office/officeart/2005/8/layout/hierarchy3"/>
    <dgm:cxn modelId="{A6F9BDEA-4D90-4FB8-8F3A-3B041F167E9D}" type="presParOf" srcId="{423E63DC-8FF2-44C7-B9C1-C8AED0FE65B2}" destId="{50A91DF8-BC34-47E9-A65E-CA340750DAF0}" srcOrd="0" destOrd="0" presId="urn:microsoft.com/office/officeart/2005/8/layout/hierarchy3"/>
    <dgm:cxn modelId="{CDA006D3-756D-4A78-B588-F426A01BD02E}" type="presParOf" srcId="{423E63DC-8FF2-44C7-B9C1-C8AED0FE65B2}" destId="{C47C593C-33C5-46B1-856F-C47D25994BFD}" srcOrd="1" destOrd="0" presId="urn:microsoft.com/office/officeart/2005/8/layout/hierarchy3"/>
    <dgm:cxn modelId="{4FA28454-57D6-472C-A319-C45FD3AF3502}" type="presParOf" srcId="{434877B7-B555-484D-A29F-3319664A4DF4}" destId="{049D73FD-CAE9-49BD-9391-C9960520A9C6}" srcOrd="1" destOrd="0" presId="urn:microsoft.com/office/officeart/2005/8/layout/hierarchy3"/>
    <dgm:cxn modelId="{CD38A3C9-91B2-41BA-AEBD-8D6A8CD2D5E6}" type="presParOf" srcId="{049D73FD-CAE9-49BD-9391-C9960520A9C6}" destId="{B31EC77B-8D4E-4C5D-8941-31F26A5B4F5E}" srcOrd="0" destOrd="0" presId="urn:microsoft.com/office/officeart/2005/8/layout/hierarchy3"/>
    <dgm:cxn modelId="{B55695E3-353B-45D6-8025-5B6A254C17D1}" type="presParOf" srcId="{049D73FD-CAE9-49BD-9391-C9960520A9C6}" destId="{94C62DF7-FB00-4A0E-A1C7-C2650267346B}" srcOrd="1" destOrd="0" presId="urn:microsoft.com/office/officeart/2005/8/layout/hierarchy3"/>
    <dgm:cxn modelId="{E70C2C10-B7D5-4A7F-B552-77293D35C722}" type="presParOf" srcId="{17F18E83-B755-4ED7-A740-93F33F43662A}" destId="{43337B9A-1A9C-4784-BC3B-1B991758A7D3}" srcOrd="1" destOrd="0" presId="urn:microsoft.com/office/officeart/2005/8/layout/hierarchy3"/>
    <dgm:cxn modelId="{180D260F-B9AB-43D4-B062-6C67BD4876BE}" type="presParOf" srcId="{43337B9A-1A9C-4784-BC3B-1B991758A7D3}" destId="{31D0FA00-6D5F-482D-8AD1-5F7376CB8B6D}" srcOrd="0" destOrd="0" presId="urn:microsoft.com/office/officeart/2005/8/layout/hierarchy3"/>
    <dgm:cxn modelId="{F1F68D24-D32C-414C-8B03-E64446A39263}" type="presParOf" srcId="{31D0FA00-6D5F-482D-8AD1-5F7376CB8B6D}" destId="{8288BD0C-9131-486F-ABB7-0B67FC13AFFB}" srcOrd="0" destOrd="0" presId="urn:microsoft.com/office/officeart/2005/8/layout/hierarchy3"/>
    <dgm:cxn modelId="{0102D453-00B4-4485-A6C2-17829D0A8B01}" type="presParOf" srcId="{31D0FA00-6D5F-482D-8AD1-5F7376CB8B6D}" destId="{7E02F9CF-C507-40D5-8357-E06C78CB06A6}" srcOrd="1" destOrd="0" presId="urn:microsoft.com/office/officeart/2005/8/layout/hierarchy3"/>
    <dgm:cxn modelId="{E8DC3036-2640-4872-8541-524C8ECD3AB1}" type="presParOf" srcId="{43337B9A-1A9C-4784-BC3B-1B991758A7D3}" destId="{C7AE4B89-596B-4DE4-B9A2-05AD00B03FEE}" srcOrd="1" destOrd="0" presId="urn:microsoft.com/office/officeart/2005/8/layout/hierarchy3"/>
    <dgm:cxn modelId="{7AFC9F85-9F47-4130-BCBF-D2D4EDBC5687}" type="presParOf" srcId="{C7AE4B89-596B-4DE4-B9A2-05AD00B03FEE}" destId="{57B6A1A0-D4BB-475B-A83B-DCF0024E23C8}" srcOrd="0" destOrd="0" presId="urn:microsoft.com/office/officeart/2005/8/layout/hierarchy3"/>
    <dgm:cxn modelId="{83D83922-B441-42BC-8AB9-E3B8BF78D73C}" type="presParOf" srcId="{C7AE4B89-596B-4DE4-B9A2-05AD00B03FEE}" destId="{1A350BCD-ADFD-4E20-BCB0-FA844DAB9E55}" srcOrd="1"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7B152E-6BB6-482F-B0BB-8E942F016276}" type="doc">
      <dgm:prSet loTypeId="urn:microsoft.com/office/officeart/2005/8/layout/hList2" loCatId="list" qsTypeId="urn:microsoft.com/office/officeart/2005/8/quickstyle/3d2" qsCatId="3D" csTypeId="urn:microsoft.com/office/officeart/2005/8/colors/colorful3" csCatId="colorful" phldr="1"/>
      <dgm:spPr/>
      <dgm:t>
        <a:bodyPr/>
        <a:lstStyle/>
        <a:p>
          <a:endParaRPr lang="hr-HR"/>
        </a:p>
      </dgm:t>
    </dgm:pt>
    <dgm:pt modelId="{A28BE71A-A831-4CE8-A0E0-A9957E72C7BC}">
      <dgm:prSet phldrT="[Text]" custT="1"/>
      <dgm:spPr>
        <a:solidFill>
          <a:schemeClr val="accent5">
            <a:lumMod val="40000"/>
            <a:lumOff val="60000"/>
          </a:schemeClr>
        </a:solidFill>
        <a:scene3d>
          <a:camera prst="orthographicFront"/>
          <a:lightRig rig="threePt" dir="t">
            <a:rot lat="0" lon="0" rev="7500000"/>
          </a:lightRig>
        </a:scene3d>
        <a:sp3d prstMaterial="plastic">
          <a:bevelT w="127000" h="25400" prst="relaxedInset"/>
        </a:sp3d>
      </dgm:spPr>
      <dgm:t>
        <a:bodyPr/>
        <a:lstStyle/>
        <a:p>
          <a:pPr algn="l"/>
          <a:r>
            <a:rPr lang="hr-HR" sz="2400" b="0" dirty="0" smtClean="0">
              <a:solidFill>
                <a:schemeClr val="tx1"/>
              </a:solidFill>
            </a:rPr>
            <a:t>asertivnost, kontrola, usmjerenost, direktnost</a:t>
          </a:r>
          <a:endParaRPr lang="hr-HR" sz="2400" b="0" dirty="0">
            <a:solidFill>
              <a:schemeClr val="tx1"/>
            </a:solidFill>
          </a:endParaRPr>
        </a:p>
      </dgm:t>
    </dgm:pt>
    <dgm:pt modelId="{D00D072B-7D45-444E-81A8-9AA981D3F197}" type="parTrans" cxnId="{0311DA29-C962-4DC8-9B19-7A2D6959DF3D}">
      <dgm:prSet/>
      <dgm:spPr/>
      <dgm:t>
        <a:bodyPr/>
        <a:lstStyle/>
        <a:p>
          <a:endParaRPr lang="hr-HR"/>
        </a:p>
      </dgm:t>
    </dgm:pt>
    <dgm:pt modelId="{7A1FE76A-B8C4-493A-B53F-B387DC1130DC}" type="sibTrans" cxnId="{0311DA29-C962-4DC8-9B19-7A2D6959DF3D}">
      <dgm:prSet/>
      <dgm:spPr/>
      <dgm:t>
        <a:bodyPr/>
        <a:lstStyle/>
        <a:p>
          <a:endParaRPr lang="hr-HR"/>
        </a:p>
      </dgm:t>
    </dgm:pt>
    <dgm:pt modelId="{754850EE-E721-41AB-AE7C-85F899A16090}">
      <dgm:prSet phldrT="[Text]" custT="1"/>
      <dgm:spPr>
        <a:solidFill>
          <a:schemeClr val="accent5">
            <a:lumMod val="40000"/>
            <a:lumOff val="60000"/>
          </a:schemeClr>
        </a:solidFill>
        <a:scene3d>
          <a:camera prst="orthographicFront"/>
          <a:lightRig rig="threePt" dir="t">
            <a:rot lat="0" lon="0" rev="7500000"/>
          </a:lightRig>
        </a:scene3d>
        <a:sp3d prstMaterial="plastic">
          <a:bevelT w="127000" h="25400" prst="relaxedInset"/>
        </a:sp3d>
      </dgm:spPr>
      <dgm:t>
        <a:bodyPr/>
        <a:lstStyle/>
        <a:p>
          <a:pPr algn="l"/>
          <a:r>
            <a:rPr lang="hr-HR" sz="2400" b="0" dirty="0" smtClean="0">
              <a:solidFill>
                <a:schemeClr val="tx1"/>
              </a:solidFill>
            </a:rPr>
            <a:t>ambicioznost, odlučnost, samodostatnost, nezavisnost, dominantnost</a:t>
          </a:r>
          <a:endParaRPr lang="hr-HR" sz="2400" b="0" dirty="0">
            <a:solidFill>
              <a:schemeClr val="tx1"/>
            </a:solidFill>
          </a:endParaRPr>
        </a:p>
      </dgm:t>
    </dgm:pt>
    <dgm:pt modelId="{DC889B99-8802-44BB-8108-0A9508131C36}" type="parTrans" cxnId="{AE8F0259-1B99-48DF-80B4-4E52E8171B22}">
      <dgm:prSet/>
      <dgm:spPr/>
      <dgm:t>
        <a:bodyPr/>
        <a:lstStyle/>
        <a:p>
          <a:endParaRPr lang="hr-HR"/>
        </a:p>
      </dgm:t>
    </dgm:pt>
    <dgm:pt modelId="{925CCAF0-5084-4D5D-8C43-52E4969B891F}" type="sibTrans" cxnId="{AE8F0259-1B99-48DF-80B4-4E52E8171B22}">
      <dgm:prSet/>
      <dgm:spPr/>
      <dgm:t>
        <a:bodyPr/>
        <a:lstStyle/>
        <a:p>
          <a:endParaRPr lang="hr-HR"/>
        </a:p>
      </dgm:t>
    </dgm:pt>
    <dgm:pt modelId="{3C486E4E-BC0E-482F-926C-53B5C372ABEE}">
      <dgm:prSet phldrT="[Text]" phldr="1"/>
      <dgm:spPr/>
      <dgm:t>
        <a:bodyPr/>
        <a:lstStyle/>
        <a:p>
          <a:endParaRPr lang="hr-HR"/>
        </a:p>
      </dgm:t>
    </dgm:pt>
    <dgm:pt modelId="{0D719BDD-EC06-4878-AD93-E6A7C51F153D}" type="parTrans" cxnId="{2CB38540-3F5C-4897-842E-D677CE5A11F8}">
      <dgm:prSet/>
      <dgm:spPr/>
      <dgm:t>
        <a:bodyPr/>
        <a:lstStyle/>
        <a:p>
          <a:endParaRPr lang="hr-HR"/>
        </a:p>
      </dgm:t>
    </dgm:pt>
    <dgm:pt modelId="{BE09CAA1-1C2D-4F81-AAB9-0742C2283E19}" type="sibTrans" cxnId="{2CB38540-3F5C-4897-842E-D677CE5A11F8}">
      <dgm:prSet/>
      <dgm:spPr/>
      <dgm:t>
        <a:bodyPr/>
        <a:lstStyle/>
        <a:p>
          <a:endParaRPr lang="hr-HR"/>
        </a:p>
      </dgm:t>
    </dgm:pt>
    <dgm:pt modelId="{66D85E75-320A-4D4D-B9F6-5098B5B0CA01}">
      <dgm:prSet phldrT="[Text]" custT="1"/>
      <dgm:spPr>
        <a:solidFill>
          <a:srgbClr val="FC60E6"/>
        </a:solidFill>
        <a:scene3d>
          <a:camera prst="orthographicFront"/>
          <a:lightRig rig="threePt" dir="t">
            <a:rot lat="0" lon="0" rev="7500000"/>
          </a:lightRig>
        </a:scene3d>
        <a:sp3d prstMaterial="plastic">
          <a:bevelT w="127000" h="25400" prst="relaxedInset"/>
        </a:sp3d>
      </dgm:spPr>
      <dgm:t>
        <a:bodyPr/>
        <a:lstStyle/>
        <a:p>
          <a:r>
            <a:rPr lang="hr-HR" sz="2400" dirty="0" smtClean="0">
              <a:solidFill>
                <a:schemeClr val="tx1"/>
              </a:solidFill>
            </a:rPr>
            <a:t>briga za dobrobit drugih ljudi</a:t>
          </a:r>
          <a:endParaRPr lang="hr-HR" sz="2400" dirty="0">
            <a:solidFill>
              <a:schemeClr val="tx1"/>
            </a:solidFill>
          </a:endParaRPr>
        </a:p>
      </dgm:t>
    </dgm:pt>
    <dgm:pt modelId="{98C90AA5-8B71-4DBC-8B0D-A231B21BA7A5}" type="parTrans" cxnId="{BEBF6885-2A89-40DB-9D1F-DC4EBA9857A5}">
      <dgm:prSet/>
      <dgm:spPr/>
      <dgm:t>
        <a:bodyPr/>
        <a:lstStyle/>
        <a:p>
          <a:endParaRPr lang="hr-HR"/>
        </a:p>
      </dgm:t>
    </dgm:pt>
    <dgm:pt modelId="{44FB62A3-DB0F-489D-82D7-8F827F2A8FCA}" type="sibTrans" cxnId="{BEBF6885-2A89-40DB-9D1F-DC4EBA9857A5}">
      <dgm:prSet/>
      <dgm:spPr/>
      <dgm:t>
        <a:bodyPr/>
        <a:lstStyle/>
        <a:p>
          <a:endParaRPr lang="hr-HR"/>
        </a:p>
      </dgm:t>
    </dgm:pt>
    <dgm:pt modelId="{16B8D8DC-487E-462C-8D79-7E8420A7B0D6}">
      <dgm:prSet phldrT="[Text]" custT="1"/>
      <dgm:spPr>
        <a:solidFill>
          <a:srgbClr val="FC60E6"/>
        </a:solidFill>
        <a:scene3d>
          <a:camera prst="orthographicFront"/>
          <a:lightRig rig="threePt" dir="t">
            <a:rot lat="0" lon="0" rev="7500000"/>
          </a:lightRig>
        </a:scene3d>
        <a:sp3d prstMaterial="plastic">
          <a:bevelT w="127000" h="25400" prst="relaxedInset"/>
        </a:sp3d>
      </dgm:spPr>
      <dgm:t>
        <a:bodyPr/>
        <a:lstStyle/>
        <a:p>
          <a:r>
            <a:rPr lang="hr-HR" sz="2400" dirty="0" smtClean="0">
              <a:solidFill>
                <a:schemeClr val="tx1"/>
              </a:solidFill>
            </a:rPr>
            <a:t>posvećenost drugima, brižnost, empatija, emocionalna ekspresivnost, pomaganje drugima</a:t>
          </a:r>
          <a:endParaRPr lang="hr-HR" sz="2400" dirty="0">
            <a:solidFill>
              <a:schemeClr val="tx1"/>
            </a:solidFill>
          </a:endParaRPr>
        </a:p>
      </dgm:t>
    </dgm:pt>
    <dgm:pt modelId="{D5010A70-CE74-4D75-AA24-D13A6CC3B747}" type="parTrans" cxnId="{DE275D25-F8E0-4FC2-AD9A-DB2844095040}">
      <dgm:prSet/>
      <dgm:spPr/>
      <dgm:t>
        <a:bodyPr/>
        <a:lstStyle/>
        <a:p>
          <a:endParaRPr lang="hr-HR"/>
        </a:p>
      </dgm:t>
    </dgm:pt>
    <dgm:pt modelId="{EDDDDF2F-F74B-465E-8960-3B3621AEBE60}" type="sibTrans" cxnId="{DE275D25-F8E0-4FC2-AD9A-DB2844095040}">
      <dgm:prSet/>
      <dgm:spPr/>
      <dgm:t>
        <a:bodyPr/>
        <a:lstStyle/>
        <a:p>
          <a:endParaRPr lang="hr-HR"/>
        </a:p>
      </dgm:t>
    </dgm:pt>
    <dgm:pt modelId="{74F897EA-0184-4A5C-947A-E96A85E9D874}">
      <dgm:prSet phldrT="[Text]" phldr="1"/>
      <dgm:spPr/>
      <dgm:t>
        <a:bodyPr/>
        <a:lstStyle/>
        <a:p>
          <a:endParaRPr lang="hr-HR" dirty="0"/>
        </a:p>
      </dgm:t>
    </dgm:pt>
    <dgm:pt modelId="{EECC03C2-2B7D-43BE-92BB-0E506D926CF1}" type="sibTrans" cxnId="{504F4F55-647A-4486-8317-469A666C2B8F}">
      <dgm:prSet/>
      <dgm:spPr/>
      <dgm:t>
        <a:bodyPr/>
        <a:lstStyle/>
        <a:p>
          <a:endParaRPr lang="hr-HR"/>
        </a:p>
      </dgm:t>
    </dgm:pt>
    <dgm:pt modelId="{4195DBFC-924E-4051-BAB8-A72935C3ED1C}" type="parTrans" cxnId="{504F4F55-647A-4486-8317-469A666C2B8F}">
      <dgm:prSet/>
      <dgm:spPr/>
      <dgm:t>
        <a:bodyPr/>
        <a:lstStyle/>
        <a:p>
          <a:endParaRPr lang="hr-HR"/>
        </a:p>
      </dgm:t>
    </dgm:pt>
    <dgm:pt modelId="{4B8C7A3E-6382-46B4-B816-6A403A4007DD}">
      <dgm:prSet phldrT="[Text]" custT="1"/>
      <dgm:spPr>
        <a:solidFill>
          <a:schemeClr val="accent5">
            <a:lumMod val="40000"/>
            <a:lumOff val="60000"/>
          </a:schemeClr>
        </a:solidFill>
        <a:scene3d>
          <a:camera prst="orthographicFront"/>
          <a:lightRig rig="threePt" dir="t">
            <a:rot lat="0" lon="0" rev="7500000"/>
          </a:lightRig>
        </a:scene3d>
        <a:sp3d prstMaterial="plastic">
          <a:bevelT w="127000" h="25400" prst="relaxedInset"/>
        </a:sp3d>
      </dgm:spPr>
      <dgm:t>
        <a:bodyPr/>
        <a:lstStyle/>
        <a:p>
          <a:pPr algn="l"/>
          <a:endParaRPr lang="hr-HR" sz="2400" b="0" dirty="0">
            <a:solidFill>
              <a:schemeClr val="tx1"/>
            </a:solidFill>
          </a:endParaRPr>
        </a:p>
      </dgm:t>
    </dgm:pt>
    <dgm:pt modelId="{B21CB5A9-092F-464E-AC60-22E5BBF0A68E}" type="parTrans" cxnId="{7FBE5A05-4C85-4D6A-AED0-DC31E615E82C}">
      <dgm:prSet/>
      <dgm:spPr/>
      <dgm:t>
        <a:bodyPr/>
        <a:lstStyle/>
        <a:p>
          <a:endParaRPr lang="hr-HR"/>
        </a:p>
      </dgm:t>
    </dgm:pt>
    <dgm:pt modelId="{8C571266-4DEF-4EAE-85ED-7323E5BBEDAF}" type="sibTrans" cxnId="{7FBE5A05-4C85-4D6A-AED0-DC31E615E82C}">
      <dgm:prSet/>
      <dgm:spPr/>
      <dgm:t>
        <a:bodyPr/>
        <a:lstStyle/>
        <a:p>
          <a:endParaRPr lang="hr-HR"/>
        </a:p>
      </dgm:t>
    </dgm:pt>
    <dgm:pt modelId="{0668FBBA-24E7-48A0-B6F7-58AE15DDEC56}">
      <dgm:prSet phldrT="[Text]" custT="1"/>
      <dgm:spPr>
        <a:solidFill>
          <a:srgbClr val="FC60E6"/>
        </a:solidFill>
        <a:scene3d>
          <a:camera prst="orthographicFront"/>
          <a:lightRig rig="threePt" dir="t">
            <a:rot lat="0" lon="0" rev="7500000"/>
          </a:lightRig>
        </a:scene3d>
        <a:sp3d prstMaterial="plastic">
          <a:bevelT w="127000" h="25400" prst="relaxedInset"/>
        </a:sp3d>
      </dgm:spPr>
      <dgm:t>
        <a:bodyPr/>
        <a:lstStyle/>
        <a:p>
          <a:endParaRPr lang="hr-HR" sz="2400" dirty="0">
            <a:solidFill>
              <a:schemeClr val="tx1"/>
            </a:solidFill>
          </a:endParaRPr>
        </a:p>
      </dgm:t>
    </dgm:pt>
    <dgm:pt modelId="{B7F3375E-786C-4F47-BCF2-72C125F160AD}" type="parTrans" cxnId="{339DB46A-53A8-4466-A805-C25F33FDAE76}">
      <dgm:prSet/>
      <dgm:spPr/>
      <dgm:t>
        <a:bodyPr/>
        <a:lstStyle/>
        <a:p>
          <a:endParaRPr lang="hr-HR"/>
        </a:p>
      </dgm:t>
    </dgm:pt>
    <dgm:pt modelId="{BE88AAB5-D564-419F-ADC9-0114B8E813FC}" type="sibTrans" cxnId="{339DB46A-53A8-4466-A805-C25F33FDAE76}">
      <dgm:prSet/>
      <dgm:spPr/>
      <dgm:t>
        <a:bodyPr/>
        <a:lstStyle/>
        <a:p>
          <a:endParaRPr lang="hr-HR"/>
        </a:p>
      </dgm:t>
    </dgm:pt>
    <dgm:pt modelId="{2BE441B3-8B87-40D0-951D-A13590EB047A}" type="pres">
      <dgm:prSet presAssocID="{8F7B152E-6BB6-482F-B0BB-8E942F016276}" presName="linearFlow" presStyleCnt="0">
        <dgm:presLayoutVars>
          <dgm:dir/>
          <dgm:animLvl val="lvl"/>
          <dgm:resizeHandles/>
        </dgm:presLayoutVars>
      </dgm:prSet>
      <dgm:spPr/>
      <dgm:t>
        <a:bodyPr/>
        <a:lstStyle/>
        <a:p>
          <a:endParaRPr lang="hr-HR"/>
        </a:p>
      </dgm:t>
    </dgm:pt>
    <dgm:pt modelId="{D370E3E5-D78C-482A-B531-792B45F29775}" type="pres">
      <dgm:prSet presAssocID="{74F897EA-0184-4A5C-947A-E96A85E9D874}" presName="compositeNode" presStyleCnt="0">
        <dgm:presLayoutVars>
          <dgm:bulletEnabled val="1"/>
        </dgm:presLayoutVars>
      </dgm:prSet>
      <dgm:spPr/>
    </dgm:pt>
    <dgm:pt modelId="{D1FDAD38-593A-44AC-A32F-C88544F5B74E}" type="pres">
      <dgm:prSet presAssocID="{74F897EA-0184-4A5C-947A-E96A85E9D874}" presName="image" presStyleLbl="fgImgPlace1" presStyleIdx="0" presStyleCnt="2"/>
      <dgm:spPr>
        <a:blipFill rotWithShape="0">
          <a:blip xmlns:r="http://schemas.openxmlformats.org/officeDocument/2006/relationships" r:embed="rId1"/>
          <a:stretch>
            <a:fillRect/>
          </a:stretch>
        </a:blipFill>
      </dgm:spPr>
      <dgm:t>
        <a:bodyPr/>
        <a:lstStyle/>
        <a:p>
          <a:endParaRPr lang="hr-HR"/>
        </a:p>
      </dgm:t>
    </dgm:pt>
    <dgm:pt modelId="{C4DC9531-A630-4589-B988-CA0663ED8D3B}" type="pres">
      <dgm:prSet presAssocID="{74F897EA-0184-4A5C-947A-E96A85E9D874}" presName="childNode" presStyleLbl="node1" presStyleIdx="0" presStyleCnt="2" custScaleX="200446">
        <dgm:presLayoutVars>
          <dgm:bulletEnabled val="1"/>
        </dgm:presLayoutVars>
      </dgm:prSet>
      <dgm:spPr/>
      <dgm:t>
        <a:bodyPr/>
        <a:lstStyle/>
        <a:p>
          <a:endParaRPr lang="hr-HR"/>
        </a:p>
      </dgm:t>
    </dgm:pt>
    <dgm:pt modelId="{2A79AC98-B2A7-49D1-AB3A-CB12204BF6E8}" type="pres">
      <dgm:prSet presAssocID="{74F897EA-0184-4A5C-947A-E96A85E9D874}" presName="parentNode" presStyleLbl="revTx" presStyleIdx="0" presStyleCnt="2">
        <dgm:presLayoutVars>
          <dgm:chMax val="0"/>
          <dgm:bulletEnabled val="1"/>
        </dgm:presLayoutVars>
      </dgm:prSet>
      <dgm:spPr/>
      <dgm:t>
        <a:bodyPr/>
        <a:lstStyle/>
        <a:p>
          <a:endParaRPr lang="hr-HR"/>
        </a:p>
      </dgm:t>
    </dgm:pt>
    <dgm:pt modelId="{24B062CB-4C59-4E7E-8440-6140A6A674BA}" type="pres">
      <dgm:prSet presAssocID="{EECC03C2-2B7D-43BE-92BB-0E506D926CF1}" presName="sibTrans" presStyleCnt="0"/>
      <dgm:spPr/>
    </dgm:pt>
    <dgm:pt modelId="{2BD72991-3028-4234-8424-2876267307C3}" type="pres">
      <dgm:prSet presAssocID="{3C486E4E-BC0E-482F-926C-53B5C372ABEE}" presName="compositeNode" presStyleCnt="0">
        <dgm:presLayoutVars>
          <dgm:bulletEnabled val="1"/>
        </dgm:presLayoutVars>
      </dgm:prSet>
      <dgm:spPr/>
    </dgm:pt>
    <dgm:pt modelId="{2AE594E8-EF77-455B-B5F0-5EB0E74EA8B9}" type="pres">
      <dgm:prSet presAssocID="{3C486E4E-BC0E-482F-926C-53B5C372ABEE}" presName="image" presStyleLbl="fgImgPlace1" presStyleIdx="1" presStyleCnt="2"/>
      <dgm:spPr>
        <a:blipFill rotWithShape="0">
          <a:blip xmlns:r="http://schemas.openxmlformats.org/officeDocument/2006/relationships" r:embed="rId2"/>
          <a:stretch>
            <a:fillRect/>
          </a:stretch>
        </a:blipFill>
      </dgm:spPr>
      <dgm:t>
        <a:bodyPr/>
        <a:lstStyle/>
        <a:p>
          <a:endParaRPr lang="hr-HR"/>
        </a:p>
      </dgm:t>
    </dgm:pt>
    <dgm:pt modelId="{1076C68D-5E19-4A9A-A800-1DBE8D6CF659}" type="pres">
      <dgm:prSet presAssocID="{3C486E4E-BC0E-482F-926C-53B5C372ABEE}" presName="childNode" presStyleLbl="node1" presStyleIdx="1" presStyleCnt="2" custScaleX="197954">
        <dgm:presLayoutVars>
          <dgm:bulletEnabled val="1"/>
        </dgm:presLayoutVars>
      </dgm:prSet>
      <dgm:spPr/>
      <dgm:t>
        <a:bodyPr/>
        <a:lstStyle/>
        <a:p>
          <a:endParaRPr lang="hr-HR"/>
        </a:p>
      </dgm:t>
    </dgm:pt>
    <dgm:pt modelId="{37D58E60-4516-4D05-AE8E-0035DFCA9C1C}" type="pres">
      <dgm:prSet presAssocID="{3C486E4E-BC0E-482F-926C-53B5C372ABEE}" presName="parentNode" presStyleLbl="revTx" presStyleIdx="1" presStyleCnt="2">
        <dgm:presLayoutVars>
          <dgm:chMax val="0"/>
          <dgm:bulletEnabled val="1"/>
        </dgm:presLayoutVars>
      </dgm:prSet>
      <dgm:spPr/>
      <dgm:t>
        <a:bodyPr/>
        <a:lstStyle/>
        <a:p>
          <a:endParaRPr lang="hr-HR"/>
        </a:p>
      </dgm:t>
    </dgm:pt>
  </dgm:ptLst>
  <dgm:cxnLst>
    <dgm:cxn modelId="{5629A9D6-0F0D-41AE-A94A-0A645319523A}" type="presOf" srcId="{4B8C7A3E-6382-46B4-B816-6A403A4007DD}" destId="{C4DC9531-A630-4589-B988-CA0663ED8D3B}" srcOrd="0" destOrd="1" presId="urn:microsoft.com/office/officeart/2005/8/layout/hList2"/>
    <dgm:cxn modelId="{7FBE5A05-4C85-4D6A-AED0-DC31E615E82C}" srcId="{74F897EA-0184-4A5C-947A-E96A85E9D874}" destId="{4B8C7A3E-6382-46B4-B816-6A403A4007DD}" srcOrd="1" destOrd="0" parTransId="{B21CB5A9-092F-464E-AC60-22E5BBF0A68E}" sibTransId="{8C571266-4DEF-4EAE-85ED-7323E5BBEDAF}"/>
    <dgm:cxn modelId="{504F4F55-647A-4486-8317-469A666C2B8F}" srcId="{8F7B152E-6BB6-482F-B0BB-8E942F016276}" destId="{74F897EA-0184-4A5C-947A-E96A85E9D874}" srcOrd="0" destOrd="0" parTransId="{4195DBFC-924E-4051-BAB8-A72935C3ED1C}" sibTransId="{EECC03C2-2B7D-43BE-92BB-0E506D926CF1}"/>
    <dgm:cxn modelId="{492F37EC-A3E7-4672-91E5-767D487E6400}" type="presOf" srcId="{A28BE71A-A831-4CE8-A0E0-A9957E72C7BC}" destId="{C4DC9531-A630-4589-B988-CA0663ED8D3B}" srcOrd="0" destOrd="0" presId="urn:microsoft.com/office/officeart/2005/8/layout/hList2"/>
    <dgm:cxn modelId="{339DB46A-53A8-4466-A805-C25F33FDAE76}" srcId="{3C486E4E-BC0E-482F-926C-53B5C372ABEE}" destId="{0668FBBA-24E7-48A0-B6F7-58AE15DDEC56}" srcOrd="1" destOrd="0" parTransId="{B7F3375E-786C-4F47-BCF2-72C125F160AD}" sibTransId="{BE88AAB5-D564-419F-ADC9-0114B8E813FC}"/>
    <dgm:cxn modelId="{AE8F0259-1B99-48DF-80B4-4E52E8171B22}" srcId="{74F897EA-0184-4A5C-947A-E96A85E9D874}" destId="{754850EE-E721-41AB-AE7C-85F899A16090}" srcOrd="2" destOrd="0" parTransId="{DC889B99-8802-44BB-8108-0A9508131C36}" sibTransId="{925CCAF0-5084-4D5D-8C43-52E4969B891F}"/>
    <dgm:cxn modelId="{82EB2ED6-29DC-4A40-8C32-09FEFB41F597}" type="presOf" srcId="{8F7B152E-6BB6-482F-B0BB-8E942F016276}" destId="{2BE441B3-8B87-40D0-951D-A13590EB047A}" srcOrd="0" destOrd="0" presId="urn:microsoft.com/office/officeart/2005/8/layout/hList2"/>
    <dgm:cxn modelId="{DE275D25-F8E0-4FC2-AD9A-DB2844095040}" srcId="{3C486E4E-BC0E-482F-926C-53B5C372ABEE}" destId="{16B8D8DC-487E-462C-8D79-7E8420A7B0D6}" srcOrd="2" destOrd="0" parTransId="{D5010A70-CE74-4D75-AA24-D13A6CC3B747}" sibTransId="{EDDDDF2F-F74B-465E-8960-3B3621AEBE60}"/>
    <dgm:cxn modelId="{BEBF6885-2A89-40DB-9D1F-DC4EBA9857A5}" srcId="{3C486E4E-BC0E-482F-926C-53B5C372ABEE}" destId="{66D85E75-320A-4D4D-B9F6-5098B5B0CA01}" srcOrd="0" destOrd="0" parTransId="{98C90AA5-8B71-4DBC-8B0D-A231B21BA7A5}" sibTransId="{44FB62A3-DB0F-489D-82D7-8F827F2A8FCA}"/>
    <dgm:cxn modelId="{8FAFCFBA-6FAC-4681-B28F-7238B359C92D}" type="presOf" srcId="{74F897EA-0184-4A5C-947A-E96A85E9D874}" destId="{2A79AC98-B2A7-49D1-AB3A-CB12204BF6E8}" srcOrd="0" destOrd="0" presId="urn:microsoft.com/office/officeart/2005/8/layout/hList2"/>
    <dgm:cxn modelId="{D0775F2E-53C2-41C6-BC6E-C24CE4FD2EC2}" type="presOf" srcId="{3C486E4E-BC0E-482F-926C-53B5C372ABEE}" destId="{37D58E60-4516-4D05-AE8E-0035DFCA9C1C}" srcOrd="0" destOrd="0" presId="urn:microsoft.com/office/officeart/2005/8/layout/hList2"/>
    <dgm:cxn modelId="{FFABE2A4-8E03-4232-A0BB-71F07567D770}" type="presOf" srcId="{16B8D8DC-487E-462C-8D79-7E8420A7B0D6}" destId="{1076C68D-5E19-4A9A-A800-1DBE8D6CF659}" srcOrd="0" destOrd="2" presId="urn:microsoft.com/office/officeart/2005/8/layout/hList2"/>
    <dgm:cxn modelId="{800383E1-9537-4B0F-8127-F4B59B453712}" type="presOf" srcId="{754850EE-E721-41AB-AE7C-85F899A16090}" destId="{C4DC9531-A630-4589-B988-CA0663ED8D3B}" srcOrd="0" destOrd="2" presId="urn:microsoft.com/office/officeart/2005/8/layout/hList2"/>
    <dgm:cxn modelId="{2CB38540-3F5C-4897-842E-D677CE5A11F8}" srcId="{8F7B152E-6BB6-482F-B0BB-8E942F016276}" destId="{3C486E4E-BC0E-482F-926C-53B5C372ABEE}" srcOrd="1" destOrd="0" parTransId="{0D719BDD-EC06-4878-AD93-E6A7C51F153D}" sibTransId="{BE09CAA1-1C2D-4F81-AAB9-0742C2283E19}"/>
    <dgm:cxn modelId="{E46EBFA1-26E6-40B8-91BC-6A202FBBAC0C}" type="presOf" srcId="{66D85E75-320A-4D4D-B9F6-5098B5B0CA01}" destId="{1076C68D-5E19-4A9A-A800-1DBE8D6CF659}" srcOrd="0" destOrd="0" presId="urn:microsoft.com/office/officeart/2005/8/layout/hList2"/>
    <dgm:cxn modelId="{0311DA29-C962-4DC8-9B19-7A2D6959DF3D}" srcId="{74F897EA-0184-4A5C-947A-E96A85E9D874}" destId="{A28BE71A-A831-4CE8-A0E0-A9957E72C7BC}" srcOrd="0" destOrd="0" parTransId="{D00D072B-7D45-444E-81A8-9AA981D3F197}" sibTransId="{7A1FE76A-B8C4-493A-B53F-B387DC1130DC}"/>
    <dgm:cxn modelId="{4BE8B823-FFA4-4076-87BC-7C22F499E85D}" type="presOf" srcId="{0668FBBA-24E7-48A0-B6F7-58AE15DDEC56}" destId="{1076C68D-5E19-4A9A-A800-1DBE8D6CF659}" srcOrd="0" destOrd="1" presId="urn:microsoft.com/office/officeart/2005/8/layout/hList2"/>
    <dgm:cxn modelId="{3CA93D63-BECA-413D-BEAE-6FE2E60CA2C1}" type="presParOf" srcId="{2BE441B3-8B87-40D0-951D-A13590EB047A}" destId="{D370E3E5-D78C-482A-B531-792B45F29775}" srcOrd="0" destOrd="0" presId="urn:microsoft.com/office/officeart/2005/8/layout/hList2"/>
    <dgm:cxn modelId="{DA0C7A13-0A6E-47B8-B6FA-021E6F3326BF}" type="presParOf" srcId="{D370E3E5-D78C-482A-B531-792B45F29775}" destId="{D1FDAD38-593A-44AC-A32F-C88544F5B74E}" srcOrd="0" destOrd="0" presId="urn:microsoft.com/office/officeart/2005/8/layout/hList2"/>
    <dgm:cxn modelId="{924622FE-5036-4DF1-83AD-FEF88DF7D0E7}" type="presParOf" srcId="{D370E3E5-D78C-482A-B531-792B45F29775}" destId="{C4DC9531-A630-4589-B988-CA0663ED8D3B}" srcOrd="1" destOrd="0" presId="urn:microsoft.com/office/officeart/2005/8/layout/hList2"/>
    <dgm:cxn modelId="{5E216FC1-C04E-4FCE-8900-62E8FD7ADE3E}" type="presParOf" srcId="{D370E3E5-D78C-482A-B531-792B45F29775}" destId="{2A79AC98-B2A7-49D1-AB3A-CB12204BF6E8}" srcOrd="2" destOrd="0" presId="urn:microsoft.com/office/officeart/2005/8/layout/hList2"/>
    <dgm:cxn modelId="{61C1FB2A-C2B0-4345-90C3-09B906D7D016}" type="presParOf" srcId="{2BE441B3-8B87-40D0-951D-A13590EB047A}" destId="{24B062CB-4C59-4E7E-8440-6140A6A674BA}" srcOrd="1" destOrd="0" presId="urn:microsoft.com/office/officeart/2005/8/layout/hList2"/>
    <dgm:cxn modelId="{8C844B57-6952-4479-A97F-25BEA429B1A6}" type="presParOf" srcId="{2BE441B3-8B87-40D0-951D-A13590EB047A}" destId="{2BD72991-3028-4234-8424-2876267307C3}" srcOrd="2" destOrd="0" presId="urn:microsoft.com/office/officeart/2005/8/layout/hList2"/>
    <dgm:cxn modelId="{2989E83A-278A-4863-90FE-E7610351B40C}" type="presParOf" srcId="{2BD72991-3028-4234-8424-2876267307C3}" destId="{2AE594E8-EF77-455B-B5F0-5EB0E74EA8B9}" srcOrd="0" destOrd="0" presId="urn:microsoft.com/office/officeart/2005/8/layout/hList2"/>
    <dgm:cxn modelId="{D2832AE0-F942-4DA9-8415-5FDC0644E947}" type="presParOf" srcId="{2BD72991-3028-4234-8424-2876267307C3}" destId="{1076C68D-5E19-4A9A-A800-1DBE8D6CF659}" srcOrd="1" destOrd="0" presId="urn:microsoft.com/office/officeart/2005/8/layout/hList2"/>
    <dgm:cxn modelId="{8FCDAF0D-7DC8-4765-B7BD-0D51A7E881F1}" type="presParOf" srcId="{2BD72991-3028-4234-8424-2876267307C3}" destId="{37D58E60-4516-4D05-AE8E-0035DFCA9C1C}" srcOrd="2" destOrd="0" presId="urn:microsoft.com/office/officeart/2005/8/layout/h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D4C00F-A075-4B90-A4C1-4C2B8FE29B43}"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hr-HR"/>
        </a:p>
      </dgm:t>
    </dgm:pt>
    <dgm:pt modelId="{55D94064-8D28-4B4E-A88B-AC6CBE3611D0}">
      <dgm:prSet phldrT="[Text]"/>
      <dgm:spPr/>
      <dgm:t>
        <a:bodyPr/>
        <a:lstStyle/>
        <a:p>
          <a:r>
            <a:rPr lang="hr-HR" dirty="0" smtClean="0"/>
            <a:t>1.</a:t>
          </a:r>
          <a:endParaRPr lang="hr-HR" dirty="0"/>
        </a:p>
      </dgm:t>
    </dgm:pt>
    <dgm:pt modelId="{2B458264-3F9B-42E9-98E7-8288689F4006}" type="parTrans" cxnId="{625B68A7-6F18-4F12-A5A3-E81E1AAFE613}">
      <dgm:prSet/>
      <dgm:spPr/>
      <dgm:t>
        <a:bodyPr/>
        <a:lstStyle/>
        <a:p>
          <a:endParaRPr lang="hr-HR"/>
        </a:p>
      </dgm:t>
    </dgm:pt>
    <dgm:pt modelId="{0F1B5210-5B3E-4207-A4E9-6D8C4A816CF1}" type="sibTrans" cxnId="{625B68A7-6F18-4F12-A5A3-E81E1AAFE613}">
      <dgm:prSet/>
      <dgm:spPr/>
      <dgm:t>
        <a:bodyPr/>
        <a:lstStyle/>
        <a:p>
          <a:endParaRPr lang="hr-HR"/>
        </a:p>
      </dgm:t>
    </dgm:pt>
    <dgm:pt modelId="{D6E2BFFA-2AAF-4FE6-A1CC-0C8234C6166B}">
      <dgm:prSet phldrT="[Text]" custT="1"/>
      <dgm:spPr/>
      <dgm:t>
        <a:bodyPr/>
        <a:lstStyle/>
        <a:p>
          <a:r>
            <a:rPr lang="hr-HR" sz="3200" dirty="0" smtClean="0"/>
            <a:t>neravnopravan tretman samo zbog spola</a:t>
          </a:r>
          <a:endParaRPr lang="hr-HR" sz="3200" dirty="0"/>
        </a:p>
      </dgm:t>
    </dgm:pt>
    <dgm:pt modelId="{BDEAD67F-1D06-4C48-965B-BB1278C1E38D}" type="parTrans" cxnId="{FD954AF8-6196-466D-9E48-CE0BF3D1F69B}">
      <dgm:prSet/>
      <dgm:spPr/>
      <dgm:t>
        <a:bodyPr/>
        <a:lstStyle/>
        <a:p>
          <a:endParaRPr lang="hr-HR"/>
        </a:p>
      </dgm:t>
    </dgm:pt>
    <dgm:pt modelId="{1F0A3150-AFEC-42A6-BC23-FA9C7D36E930}" type="sibTrans" cxnId="{FD954AF8-6196-466D-9E48-CE0BF3D1F69B}">
      <dgm:prSet/>
      <dgm:spPr/>
      <dgm:t>
        <a:bodyPr/>
        <a:lstStyle/>
        <a:p>
          <a:endParaRPr lang="hr-HR"/>
        </a:p>
      </dgm:t>
    </dgm:pt>
    <dgm:pt modelId="{B2EE0BD3-2414-415E-B0BF-492E9823E9AB}">
      <dgm:prSet phldrT="[Text]"/>
      <dgm:spPr/>
      <dgm:t>
        <a:bodyPr/>
        <a:lstStyle/>
        <a:p>
          <a:r>
            <a:rPr lang="hr-HR" dirty="0" smtClean="0"/>
            <a:t>2.</a:t>
          </a:r>
          <a:endParaRPr lang="hr-HR" dirty="0"/>
        </a:p>
      </dgm:t>
    </dgm:pt>
    <dgm:pt modelId="{1DC93BDB-DD68-4239-ACD8-AC6F3027E6FE}" type="parTrans" cxnId="{6F0F2C92-7C5C-45E1-AE49-14B68B77AA29}">
      <dgm:prSet/>
      <dgm:spPr/>
      <dgm:t>
        <a:bodyPr/>
        <a:lstStyle/>
        <a:p>
          <a:endParaRPr lang="hr-HR"/>
        </a:p>
      </dgm:t>
    </dgm:pt>
    <dgm:pt modelId="{FBCB59D6-77EB-4BB2-8C52-DD2D1BDFE610}" type="sibTrans" cxnId="{6F0F2C92-7C5C-45E1-AE49-14B68B77AA29}">
      <dgm:prSet/>
      <dgm:spPr/>
      <dgm:t>
        <a:bodyPr/>
        <a:lstStyle/>
        <a:p>
          <a:endParaRPr lang="hr-HR"/>
        </a:p>
      </dgm:t>
    </dgm:pt>
    <dgm:pt modelId="{5F1E42DA-E018-4F52-B624-CB1C97E366D7}">
      <dgm:prSet phldrT="[Text]" custT="1"/>
      <dgm:spPr/>
      <dgm:t>
        <a:bodyPr/>
        <a:lstStyle/>
        <a:p>
          <a:r>
            <a:rPr lang="hr-HR" sz="3200" dirty="0" smtClean="0"/>
            <a:t>nasilje na poslu</a:t>
          </a:r>
          <a:endParaRPr lang="hr-HR" sz="3200" dirty="0"/>
        </a:p>
      </dgm:t>
    </dgm:pt>
    <dgm:pt modelId="{1550B81B-F1DA-4178-AB1B-61A4F494C3F6}" type="parTrans" cxnId="{9A71CB66-3EFA-45BF-AF1A-342DA436D85E}">
      <dgm:prSet/>
      <dgm:spPr/>
      <dgm:t>
        <a:bodyPr/>
        <a:lstStyle/>
        <a:p>
          <a:endParaRPr lang="hr-HR"/>
        </a:p>
      </dgm:t>
    </dgm:pt>
    <dgm:pt modelId="{748CE6C0-58E8-45F6-9665-E9B9FB6DBA20}" type="sibTrans" cxnId="{9A71CB66-3EFA-45BF-AF1A-342DA436D85E}">
      <dgm:prSet/>
      <dgm:spPr/>
      <dgm:t>
        <a:bodyPr/>
        <a:lstStyle/>
        <a:p>
          <a:endParaRPr lang="hr-HR"/>
        </a:p>
      </dgm:t>
    </dgm:pt>
    <dgm:pt modelId="{C30B2230-8DCC-402C-837D-C1D6E35CCBCB}">
      <dgm:prSet phldrT="[Text]"/>
      <dgm:spPr/>
      <dgm:t>
        <a:bodyPr/>
        <a:lstStyle/>
        <a:p>
          <a:r>
            <a:rPr lang="hr-HR" dirty="0" smtClean="0"/>
            <a:t>3.</a:t>
          </a:r>
          <a:endParaRPr lang="hr-HR" dirty="0"/>
        </a:p>
      </dgm:t>
    </dgm:pt>
    <dgm:pt modelId="{BC0A4C2C-5FC6-4868-8D26-3510BAE3C803}" type="parTrans" cxnId="{BE76A851-AB96-4302-A8EE-5E55A97250A9}">
      <dgm:prSet/>
      <dgm:spPr/>
      <dgm:t>
        <a:bodyPr/>
        <a:lstStyle/>
        <a:p>
          <a:endParaRPr lang="hr-HR"/>
        </a:p>
      </dgm:t>
    </dgm:pt>
    <dgm:pt modelId="{39677510-AE9D-45B4-BA12-5CB85DEB894D}" type="sibTrans" cxnId="{BE76A851-AB96-4302-A8EE-5E55A97250A9}">
      <dgm:prSet/>
      <dgm:spPr/>
      <dgm:t>
        <a:bodyPr/>
        <a:lstStyle/>
        <a:p>
          <a:endParaRPr lang="hr-HR"/>
        </a:p>
      </dgm:t>
    </dgm:pt>
    <dgm:pt modelId="{D4B4139C-030D-426E-9216-1076579AAE5C}">
      <dgm:prSet phldrT="[Text]" custT="1"/>
      <dgm:spPr/>
      <dgm:t>
        <a:bodyPr/>
        <a:lstStyle/>
        <a:p>
          <a:r>
            <a:rPr lang="hr-HR" sz="3200" dirty="0" smtClean="0"/>
            <a:t>seksualno uznemiravanje</a:t>
          </a:r>
          <a:endParaRPr lang="hr-HR" sz="3200" dirty="0"/>
        </a:p>
      </dgm:t>
    </dgm:pt>
    <dgm:pt modelId="{E3A76F73-0FF0-4B7C-A38E-E89D5FE95E4F}" type="parTrans" cxnId="{79992934-DEF1-4036-80C5-E974D9804224}">
      <dgm:prSet/>
      <dgm:spPr/>
      <dgm:t>
        <a:bodyPr/>
        <a:lstStyle/>
        <a:p>
          <a:endParaRPr lang="hr-HR"/>
        </a:p>
      </dgm:t>
    </dgm:pt>
    <dgm:pt modelId="{5BE29461-E0BC-4163-91CF-EB34F17EAE64}" type="sibTrans" cxnId="{79992934-DEF1-4036-80C5-E974D9804224}">
      <dgm:prSet/>
      <dgm:spPr/>
      <dgm:t>
        <a:bodyPr/>
        <a:lstStyle/>
        <a:p>
          <a:endParaRPr lang="hr-HR"/>
        </a:p>
      </dgm:t>
    </dgm:pt>
    <dgm:pt modelId="{50DFBAA5-9680-436B-865B-1CBF83241E37}" type="pres">
      <dgm:prSet presAssocID="{F2D4C00F-A075-4B90-A4C1-4C2B8FE29B43}" presName="Name0" presStyleCnt="0">
        <dgm:presLayoutVars>
          <dgm:dir/>
          <dgm:animLvl val="lvl"/>
          <dgm:resizeHandles val="exact"/>
        </dgm:presLayoutVars>
      </dgm:prSet>
      <dgm:spPr/>
      <dgm:t>
        <a:bodyPr/>
        <a:lstStyle/>
        <a:p>
          <a:endParaRPr lang="hr-HR"/>
        </a:p>
      </dgm:t>
    </dgm:pt>
    <dgm:pt modelId="{22E7A005-E090-417C-9760-A33B8A1E2C73}" type="pres">
      <dgm:prSet presAssocID="{55D94064-8D28-4B4E-A88B-AC6CBE3611D0}" presName="linNode" presStyleCnt="0"/>
      <dgm:spPr/>
    </dgm:pt>
    <dgm:pt modelId="{70E38132-CEDB-401B-AF21-E7BBC24A57B6}" type="pres">
      <dgm:prSet presAssocID="{55D94064-8D28-4B4E-A88B-AC6CBE3611D0}" presName="parentText" presStyleLbl="node1" presStyleIdx="0" presStyleCnt="3" custScaleX="46094">
        <dgm:presLayoutVars>
          <dgm:chMax val="1"/>
          <dgm:bulletEnabled val="1"/>
        </dgm:presLayoutVars>
      </dgm:prSet>
      <dgm:spPr/>
      <dgm:t>
        <a:bodyPr/>
        <a:lstStyle/>
        <a:p>
          <a:endParaRPr lang="hr-HR"/>
        </a:p>
      </dgm:t>
    </dgm:pt>
    <dgm:pt modelId="{9FB36870-3F05-41D1-8834-F15B15BBEE84}" type="pres">
      <dgm:prSet presAssocID="{55D94064-8D28-4B4E-A88B-AC6CBE3611D0}" presName="descendantText" presStyleLbl="alignAccFollowNode1" presStyleIdx="0" presStyleCnt="3">
        <dgm:presLayoutVars>
          <dgm:bulletEnabled val="1"/>
        </dgm:presLayoutVars>
      </dgm:prSet>
      <dgm:spPr/>
      <dgm:t>
        <a:bodyPr/>
        <a:lstStyle/>
        <a:p>
          <a:endParaRPr lang="hr-HR"/>
        </a:p>
      </dgm:t>
    </dgm:pt>
    <dgm:pt modelId="{0C8D2D88-E947-4269-853B-EA4732000779}" type="pres">
      <dgm:prSet presAssocID="{0F1B5210-5B3E-4207-A4E9-6D8C4A816CF1}" presName="sp" presStyleCnt="0"/>
      <dgm:spPr/>
    </dgm:pt>
    <dgm:pt modelId="{1102E72C-7BF3-41ED-8A87-B07EFC47668F}" type="pres">
      <dgm:prSet presAssocID="{B2EE0BD3-2414-415E-B0BF-492E9823E9AB}" presName="linNode" presStyleCnt="0"/>
      <dgm:spPr/>
    </dgm:pt>
    <dgm:pt modelId="{45B735EE-FE0A-4EBE-93AD-A1E1FC40942F}" type="pres">
      <dgm:prSet presAssocID="{B2EE0BD3-2414-415E-B0BF-492E9823E9AB}" presName="parentText" presStyleLbl="node1" presStyleIdx="1" presStyleCnt="3" custScaleX="46092">
        <dgm:presLayoutVars>
          <dgm:chMax val="1"/>
          <dgm:bulletEnabled val="1"/>
        </dgm:presLayoutVars>
      </dgm:prSet>
      <dgm:spPr/>
      <dgm:t>
        <a:bodyPr/>
        <a:lstStyle/>
        <a:p>
          <a:endParaRPr lang="hr-HR"/>
        </a:p>
      </dgm:t>
    </dgm:pt>
    <dgm:pt modelId="{6698677A-4EDB-401E-B64A-B05D1542F818}" type="pres">
      <dgm:prSet presAssocID="{B2EE0BD3-2414-415E-B0BF-492E9823E9AB}" presName="descendantText" presStyleLbl="alignAccFollowNode1" presStyleIdx="1" presStyleCnt="3">
        <dgm:presLayoutVars>
          <dgm:bulletEnabled val="1"/>
        </dgm:presLayoutVars>
      </dgm:prSet>
      <dgm:spPr/>
      <dgm:t>
        <a:bodyPr/>
        <a:lstStyle/>
        <a:p>
          <a:endParaRPr lang="hr-HR"/>
        </a:p>
      </dgm:t>
    </dgm:pt>
    <dgm:pt modelId="{7A3ED3C4-B896-4A62-97CE-D34FA8D48131}" type="pres">
      <dgm:prSet presAssocID="{FBCB59D6-77EB-4BB2-8C52-DD2D1BDFE610}" presName="sp" presStyleCnt="0"/>
      <dgm:spPr/>
    </dgm:pt>
    <dgm:pt modelId="{BB1A4664-7880-4695-B502-412F990674BB}" type="pres">
      <dgm:prSet presAssocID="{C30B2230-8DCC-402C-837D-C1D6E35CCBCB}" presName="linNode" presStyleCnt="0"/>
      <dgm:spPr/>
    </dgm:pt>
    <dgm:pt modelId="{1927F4A2-810F-48A3-9379-BED04AE8EFF5}" type="pres">
      <dgm:prSet presAssocID="{C30B2230-8DCC-402C-837D-C1D6E35CCBCB}" presName="parentText" presStyleLbl="node1" presStyleIdx="2" presStyleCnt="3" custScaleX="43578">
        <dgm:presLayoutVars>
          <dgm:chMax val="1"/>
          <dgm:bulletEnabled val="1"/>
        </dgm:presLayoutVars>
      </dgm:prSet>
      <dgm:spPr/>
      <dgm:t>
        <a:bodyPr/>
        <a:lstStyle/>
        <a:p>
          <a:endParaRPr lang="hr-HR"/>
        </a:p>
      </dgm:t>
    </dgm:pt>
    <dgm:pt modelId="{EE389297-C06C-497D-9808-829C037C6B20}" type="pres">
      <dgm:prSet presAssocID="{C30B2230-8DCC-402C-837D-C1D6E35CCBCB}" presName="descendantText" presStyleLbl="alignAccFollowNode1" presStyleIdx="2" presStyleCnt="3" custScaleX="102637">
        <dgm:presLayoutVars>
          <dgm:bulletEnabled val="1"/>
        </dgm:presLayoutVars>
      </dgm:prSet>
      <dgm:spPr/>
      <dgm:t>
        <a:bodyPr/>
        <a:lstStyle/>
        <a:p>
          <a:endParaRPr lang="hr-HR"/>
        </a:p>
      </dgm:t>
    </dgm:pt>
  </dgm:ptLst>
  <dgm:cxnLst>
    <dgm:cxn modelId="{DB000B0B-ED00-4140-B89F-924F1E88E759}" type="presOf" srcId="{B2EE0BD3-2414-415E-B0BF-492E9823E9AB}" destId="{45B735EE-FE0A-4EBE-93AD-A1E1FC40942F}" srcOrd="0" destOrd="0" presId="urn:microsoft.com/office/officeart/2005/8/layout/vList5"/>
    <dgm:cxn modelId="{6F0F2C92-7C5C-45E1-AE49-14B68B77AA29}" srcId="{F2D4C00F-A075-4B90-A4C1-4C2B8FE29B43}" destId="{B2EE0BD3-2414-415E-B0BF-492E9823E9AB}" srcOrd="1" destOrd="0" parTransId="{1DC93BDB-DD68-4239-ACD8-AC6F3027E6FE}" sibTransId="{FBCB59D6-77EB-4BB2-8C52-DD2D1BDFE610}"/>
    <dgm:cxn modelId="{C95D68EF-85EC-43E8-8CA0-F644698EB671}" type="presOf" srcId="{F2D4C00F-A075-4B90-A4C1-4C2B8FE29B43}" destId="{50DFBAA5-9680-436B-865B-1CBF83241E37}" srcOrd="0" destOrd="0" presId="urn:microsoft.com/office/officeart/2005/8/layout/vList5"/>
    <dgm:cxn modelId="{3FCD31CB-FE00-440F-B9D3-8A157EB84779}" type="presOf" srcId="{D4B4139C-030D-426E-9216-1076579AAE5C}" destId="{EE389297-C06C-497D-9808-829C037C6B20}" srcOrd="0" destOrd="0" presId="urn:microsoft.com/office/officeart/2005/8/layout/vList5"/>
    <dgm:cxn modelId="{625B68A7-6F18-4F12-A5A3-E81E1AAFE613}" srcId="{F2D4C00F-A075-4B90-A4C1-4C2B8FE29B43}" destId="{55D94064-8D28-4B4E-A88B-AC6CBE3611D0}" srcOrd="0" destOrd="0" parTransId="{2B458264-3F9B-42E9-98E7-8288689F4006}" sibTransId="{0F1B5210-5B3E-4207-A4E9-6D8C4A816CF1}"/>
    <dgm:cxn modelId="{79992934-DEF1-4036-80C5-E974D9804224}" srcId="{C30B2230-8DCC-402C-837D-C1D6E35CCBCB}" destId="{D4B4139C-030D-426E-9216-1076579AAE5C}" srcOrd="0" destOrd="0" parTransId="{E3A76F73-0FF0-4B7C-A38E-E89D5FE95E4F}" sibTransId="{5BE29461-E0BC-4163-91CF-EB34F17EAE64}"/>
    <dgm:cxn modelId="{BE76A851-AB96-4302-A8EE-5E55A97250A9}" srcId="{F2D4C00F-A075-4B90-A4C1-4C2B8FE29B43}" destId="{C30B2230-8DCC-402C-837D-C1D6E35CCBCB}" srcOrd="2" destOrd="0" parTransId="{BC0A4C2C-5FC6-4868-8D26-3510BAE3C803}" sibTransId="{39677510-AE9D-45B4-BA12-5CB85DEB894D}"/>
    <dgm:cxn modelId="{D683A160-4CBF-4DBD-AB0B-268F35070852}" type="presOf" srcId="{D6E2BFFA-2AAF-4FE6-A1CC-0C8234C6166B}" destId="{9FB36870-3F05-41D1-8834-F15B15BBEE84}" srcOrd="0" destOrd="0" presId="urn:microsoft.com/office/officeart/2005/8/layout/vList5"/>
    <dgm:cxn modelId="{262C6F37-8048-4FF6-B25C-2955F51A45CE}" type="presOf" srcId="{55D94064-8D28-4B4E-A88B-AC6CBE3611D0}" destId="{70E38132-CEDB-401B-AF21-E7BBC24A57B6}" srcOrd="0" destOrd="0" presId="urn:microsoft.com/office/officeart/2005/8/layout/vList5"/>
    <dgm:cxn modelId="{FD954AF8-6196-466D-9E48-CE0BF3D1F69B}" srcId="{55D94064-8D28-4B4E-A88B-AC6CBE3611D0}" destId="{D6E2BFFA-2AAF-4FE6-A1CC-0C8234C6166B}" srcOrd="0" destOrd="0" parTransId="{BDEAD67F-1D06-4C48-965B-BB1278C1E38D}" sibTransId="{1F0A3150-AFEC-42A6-BC23-FA9C7D36E930}"/>
    <dgm:cxn modelId="{C1973E73-2423-4A98-8870-3A920116B506}" type="presOf" srcId="{C30B2230-8DCC-402C-837D-C1D6E35CCBCB}" destId="{1927F4A2-810F-48A3-9379-BED04AE8EFF5}" srcOrd="0" destOrd="0" presId="urn:microsoft.com/office/officeart/2005/8/layout/vList5"/>
    <dgm:cxn modelId="{52575E62-B544-4E1A-A1B8-74127EC042D5}" type="presOf" srcId="{5F1E42DA-E018-4F52-B624-CB1C97E366D7}" destId="{6698677A-4EDB-401E-B64A-B05D1542F818}" srcOrd="0" destOrd="0" presId="urn:microsoft.com/office/officeart/2005/8/layout/vList5"/>
    <dgm:cxn modelId="{9A71CB66-3EFA-45BF-AF1A-342DA436D85E}" srcId="{B2EE0BD3-2414-415E-B0BF-492E9823E9AB}" destId="{5F1E42DA-E018-4F52-B624-CB1C97E366D7}" srcOrd="0" destOrd="0" parTransId="{1550B81B-F1DA-4178-AB1B-61A4F494C3F6}" sibTransId="{748CE6C0-58E8-45F6-9665-E9B9FB6DBA20}"/>
    <dgm:cxn modelId="{967742CE-8762-4274-B202-6B5486980E16}" type="presParOf" srcId="{50DFBAA5-9680-436B-865B-1CBF83241E37}" destId="{22E7A005-E090-417C-9760-A33B8A1E2C73}" srcOrd="0" destOrd="0" presId="urn:microsoft.com/office/officeart/2005/8/layout/vList5"/>
    <dgm:cxn modelId="{FFB8A93C-937C-4BA1-AEC1-6BCF5BDB4435}" type="presParOf" srcId="{22E7A005-E090-417C-9760-A33B8A1E2C73}" destId="{70E38132-CEDB-401B-AF21-E7BBC24A57B6}" srcOrd="0" destOrd="0" presId="urn:microsoft.com/office/officeart/2005/8/layout/vList5"/>
    <dgm:cxn modelId="{F9A05BE4-CA8E-4A3D-825E-9EC9FE991014}" type="presParOf" srcId="{22E7A005-E090-417C-9760-A33B8A1E2C73}" destId="{9FB36870-3F05-41D1-8834-F15B15BBEE84}" srcOrd="1" destOrd="0" presId="urn:microsoft.com/office/officeart/2005/8/layout/vList5"/>
    <dgm:cxn modelId="{2F9374E8-479A-4E3F-8006-ACEE03D123B7}" type="presParOf" srcId="{50DFBAA5-9680-436B-865B-1CBF83241E37}" destId="{0C8D2D88-E947-4269-853B-EA4732000779}" srcOrd="1" destOrd="0" presId="urn:microsoft.com/office/officeart/2005/8/layout/vList5"/>
    <dgm:cxn modelId="{170C5DEB-897C-48BB-A20B-20ACCE45C0D4}" type="presParOf" srcId="{50DFBAA5-9680-436B-865B-1CBF83241E37}" destId="{1102E72C-7BF3-41ED-8A87-B07EFC47668F}" srcOrd="2" destOrd="0" presId="urn:microsoft.com/office/officeart/2005/8/layout/vList5"/>
    <dgm:cxn modelId="{8EFB4D55-1588-4C12-B216-41AF30FCE9A2}" type="presParOf" srcId="{1102E72C-7BF3-41ED-8A87-B07EFC47668F}" destId="{45B735EE-FE0A-4EBE-93AD-A1E1FC40942F}" srcOrd="0" destOrd="0" presId="urn:microsoft.com/office/officeart/2005/8/layout/vList5"/>
    <dgm:cxn modelId="{C1B74734-4A01-4C5D-B945-EB1E4E6EF3C0}" type="presParOf" srcId="{1102E72C-7BF3-41ED-8A87-B07EFC47668F}" destId="{6698677A-4EDB-401E-B64A-B05D1542F818}" srcOrd="1" destOrd="0" presId="urn:microsoft.com/office/officeart/2005/8/layout/vList5"/>
    <dgm:cxn modelId="{45DD3680-7E63-46A8-A6AA-AE0090B410F2}" type="presParOf" srcId="{50DFBAA5-9680-436B-865B-1CBF83241E37}" destId="{7A3ED3C4-B896-4A62-97CE-D34FA8D48131}" srcOrd="3" destOrd="0" presId="urn:microsoft.com/office/officeart/2005/8/layout/vList5"/>
    <dgm:cxn modelId="{820DE615-7615-423A-873C-89554B35AE52}" type="presParOf" srcId="{50DFBAA5-9680-436B-865B-1CBF83241E37}" destId="{BB1A4664-7880-4695-B502-412F990674BB}" srcOrd="4" destOrd="0" presId="urn:microsoft.com/office/officeart/2005/8/layout/vList5"/>
    <dgm:cxn modelId="{8D22570B-153B-4D3B-A8E5-270A750BA875}" type="presParOf" srcId="{BB1A4664-7880-4695-B502-412F990674BB}" destId="{1927F4A2-810F-48A3-9379-BED04AE8EFF5}" srcOrd="0" destOrd="0" presId="urn:microsoft.com/office/officeart/2005/8/layout/vList5"/>
    <dgm:cxn modelId="{286329F3-8C87-4A07-9FBB-C9CCB615CFE6}" type="presParOf" srcId="{BB1A4664-7880-4695-B502-412F990674BB}" destId="{EE389297-C06C-497D-9808-829C037C6B20}"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FDF605-3BFC-4039-8970-A1BADBB0B3A4}">
      <dsp:nvSpPr>
        <dsp:cNvPr id="0" name=""/>
        <dsp:cNvSpPr/>
      </dsp:nvSpPr>
      <dsp:spPr>
        <a:xfrm>
          <a:off x="0" y="0"/>
          <a:ext cx="6376308" cy="91014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hr-HR" sz="2100" kern="1200" dirty="0" smtClean="0"/>
            <a:t>19. stoljeće - industrijalizacija</a:t>
          </a:r>
          <a:endParaRPr lang="hr-HR" sz="2100" kern="1200" dirty="0"/>
        </a:p>
      </dsp:txBody>
      <dsp:txXfrm>
        <a:off x="0" y="0"/>
        <a:ext cx="5341023" cy="910140"/>
      </dsp:txXfrm>
    </dsp:sp>
    <dsp:sp modelId="{B7E7DE20-C968-4968-A639-7D1502857BDF}">
      <dsp:nvSpPr>
        <dsp:cNvPr id="0" name=""/>
        <dsp:cNvSpPr/>
      </dsp:nvSpPr>
      <dsp:spPr>
        <a:xfrm>
          <a:off x="476152" y="1036548"/>
          <a:ext cx="6376308" cy="910140"/>
        </a:xfrm>
        <a:prstGeom prst="roundRect">
          <a:avLst>
            <a:gd name="adj" fmla="val 10000"/>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hr-HR" sz="2100" kern="1200" dirty="0" smtClean="0"/>
            <a:t>izlazak muškaraca na tržište rada</a:t>
          </a:r>
          <a:endParaRPr lang="hr-HR" sz="2100" kern="1200" dirty="0"/>
        </a:p>
      </dsp:txBody>
      <dsp:txXfrm>
        <a:off x="476152" y="1036548"/>
        <a:ext cx="5308564" cy="910140"/>
      </dsp:txXfrm>
    </dsp:sp>
    <dsp:sp modelId="{D5165EBA-4F01-4D8D-9B6E-F698A1E0854D}">
      <dsp:nvSpPr>
        <dsp:cNvPr id="0" name=""/>
        <dsp:cNvSpPr/>
      </dsp:nvSpPr>
      <dsp:spPr>
        <a:xfrm>
          <a:off x="952305" y="2073097"/>
          <a:ext cx="6376308" cy="910140"/>
        </a:xfrm>
        <a:prstGeom prst="roundRect">
          <a:avLst>
            <a:gd name="adj" fmla="val 1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hr-HR" sz="2100" kern="1200" dirty="0" smtClean="0"/>
            <a:t>podjela na javnu (M) i privatnu (Ž) sferu života; stvaranje M i Ž socijalnih uloga</a:t>
          </a:r>
          <a:endParaRPr lang="hr-HR" sz="2100" kern="1200" dirty="0"/>
        </a:p>
      </dsp:txBody>
      <dsp:txXfrm>
        <a:off x="952305" y="2073097"/>
        <a:ext cx="5308564" cy="910140"/>
      </dsp:txXfrm>
    </dsp:sp>
    <dsp:sp modelId="{9028CD6A-E12A-4256-A529-B924D73AA76D}">
      <dsp:nvSpPr>
        <dsp:cNvPr id="0" name=""/>
        <dsp:cNvSpPr/>
      </dsp:nvSpPr>
      <dsp:spPr>
        <a:xfrm>
          <a:off x="1428458" y="3109646"/>
          <a:ext cx="6376308" cy="910140"/>
        </a:xfrm>
        <a:prstGeom prst="roundRect">
          <a:avLst>
            <a:gd name="adj" fmla="val 10000"/>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hr-HR" sz="2100" kern="1200" dirty="0" smtClean="0"/>
            <a:t>izlazak žena na tržište rada</a:t>
          </a:r>
          <a:endParaRPr lang="hr-HR" sz="2100" kern="1200" dirty="0"/>
        </a:p>
      </dsp:txBody>
      <dsp:txXfrm>
        <a:off x="1428458" y="3109646"/>
        <a:ext cx="5308564" cy="910140"/>
      </dsp:txXfrm>
    </dsp:sp>
    <dsp:sp modelId="{4751D2E1-0926-45D6-A1CC-E7C36FB4C139}">
      <dsp:nvSpPr>
        <dsp:cNvPr id="0" name=""/>
        <dsp:cNvSpPr/>
      </dsp:nvSpPr>
      <dsp:spPr>
        <a:xfrm>
          <a:off x="1904611" y="4146195"/>
          <a:ext cx="6376308" cy="910140"/>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hr-HR" sz="2100" kern="1200" dirty="0" smtClean="0"/>
            <a:t>poslovi u skladu sa socijalnom ulogom</a:t>
          </a:r>
          <a:endParaRPr lang="hr-HR" sz="2100" kern="1200" dirty="0"/>
        </a:p>
      </dsp:txBody>
      <dsp:txXfrm>
        <a:off x="1904611" y="4146195"/>
        <a:ext cx="5308564" cy="910140"/>
      </dsp:txXfrm>
    </dsp:sp>
    <dsp:sp modelId="{931A2083-4D4A-490D-ABCB-9F7F131F3A66}">
      <dsp:nvSpPr>
        <dsp:cNvPr id="0" name=""/>
        <dsp:cNvSpPr/>
      </dsp:nvSpPr>
      <dsp:spPr>
        <a:xfrm>
          <a:off x="5784717" y="664908"/>
          <a:ext cx="591591" cy="591591"/>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hr-HR" sz="2600" kern="1200"/>
        </a:p>
      </dsp:txBody>
      <dsp:txXfrm>
        <a:off x="5784717" y="664908"/>
        <a:ext cx="591591" cy="591591"/>
      </dsp:txXfrm>
    </dsp:sp>
    <dsp:sp modelId="{BC780047-4A05-4251-9385-F267646E53C4}">
      <dsp:nvSpPr>
        <dsp:cNvPr id="0" name=""/>
        <dsp:cNvSpPr/>
      </dsp:nvSpPr>
      <dsp:spPr>
        <a:xfrm>
          <a:off x="6260869" y="1701457"/>
          <a:ext cx="591591" cy="591591"/>
        </a:xfrm>
        <a:prstGeom prst="downArrow">
          <a:avLst>
            <a:gd name="adj1" fmla="val 55000"/>
            <a:gd name="adj2" fmla="val 45000"/>
          </a:avLst>
        </a:prstGeom>
        <a:solidFill>
          <a:schemeClr val="accent3">
            <a:tint val="40000"/>
            <a:alpha val="90000"/>
            <a:hueOff val="3572283"/>
            <a:satOff val="-4598"/>
            <a:lumOff val="-358"/>
            <a:alphaOff val="0"/>
          </a:schemeClr>
        </a:solidFill>
        <a:ln w="9525" cap="flat" cmpd="sng" algn="ctr">
          <a:solidFill>
            <a:schemeClr val="accent3">
              <a:tint val="40000"/>
              <a:alpha val="90000"/>
              <a:hueOff val="3572283"/>
              <a:satOff val="-4598"/>
              <a:lumOff val="-358"/>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hr-HR" sz="2600" kern="1200"/>
        </a:p>
      </dsp:txBody>
      <dsp:txXfrm>
        <a:off x="6260869" y="1701457"/>
        <a:ext cx="591591" cy="591591"/>
      </dsp:txXfrm>
    </dsp:sp>
    <dsp:sp modelId="{D87DEBF2-9F7A-47B3-922F-819C0C98EB48}">
      <dsp:nvSpPr>
        <dsp:cNvPr id="0" name=""/>
        <dsp:cNvSpPr/>
      </dsp:nvSpPr>
      <dsp:spPr>
        <a:xfrm>
          <a:off x="6737022" y="2722836"/>
          <a:ext cx="591591" cy="591591"/>
        </a:xfrm>
        <a:prstGeom prst="downArrow">
          <a:avLst>
            <a:gd name="adj1" fmla="val 55000"/>
            <a:gd name="adj2" fmla="val 45000"/>
          </a:avLst>
        </a:prstGeom>
        <a:solidFill>
          <a:schemeClr val="accent3">
            <a:tint val="40000"/>
            <a:alpha val="90000"/>
            <a:hueOff val="7144567"/>
            <a:satOff val="-9195"/>
            <a:lumOff val="-717"/>
            <a:alphaOff val="0"/>
          </a:schemeClr>
        </a:solidFill>
        <a:ln w="9525" cap="flat" cmpd="sng" algn="ctr">
          <a:solidFill>
            <a:schemeClr val="accent3">
              <a:tint val="40000"/>
              <a:alpha val="90000"/>
              <a:hueOff val="7144567"/>
              <a:satOff val="-9195"/>
              <a:lumOff val="-717"/>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hr-HR" sz="2600" kern="1200"/>
        </a:p>
      </dsp:txBody>
      <dsp:txXfrm>
        <a:off x="6737022" y="2722836"/>
        <a:ext cx="591591" cy="591591"/>
      </dsp:txXfrm>
    </dsp:sp>
    <dsp:sp modelId="{6DB67D8F-8C8D-4FD9-A25B-84BA548FC038}">
      <dsp:nvSpPr>
        <dsp:cNvPr id="0" name=""/>
        <dsp:cNvSpPr/>
      </dsp:nvSpPr>
      <dsp:spPr>
        <a:xfrm>
          <a:off x="7213175" y="3769498"/>
          <a:ext cx="591591" cy="591591"/>
        </a:xfrm>
        <a:prstGeom prst="downArrow">
          <a:avLst>
            <a:gd name="adj1" fmla="val 55000"/>
            <a:gd name="adj2" fmla="val 45000"/>
          </a:avLst>
        </a:prstGeom>
        <a:solidFill>
          <a:schemeClr val="accent3">
            <a:tint val="40000"/>
            <a:alpha val="90000"/>
            <a:hueOff val="10716850"/>
            <a:satOff val="-13793"/>
            <a:lumOff val="-1075"/>
            <a:alphaOff val="0"/>
          </a:schemeClr>
        </a:solidFill>
        <a:ln w="9525" cap="flat" cmpd="sng" algn="ctr">
          <a:solidFill>
            <a:schemeClr val="accent3">
              <a:tint val="40000"/>
              <a:alpha val="90000"/>
              <a:hueOff val="10716850"/>
              <a:satOff val="-13793"/>
              <a:lumOff val="-1075"/>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hr-HR" sz="2600" kern="1200"/>
        </a:p>
      </dsp:txBody>
      <dsp:txXfrm>
        <a:off x="7213175" y="3769498"/>
        <a:ext cx="591591" cy="59159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A91DF8-BC34-47E9-A65E-CA340750DAF0}">
      <dsp:nvSpPr>
        <dsp:cNvPr id="0" name=""/>
        <dsp:cNvSpPr/>
      </dsp:nvSpPr>
      <dsp:spPr>
        <a:xfrm>
          <a:off x="592" y="296"/>
          <a:ext cx="2158488" cy="107924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hr-HR" sz="2400" b="1" kern="1200" dirty="0" smtClean="0"/>
            <a:t>“muška”</a:t>
          </a:r>
          <a:endParaRPr lang="hr-HR" sz="2400" b="1" kern="1200" dirty="0"/>
        </a:p>
      </dsp:txBody>
      <dsp:txXfrm>
        <a:off x="592" y="296"/>
        <a:ext cx="2158488" cy="1079244"/>
      </dsp:txXfrm>
    </dsp:sp>
    <dsp:sp modelId="{B31EC77B-8D4E-4C5D-8941-31F26A5B4F5E}">
      <dsp:nvSpPr>
        <dsp:cNvPr id="0" name=""/>
        <dsp:cNvSpPr/>
      </dsp:nvSpPr>
      <dsp:spPr>
        <a:xfrm>
          <a:off x="216441" y="1079540"/>
          <a:ext cx="215848" cy="809433"/>
        </a:xfrm>
        <a:custGeom>
          <a:avLst/>
          <a:gdLst/>
          <a:ahLst/>
          <a:cxnLst/>
          <a:rect l="0" t="0" r="0" b="0"/>
          <a:pathLst>
            <a:path>
              <a:moveTo>
                <a:pt x="0" y="0"/>
              </a:moveTo>
              <a:lnTo>
                <a:pt x="0" y="809433"/>
              </a:lnTo>
              <a:lnTo>
                <a:pt x="215848" y="809433"/>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4C62DF7-FB00-4A0E-A1C7-C2650267346B}">
      <dsp:nvSpPr>
        <dsp:cNvPr id="0" name=""/>
        <dsp:cNvSpPr/>
      </dsp:nvSpPr>
      <dsp:spPr>
        <a:xfrm>
          <a:off x="432290" y="1349351"/>
          <a:ext cx="1726790" cy="107924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hr-HR" sz="2000" kern="1200" dirty="0" smtClean="0"/>
            <a:t>tehnička zanimanja orijentirana na stvari i procese</a:t>
          </a:r>
          <a:endParaRPr lang="hr-HR" sz="2000" kern="1200" dirty="0"/>
        </a:p>
      </dsp:txBody>
      <dsp:txXfrm>
        <a:off x="432290" y="1349351"/>
        <a:ext cx="1726790" cy="1079244"/>
      </dsp:txXfrm>
    </dsp:sp>
    <dsp:sp modelId="{8288BD0C-9131-486F-ABB7-0B67FC13AFFB}">
      <dsp:nvSpPr>
        <dsp:cNvPr id="0" name=""/>
        <dsp:cNvSpPr/>
      </dsp:nvSpPr>
      <dsp:spPr>
        <a:xfrm>
          <a:off x="2698703" y="296"/>
          <a:ext cx="2158488" cy="107924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hr-HR" sz="2400" b="1" kern="1200" dirty="0" smtClean="0"/>
            <a:t>“ženska”</a:t>
          </a:r>
          <a:endParaRPr lang="hr-HR" sz="2400" b="1" kern="1200" dirty="0"/>
        </a:p>
      </dsp:txBody>
      <dsp:txXfrm>
        <a:off x="2698703" y="296"/>
        <a:ext cx="2158488" cy="1079244"/>
      </dsp:txXfrm>
    </dsp:sp>
    <dsp:sp modelId="{57B6A1A0-D4BB-475B-A83B-DCF0024E23C8}">
      <dsp:nvSpPr>
        <dsp:cNvPr id="0" name=""/>
        <dsp:cNvSpPr/>
      </dsp:nvSpPr>
      <dsp:spPr>
        <a:xfrm>
          <a:off x="2914551" y="1079540"/>
          <a:ext cx="215848" cy="809433"/>
        </a:xfrm>
        <a:custGeom>
          <a:avLst/>
          <a:gdLst/>
          <a:ahLst/>
          <a:cxnLst/>
          <a:rect l="0" t="0" r="0" b="0"/>
          <a:pathLst>
            <a:path>
              <a:moveTo>
                <a:pt x="0" y="0"/>
              </a:moveTo>
              <a:lnTo>
                <a:pt x="0" y="809433"/>
              </a:lnTo>
              <a:lnTo>
                <a:pt x="215848" y="809433"/>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A350BCD-ADFD-4E20-BCB0-FA844DAB9E55}">
      <dsp:nvSpPr>
        <dsp:cNvPr id="0" name=""/>
        <dsp:cNvSpPr/>
      </dsp:nvSpPr>
      <dsp:spPr>
        <a:xfrm>
          <a:off x="3130400" y="1349351"/>
          <a:ext cx="1726790" cy="1079244"/>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hr-HR" sz="2000" kern="1200" dirty="0" smtClean="0"/>
            <a:t>pomagačka zanimanja orijentirana na ljude</a:t>
          </a:r>
          <a:endParaRPr lang="hr-HR" sz="2000" kern="1200" dirty="0"/>
        </a:p>
      </dsp:txBody>
      <dsp:txXfrm>
        <a:off x="3130400" y="1349351"/>
        <a:ext cx="1726790" cy="107924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A79AC98-B2A7-49D1-AB3A-CB12204BF6E8}">
      <dsp:nvSpPr>
        <dsp:cNvPr id="0" name=""/>
        <dsp:cNvSpPr/>
      </dsp:nvSpPr>
      <dsp:spPr>
        <a:xfrm rot="16200000">
          <a:off x="-669460" y="2456195"/>
          <a:ext cx="3733349" cy="393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7387" bIns="0" numCol="1" spcCol="1270" anchor="t" anchorCtr="0">
          <a:noAutofit/>
        </a:bodyPr>
        <a:lstStyle/>
        <a:p>
          <a:pPr lvl="0" algn="r" defTabSz="1244600">
            <a:lnSpc>
              <a:spcPct val="90000"/>
            </a:lnSpc>
            <a:spcBef>
              <a:spcPct val="0"/>
            </a:spcBef>
            <a:spcAft>
              <a:spcPct val="35000"/>
            </a:spcAft>
          </a:pPr>
          <a:endParaRPr lang="hr-HR" sz="2800" kern="1200" dirty="0"/>
        </a:p>
      </dsp:txBody>
      <dsp:txXfrm rot="16200000">
        <a:off x="-669460" y="2456195"/>
        <a:ext cx="3733349" cy="393888"/>
      </dsp:txXfrm>
    </dsp:sp>
    <dsp:sp modelId="{C4DC9531-A630-4589-B988-CA0663ED8D3B}">
      <dsp:nvSpPr>
        <dsp:cNvPr id="0" name=""/>
        <dsp:cNvSpPr/>
      </dsp:nvSpPr>
      <dsp:spPr>
        <a:xfrm>
          <a:off x="408792" y="786464"/>
          <a:ext cx="3932710" cy="3733349"/>
        </a:xfrm>
        <a:prstGeom prst="rect">
          <a:avLst/>
        </a:prstGeom>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347387" rIns="170688" bIns="170688" numCol="1" spcCol="1270" anchor="t" anchorCtr="0">
          <a:noAutofit/>
        </a:bodyPr>
        <a:lstStyle/>
        <a:p>
          <a:pPr marL="228600" lvl="1" indent="-228600" algn="l" defTabSz="1066800">
            <a:lnSpc>
              <a:spcPct val="90000"/>
            </a:lnSpc>
            <a:spcBef>
              <a:spcPct val="0"/>
            </a:spcBef>
            <a:spcAft>
              <a:spcPct val="15000"/>
            </a:spcAft>
            <a:buChar char="••"/>
          </a:pPr>
          <a:r>
            <a:rPr lang="hr-HR" sz="2400" b="0" kern="1200" dirty="0" smtClean="0">
              <a:solidFill>
                <a:schemeClr val="tx1"/>
              </a:solidFill>
            </a:rPr>
            <a:t>asertivnost, kontrola, usmjerenost, direktnost</a:t>
          </a:r>
          <a:endParaRPr lang="hr-HR" sz="2400" b="0" kern="1200" dirty="0">
            <a:solidFill>
              <a:schemeClr val="tx1"/>
            </a:solidFill>
          </a:endParaRPr>
        </a:p>
        <a:p>
          <a:pPr marL="228600" lvl="1" indent="-228600" algn="l" defTabSz="1066800">
            <a:lnSpc>
              <a:spcPct val="90000"/>
            </a:lnSpc>
            <a:spcBef>
              <a:spcPct val="0"/>
            </a:spcBef>
            <a:spcAft>
              <a:spcPct val="15000"/>
            </a:spcAft>
            <a:buChar char="••"/>
          </a:pPr>
          <a:endParaRPr lang="hr-HR" sz="2400" b="0" kern="1200" dirty="0">
            <a:solidFill>
              <a:schemeClr val="tx1"/>
            </a:solidFill>
          </a:endParaRPr>
        </a:p>
        <a:p>
          <a:pPr marL="228600" lvl="1" indent="-228600" algn="l" defTabSz="1066800">
            <a:lnSpc>
              <a:spcPct val="90000"/>
            </a:lnSpc>
            <a:spcBef>
              <a:spcPct val="0"/>
            </a:spcBef>
            <a:spcAft>
              <a:spcPct val="15000"/>
            </a:spcAft>
            <a:buChar char="••"/>
          </a:pPr>
          <a:r>
            <a:rPr lang="hr-HR" sz="2400" b="0" kern="1200" dirty="0" smtClean="0">
              <a:solidFill>
                <a:schemeClr val="tx1"/>
              </a:solidFill>
            </a:rPr>
            <a:t>ambicioznost, odlučnost, samodostatnost, nezavisnost, dominantnost</a:t>
          </a:r>
          <a:endParaRPr lang="hr-HR" sz="2400" b="0" kern="1200" dirty="0">
            <a:solidFill>
              <a:schemeClr val="tx1"/>
            </a:solidFill>
          </a:endParaRPr>
        </a:p>
      </dsp:txBody>
      <dsp:txXfrm>
        <a:off x="408792" y="786464"/>
        <a:ext cx="3932710" cy="3733349"/>
      </dsp:txXfrm>
    </dsp:sp>
    <dsp:sp modelId="{D1FDAD38-593A-44AC-A32F-C88544F5B74E}">
      <dsp:nvSpPr>
        <dsp:cNvPr id="0" name=""/>
        <dsp:cNvSpPr/>
      </dsp:nvSpPr>
      <dsp:spPr>
        <a:xfrm>
          <a:off x="1000270" y="266531"/>
          <a:ext cx="787776" cy="787776"/>
        </a:xfrm>
        <a:prstGeom prst="rect">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37D58E60-4516-4D05-AE8E-0035DFCA9C1C}">
      <dsp:nvSpPr>
        <dsp:cNvPr id="0" name=""/>
        <dsp:cNvSpPr/>
      </dsp:nvSpPr>
      <dsp:spPr>
        <a:xfrm rot="16200000">
          <a:off x="3748688" y="2456195"/>
          <a:ext cx="3733349" cy="393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7387" bIns="0" numCol="1" spcCol="1270" anchor="t" anchorCtr="0">
          <a:noAutofit/>
        </a:bodyPr>
        <a:lstStyle/>
        <a:p>
          <a:pPr lvl="0" algn="r" defTabSz="1244600">
            <a:lnSpc>
              <a:spcPct val="90000"/>
            </a:lnSpc>
            <a:spcBef>
              <a:spcPct val="0"/>
            </a:spcBef>
            <a:spcAft>
              <a:spcPct val="35000"/>
            </a:spcAft>
          </a:pPr>
          <a:endParaRPr lang="hr-HR" sz="2800" kern="1200"/>
        </a:p>
      </dsp:txBody>
      <dsp:txXfrm rot="16200000">
        <a:off x="3748688" y="2456195"/>
        <a:ext cx="3733349" cy="393888"/>
      </dsp:txXfrm>
    </dsp:sp>
    <dsp:sp modelId="{1076C68D-5E19-4A9A-A800-1DBE8D6CF659}">
      <dsp:nvSpPr>
        <dsp:cNvPr id="0" name=""/>
        <dsp:cNvSpPr/>
      </dsp:nvSpPr>
      <dsp:spPr>
        <a:xfrm>
          <a:off x="4851388" y="786464"/>
          <a:ext cx="3883818" cy="3733349"/>
        </a:xfrm>
        <a:prstGeom prst="rect">
          <a:avLst/>
        </a:prstGeom>
        <a:solidFill>
          <a:srgbClr val="FC60E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347387" rIns="170688" bIns="170688" numCol="1" spcCol="1270" anchor="t" anchorCtr="0">
          <a:noAutofit/>
        </a:bodyPr>
        <a:lstStyle/>
        <a:p>
          <a:pPr marL="228600" lvl="1" indent="-228600" algn="l" defTabSz="1066800">
            <a:lnSpc>
              <a:spcPct val="90000"/>
            </a:lnSpc>
            <a:spcBef>
              <a:spcPct val="0"/>
            </a:spcBef>
            <a:spcAft>
              <a:spcPct val="15000"/>
            </a:spcAft>
            <a:buChar char="••"/>
          </a:pPr>
          <a:r>
            <a:rPr lang="hr-HR" sz="2400" kern="1200" dirty="0" smtClean="0">
              <a:solidFill>
                <a:schemeClr val="tx1"/>
              </a:solidFill>
            </a:rPr>
            <a:t>briga za dobrobit drugih ljudi</a:t>
          </a:r>
          <a:endParaRPr lang="hr-HR" sz="2400" kern="1200" dirty="0">
            <a:solidFill>
              <a:schemeClr val="tx1"/>
            </a:solidFill>
          </a:endParaRPr>
        </a:p>
        <a:p>
          <a:pPr marL="228600" lvl="1" indent="-228600" algn="l" defTabSz="1066800">
            <a:lnSpc>
              <a:spcPct val="90000"/>
            </a:lnSpc>
            <a:spcBef>
              <a:spcPct val="0"/>
            </a:spcBef>
            <a:spcAft>
              <a:spcPct val="15000"/>
            </a:spcAft>
            <a:buChar char="••"/>
          </a:pPr>
          <a:endParaRPr lang="hr-HR" sz="2400" kern="1200" dirty="0">
            <a:solidFill>
              <a:schemeClr val="tx1"/>
            </a:solidFill>
          </a:endParaRPr>
        </a:p>
        <a:p>
          <a:pPr marL="228600" lvl="1" indent="-228600" algn="l" defTabSz="1066800">
            <a:lnSpc>
              <a:spcPct val="90000"/>
            </a:lnSpc>
            <a:spcBef>
              <a:spcPct val="0"/>
            </a:spcBef>
            <a:spcAft>
              <a:spcPct val="15000"/>
            </a:spcAft>
            <a:buChar char="••"/>
          </a:pPr>
          <a:r>
            <a:rPr lang="hr-HR" sz="2400" kern="1200" dirty="0" smtClean="0">
              <a:solidFill>
                <a:schemeClr val="tx1"/>
              </a:solidFill>
            </a:rPr>
            <a:t>posvećenost drugima, brižnost, empatija, emocionalna ekspresivnost, pomaganje drugima</a:t>
          </a:r>
          <a:endParaRPr lang="hr-HR" sz="2400" kern="1200" dirty="0">
            <a:solidFill>
              <a:schemeClr val="tx1"/>
            </a:solidFill>
          </a:endParaRPr>
        </a:p>
      </dsp:txBody>
      <dsp:txXfrm>
        <a:off x="4851388" y="786464"/>
        <a:ext cx="3883818" cy="3733349"/>
      </dsp:txXfrm>
    </dsp:sp>
    <dsp:sp modelId="{2AE594E8-EF77-455B-B5F0-5EB0E74EA8B9}">
      <dsp:nvSpPr>
        <dsp:cNvPr id="0" name=""/>
        <dsp:cNvSpPr/>
      </dsp:nvSpPr>
      <dsp:spPr>
        <a:xfrm>
          <a:off x="5418419" y="266531"/>
          <a:ext cx="787776" cy="787776"/>
        </a:xfrm>
        <a:prstGeom prst="rect">
          <a:avLst/>
        </a:prstGeom>
        <a:blipFill rotWithShape="0">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B36870-3F05-41D1-8834-F15B15BBEE84}">
      <dsp:nvSpPr>
        <dsp:cNvPr id="0" name=""/>
        <dsp:cNvSpPr/>
      </dsp:nvSpPr>
      <dsp:spPr>
        <a:xfrm rot="5400000">
          <a:off x="4233313" y="-1972090"/>
          <a:ext cx="1047750" cy="5257836"/>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hr-HR" sz="3200" kern="1200" dirty="0" smtClean="0"/>
            <a:t>neravnopravan tretman samo zbog spola</a:t>
          </a:r>
          <a:endParaRPr lang="hr-HR" sz="3200" kern="1200" dirty="0"/>
        </a:p>
      </dsp:txBody>
      <dsp:txXfrm rot="5400000">
        <a:off x="4233313" y="-1972090"/>
        <a:ext cx="1047750" cy="5257836"/>
      </dsp:txXfrm>
    </dsp:sp>
    <dsp:sp modelId="{70E38132-CEDB-401B-AF21-E7BBC24A57B6}">
      <dsp:nvSpPr>
        <dsp:cNvPr id="0" name=""/>
        <dsp:cNvSpPr/>
      </dsp:nvSpPr>
      <dsp:spPr>
        <a:xfrm>
          <a:off x="765025" y="1984"/>
          <a:ext cx="1363245" cy="130968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hr-HR" sz="6500" kern="1200" dirty="0" smtClean="0"/>
            <a:t>1.</a:t>
          </a:r>
          <a:endParaRPr lang="hr-HR" sz="6500" kern="1200" dirty="0"/>
        </a:p>
      </dsp:txBody>
      <dsp:txXfrm>
        <a:off x="765025" y="1984"/>
        <a:ext cx="1363245" cy="1309687"/>
      </dsp:txXfrm>
    </dsp:sp>
    <dsp:sp modelId="{6698677A-4EDB-401E-B64A-B05D1542F818}">
      <dsp:nvSpPr>
        <dsp:cNvPr id="0" name=""/>
        <dsp:cNvSpPr/>
      </dsp:nvSpPr>
      <dsp:spPr>
        <a:xfrm rot="5400000">
          <a:off x="4233254" y="-596918"/>
          <a:ext cx="1047750" cy="5257836"/>
        </a:xfrm>
        <a:prstGeom prst="round2SameRect">
          <a:avLst/>
        </a:prstGeom>
        <a:solidFill>
          <a:schemeClr val="accent3">
            <a:tint val="40000"/>
            <a:alpha val="90000"/>
            <a:hueOff val="5358425"/>
            <a:satOff val="-6896"/>
            <a:lumOff val="-537"/>
            <a:alphaOff val="0"/>
          </a:schemeClr>
        </a:solidFill>
        <a:ln w="25400" cap="flat" cmpd="sng" algn="ctr">
          <a:solidFill>
            <a:schemeClr val="accent3">
              <a:tint val="40000"/>
              <a:alpha val="90000"/>
              <a:hueOff val="5358425"/>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hr-HR" sz="3200" kern="1200" dirty="0" smtClean="0"/>
            <a:t>nasilje na poslu</a:t>
          </a:r>
          <a:endParaRPr lang="hr-HR" sz="3200" kern="1200" dirty="0"/>
        </a:p>
      </dsp:txBody>
      <dsp:txXfrm rot="5400000">
        <a:off x="4233254" y="-596918"/>
        <a:ext cx="1047750" cy="5257836"/>
      </dsp:txXfrm>
    </dsp:sp>
    <dsp:sp modelId="{45B735EE-FE0A-4EBE-93AD-A1E1FC40942F}">
      <dsp:nvSpPr>
        <dsp:cNvPr id="0" name=""/>
        <dsp:cNvSpPr/>
      </dsp:nvSpPr>
      <dsp:spPr>
        <a:xfrm>
          <a:off x="765025" y="1377156"/>
          <a:ext cx="1363186" cy="1309687"/>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hr-HR" sz="6500" kern="1200" dirty="0" smtClean="0"/>
            <a:t>2.</a:t>
          </a:r>
          <a:endParaRPr lang="hr-HR" sz="6500" kern="1200" dirty="0"/>
        </a:p>
      </dsp:txBody>
      <dsp:txXfrm>
        <a:off x="765025" y="1377156"/>
        <a:ext cx="1363186" cy="1309687"/>
      </dsp:txXfrm>
    </dsp:sp>
    <dsp:sp modelId="{EE389297-C06C-497D-9808-829C037C6B20}">
      <dsp:nvSpPr>
        <dsp:cNvPr id="0" name=""/>
        <dsp:cNvSpPr/>
      </dsp:nvSpPr>
      <dsp:spPr>
        <a:xfrm rot="5400000">
          <a:off x="4228226" y="708928"/>
          <a:ext cx="1047750" cy="5396485"/>
        </a:xfrm>
        <a:prstGeom prst="round2SameRect">
          <a:avLst/>
        </a:prstGeom>
        <a:solidFill>
          <a:schemeClr val="accent3">
            <a:tint val="40000"/>
            <a:alpha val="90000"/>
            <a:hueOff val="10716850"/>
            <a:satOff val="-13793"/>
            <a:lumOff val="-1075"/>
            <a:alphaOff val="0"/>
          </a:schemeClr>
        </a:solidFill>
        <a:ln w="25400" cap="flat"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hr-HR" sz="3200" kern="1200" dirty="0" smtClean="0"/>
            <a:t>seksualno uznemiravanje</a:t>
          </a:r>
          <a:endParaRPr lang="hr-HR" sz="3200" kern="1200" dirty="0"/>
        </a:p>
      </dsp:txBody>
      <dsp:txXfrm rot="5400000">
        <a:off x="4228226" y="708928"/>
        <a:ext cx="1047750" cy="5396485"/>
      </dsp:txXfrm>
    </dsp:sp>
    <dsp:sp modelId="{1927F4A2-810F-48A3-9379-BED04AE8EFF5}">
      <dsp:nvSpPr>
        <dsp:cNvPr id="0" name=""/>
        <dsp:cNvSpPr/>
      </dsp:nvSpPr>
      <dsp:spPr>
        <a:xfrm>
          <a:off x="765025" y="2752328"/>
          <a:ext cx="1288833" cy="1309687"/>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hr-HR" sz="6500" kern="1200" dirty="0" smtClean="0"/>
            <a:t>3.</a:t>
          </a:r>
          <a:endParaRPr lang="hr-HR" sz="6500" kern="1200" dirty="0"/>
        </a:p>
      </dsp:txBody>
      <dsp:txXfrm>
        <a:off x="765025" y="2752328"/>
        <a:ext cx="1288833" cy="130968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20B2EF8C-8384-4E3E-8DF5-5D792865C5EE}" type="datetimeFigureOut">
              <a:rPr lang="sr-Latn-CS" smtClean="0"/>
              <a:pPr/>
              <a:t>11.6.2013</a:t>
            </a:fld>
            <a:endParaRPr lang="hr-HR"/>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4B07A293-BA91-4E51-9371-7C0A44C81187}"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4B07A293-BA91-4E51-9371-7C0A44C81187}" type="slidenum">
              <a:rPr lang="hr-HR" smtClean="0"/>
              <a:pPr/>
              <a:t>10</a:t>
            </a:fld>
            <a:endParaRPr lang="hr-H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r-HR" dirty="0" smtClean="0"/>
              <a:t>Kada biramo posao koji ćemo raditi</a:t>
            </a:r>
            <a:r>
              <a:rPr lang="hr-HR" baseline="0" dirty="0" smtClean="0"/>
              <a:t> radimo određene kompromise i odričemo se nekih stvari kako bismo dobili neke druge. Razlika među muškarcima i ženama u roditeljskom ulaganju pomaže objasniti činjenicu da se žene češće odlučuju za poslove gdje će dobiti ugodniju i sigurniju radnu atmosferu, veće beneficije i veće mogučnosti za rad na pola radnog vremena pri tome se odričući više plaće, dok se za razliku od njih muškarci odriču sigurnosti, fiksnih radnih sati, dobrih beneficija kako bi dobili višu plaću, rad na otvorenom, i mogućnost za pokazati se u rizičnom, kompetitivnom okruženju.  Konzistentno ovom objašnjenju razlike u plaći najviše su između oženjenih M i Ž, a najmanje među samcima bez djece (Blau i Kahn, 1992; Furchgott-Roth i Stolba, 1999). </a:t>
            </a:r>
            <a:endParaRPr lang="hr-H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r-HR" sz="1200" kern="1200" dirty="0" smtClean="0">
                <a:solidFill>
                  <a:schemeClr val="tx1"/>
                </a:solidFill>
                <a:latin typeface="+mn-lt"/>
                <a:ea typeface="+mn-ea"/>
                <a:cs typeface="+mn-cs"/>
              </a:rPr>
              <a:t>Međutim, danas je u gotovo svim razvijenim zemljama vjerojatnije u da će se majke poslije poroda vratiti na posao s punim radnim vremenom, na istu vrstu posla i kod istog poslodavca nego što je bilo prije dva desetljeća, osobito one žene koje imaju visoke kvalifikacije. Žene danas općenito na kraći rok nego nekad prekidaju karijeru kako bi imale djecu, premda to osobito vrijedi za dobro plaćena zanimanja. </a:t>
            </a:r>
          </a:p>
          <a:p>
            <a:pPr eaLnBrk="1" hangingPunct="1">
              <a:spcBef>
                <a:spcPct val="0"/>
              </a:spcBef>
            </a:pPr>
            <a:r>
              <a:rPr lang="hr-HR" sz="1200" kern="1200" dirty="0" smtClean="0">
                <a:solidFill>
                  <a:schemeClr val="tx1"/>
                </a:solidFill>
                <a:latin typeface="+mn-lt"/>
                <a:ea typeface="+mn-ea"/>
                <a:cs typeface="+mn-cs"/>
              </a:rPr>
              <a:t>U studiji slučaja iz Velike Britanije istraživači Rosemary Crompton i Michaela Brockman (2006) prezentirali su analize odnosa obrazaca rada i stresa te povećanje društvenih i rodnih nejednakosti na tržištu rada. Autorice su pokazale da će više obrazovane žene češće ostajati zaposlene i nakon poroda, da će se prije i brže vraćati na posao, dok su manje obrazovane žene sklonije odustati od posla ili raditi povremene poslove, povećavajući odnose rodnih nejednakosti na razini kućanstva (Crompton i Brockman, 2006). </a:t>
            </a:r>
            <a:endParaRPr lang="hr-HR"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hr-HR" sz="1100" b="0" kern="1200" dirty="0" smtClean="0">
                <a:solidFill>
                  <a:schemeClr val="tx1"/>
                </a:solidFill>
                <a:latin typeface="+mn-lt"/>
                <a:ea typeface="+mn-ea"/>
                <a:cs typeface="+mn-cs"/>
              </a:rPr>
              <a:t>Npr. žene odvjetnice u SAD 10 godina nakon diplomiranja zarade prosječno 40 000 $ manje od svojih muških kolega. One će vjerojatnije od muških kolega raditi u malim tvrtkama koje predstavljaju pojedince negoli u velikim tvrtkama koje predstavljaju glavne organizacije. Čak i kada rade u velikim tvrtkama, one rade u manje prestižnim područjima prava i dobivaju manje promocija (Giddens, 2007:284).</a:t>
            </a:r>
          </a:p>
          <a:p>
            <a:pPr eaLnBrk="1" hangingPunct="1">
              <a:spcBef>
                <a:spcPct val="0"/>
              </a:spcBef>
            </a:pPr>
            <a:r>
              <a:rPr lang="vi-VN" sz="1100" b="0" dirty="0" smtClean="0"/>
              <a:t>Sva relevantna istraživanja pokazuju da su žene u poslovnom svijetu jednako ambiciozne i motivirane kao i muškarci, no među spolovima ipak postoje razlike, i to u prioritetima. </a:t>
            </a:r>
            <a:br>
              <a:rPr lang="vi-VN" sz="1100" b="0" dirty="0" smtClean="0"/>
            </a:br>
            <a:r>
              <a:rPr lang="vi-VN" sz="1100" b="0" dirty="0" smtClean="0"/>
              <a:t>Istraživanje websitea MojPosao "Može li se zadovoljstvo platiti?" pokazuje kako su muškarcima na poslu vrlo važni bonusi, povlastice i nagrade i spremni su uložiti dodatan trud i žrtvovati slobodno vrijeme ne bi li se istaknuli izvanrednim rezultatima i povećali mjesečna primanja, a važan im je i status koji dodatne povlastice osiguravaju. </a:t>
            </a:r>
            <a:br>
              <a:rPr lang="vi-VN" sz="1100" b="0" dirty="0" smtClean="0"/>
            </a:br>
            <a:r>
              <a:rPr lang="vi-VN" sz="1100" b="0" dirty="0" smtClean="0"/>
              <a:t>Ženama je pak važnije u kakvoj okolini rade, dobar odnos s nadređenim, sadržaj rezultata njihova rada i priznanje za postizanje dobrih rezultata, a bonusi i mogućnost hijerarhijskog napredovanja su za njih niže na listi prioriteta. </a:t>
            </a:r>
            <a:endParaRPr lang="hr-HR" sz="1100" b="0" kern="1200" dirty="0" smtClean="0">
              <a:solidFill>
                <a:schemeClr val="tx1"/>
              </a:solidFill>
              <a:latin typeface="+mn-lt"/>
              <a:ea typeface="+mn-ea"/>
              <a:cs typeface="+mn-cs"/>
            </a:endParaRPr>
          </a:p>
          <a:p>
            <a:pPr eaLnBrk="1" hangingPunct="1">
              <a:spcBef>
                <a:spcPct val="0"/>
              </a:spcBef>
            </a:pPr>
            <a:r>
              <a:rPr lang="en-US" sz="1100" b="0" dirty="0" smtClean="0"/>
              <a:t>While many women insist that the glass ceiling is a real barrier to accessing male-dominated positions in business, many challengers say that it exists mostly because women choose to focus more of their time on family and, in the end, cannot dedicate as much time to their career. Others claim that women think they want to focus on their career, but in reality choose family over career. They cite a 2005 report that 43% of highly qualified, educated women with children left their jobs voluntarily at some stage of their careers. Although 93% wanted to return to their careers, only 74% did so and only 40% went back to a full time position. Of those women who wanted to return to work, only five percent desired to return to the position they had left.</a:t>
            </a:r>
            <a:endParaRPr lang="hr-HR" sz="1100" b="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u="sng"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z="1200" kern="1200" baseline="0" dirty="0" smtClean="0">
                <a:solidFill>
                  <a:schemeClr val="tx1"/>
                </a:solidFill>
                <a:latin typeface="+mn-lt"/>
                <a:ea typeface="+mn-ea"/>
                <a:cs typeface="+mn-cs"/>
              </a:rPr>
              <a:t>decades: transformational leadership, which involves innovative and</a:t>
            </a:r>
            <a:r>
              <a:rPr lang="hr-H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inspirational leadership that gains the trust, confidence, and admiration</a:t>
            </a:r>
          </a:p>
          <a:p>
            <a:r>
              <a:rPr lang="en-US" sz="1200" kern="1200" baseline="0" dirty="0" smtClean="0">
                <a:solidFill>
                  <a:schemeClr val="tx1"/>
                </a:solidFill>
                <a:latin typeface="+mn-lt"/>
                <a:ea typeface="+mn-ea"/>
                <a:cs typeface="+mn-cs"/>
              </a:rPr>
              <a:t>of group members; transactional leadership, which involves managing</a:t>
            </a:r>
            <a:r>
              <a:rPr lang="hr-H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members through the use of instructions, punishments, and rewards</a:t>
            </a:r>
            <a:r>
              <a:rPr lang="hr-H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and laissez-faire leadership, which occurs when leaders do not</a:t>
            </a:r>
            <a:r>
              <a:rPr lang="hr-H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manage group members much and instead let them do their own thing.</a:t>
            </a:r>
          </a:p>
          <a:p>
            <a:r>
              <a:rPr lang="en-US" sz="1200" kern="1200" baseline="0" dirty="0" smtClean="0">
                <a:solidFill>
                  <a:schemeClr val="tx1"/>
                </a:solidFill>
                <a:latin typeface="+mn-lt"/>
                <a:ea typeface="+mn-ea"/>
                <a:cs typeface="+mn-cs"/>
              </a:rPr>
              <a:t>On average, women reported a slight tendency to use transformational</a:t>
            </a:r>
            <a:r>
              <a:rPr lang="hr-H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leadership styles more than men did (d = 0.10). Sex differences were</a:t>
            </a:r>
            <a:r>
              <a:rPr lang="hr-H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mixed for various kinds of transactional leadership; women were slightly</a:t>
            </a:r>
            <a:r>
              <a:rPr lang="hr-H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more likely than men to use contingent rewards as a method of guiding</a:t>
            </a:r>
            <a:r>
              <a:rPr lang="hr-H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and motivating subordinates and followers (d = 0.13), whereas men</a:t>
            </a:r>
            <a:r>
              <a:rPr lang="hr-H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were more likely than women to focus on subordinates' mistakes as a</a:t>
            </a:r>
            <a:r>
              <a:rPr lang="hr-H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leadership strategy (d = 0.12) or to intervene only when subordinates‘</a:t>
            </a:r>
            <a:r>
              <a:rPr lang="hr-H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were "making a mess of things" (d = 0.27). Finally, men were more likely</a:t>
            </a:r>
          </a:p>
          <a:p>
            <a:r>
              <a:rPr lang="en-US" sz="1200" kern="1200" baseline="0" dirty="0" smtClean="0">
                <a:solidFill>
                  <a:schemeClr val="tx1"/>
                </a:solidFill>
                <a:latin typeface="+mn-lt"/>
                <a:ea typeface="+mn-ea"/>
                <a:cs typeface="+mn-cs"/>
              </a:rPr>
              <a:t>than women to report that they used laissez-faire leadership strategies</a:t>
            </a:r>
            <a:r>
              <a:rPr lang="hr-HR" sz="1200" kern="1200" baseline="0" dirty="0" smtClean="0">
                <a:solidFill>
                  <a:schemeClr val="tx1"/>
                </a:solidFill>
                <a:latin typeface="+mn-lt"/>
                <a:ea typeface="+mn-ea"/>
                <a:cs typeface="+mn-cs"/>
              </a:rPr>
              <a:t> (d = 0.16). </a:t>
            </a:r>
            <a:endParaRPr lang="hr-HR"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hr-HR"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hr-HR"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normAutofit lnSpcReduction="10000"/>
          </a:bodyPr>
          <a:lstStyle/>
          <a:p>
            <a:r>
              <a:rPr lang="en-US" sz="1200" kern="1200" baseline="0" dirty="0" smtClean="0">
                <a:solidFill>
                  <a:schemeClr val="tx1"/>
                </a:solidFill>
                <a:latin typeface="+mn-lt"/>
                <a:ea typeface="+mn-ea"/>
                <a:cs typeface="+mn-cs"/>
              </a:rPr>
              <a:t>For example, if performance on the most difficult items in spatial reasoning</a:t>
            </a:r>
            <a:r>
              <a:rPr lang="hr-H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would benefit from exposure to certain video games that girls are less likely than boys to play, then</a:t>
            </a:r>
            <a:r>
              <a:rPr lang="hr-H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boys will have an advantage. Gender-based differential familiarity with the most difficult items on</a:t>
            </a:r>
            <a:r>
              <a:rPr lang="hr-H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 scale is unlikely to result in differences between the scores of women and men at most points in</a:t>
            </a:r>
            <a:r>
              <a:rPr lang="hr-H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the distribution. This is because mathematically the effect on the mean from scores of the upper</a:t>
            </a:r>
            <a:r>
              <a:rPr lang="hr-H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one-tenth of 1% of the normative sample is extremely limited. However, at the upper ranges of the</a:t>
            </a:r>
            <a:r>
              <a:rPr lang="hr-H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distribution, where minimal differences in the </a:t>
            </a:r>
            <a:r>
              <a:rPr lang="hr-HR" sz="1200" kern="1200" baseline="0" dirty="0" smtClean="0">
                <a:solidFill>
                  <a:schemeClr val="tx1"/>
                </a:solidFill>
                <a:latin typeface="+mn-lt"/>
                <a:ea typeface="+mn-ea"/>
                <a:cs typeface="+mn-cs"/>
              </a:rPr>
              <a:t>n</a:t>
            </a:r>
            <a:r>
              <a:rPr lang="en-US" sz="1200" kern="1200" baseline="0" dirty="0" smtClean="0">
                <a:solidFill>
                  <a:schemeClr val="tx1"/>
                </a:solidFill>
                <a:latin typeface="+mn-lt"/>
                <a:ea typeface="+mn-ea"/>
                <a:cs typeface="+mn-cs"/>
              </a:rPr>
              <a:t>umber of correct answers can result in considerable</a:t>
            </a:r>
            <a:r>
              <a:rPr lang="hr-H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differences in the standardized score, even tiny differences in familiarity with the task being assessed</a:t>
            </a:r>
            <a:r>
              <a:rPr lang="hr-H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may lead to statistically significant performance differences. It is interesting that this pattern of</a:t>
            </a:r>
            <a:r>
              <a:rPr lang="hr-H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performance (i.e., men and boys doing better at the extreme upper ends of the </a:t>
            </a:r>
            <a:r>
              <a:rPr lang="hr-HR" sz="1200" kern="1200" baseline="0" dirty="0" smtClean="0">
                <a:solidFill>
                  <a:schemeClr val="tx1"/>
                </a:solidFill>
                <a:latin typeface="+mn-lt"/>
                <a:ea typeface="+mn-ea"/>
                <a:cs typeface="+mn-cs"/>
              </a:rPr>
              <a:t>d</a:t>
            </a:r>
            <a:r>
              <a:rPr lang="en-US" sz="1200" kern="1200" baseline="0" dirty="0" err="1" smtClean="0">
                <a:solidFill>
                  <a:schemeClr val="tx1"/>
                </a:solidFill>
                <a:latin typeface="+mn-lt"/>
                <a:ea typeface="+mn-ea"/>
                <a:cs typeface="+mn-cs"/>
              </a:rPr>
              <a:t>istribution</a:t>
            </a:r>
            <a:r>
              <a:rPr lang="en-US" sz="1200" kern="1200" baseline="0" dirty="0" smtClean="0">
                <a:solidFill>
                  <a:schemeClr val="tx1"/>
                </a:solidFill>
                <a:latin typeface="+mn-lt"/>
                <a:ea typeface="+mn-ea"/>
                <a:cs typeface="+mn-cs"/>
              </a:rPr>
              <a:t>) is exactly</a:t>
            </a:r>
            <a:r>
              <a:rPr lang="hr-H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what is generally found on certain tests of cognitive ability (</a:t>
            </a:r>
            <a:r>
              <a:rPr lang="en-US" sz="1200" kern="1200" baseline="0" dirty="0" err="1" smtClean="0">
                <a:solidFill>
                  <a:schemeClr val="tx1"/>
                </a:solidFill>
                <a:latin typeface="+mn-lt"/>
                <a:ea typeface="+mn-ea"/>
                <a:cs typeface="+mn-cs"/>
              </a:rPr>
              <a:t>Halpern</a:t>
            </a:r>
            <a:r>
              <a:rPr lang="en-US" sz="1200" kern="1200" baseline="0" dirty="0" smtClean="0">
                <a:solidFill>
                  <a:schemeClr val="tx1"/>
                </a:solidFill>
                <a:latin typeface="+mn-lt"/>
                <a:ea typeface="+mn-ea"/>
                <a:cs typeface="+mn-cs"/>
              </a:rPr>
              <a:t> et al., 2007).</a:t>
            </a:r>
            <a:endParaRPr lang="hr-HR" sz="1200" kern="1200" baseline="0" dirty="0" smtClean="0">
              <a:solidFill>
                <a:schemeClr val="tx1"/>
              </a:solidFill>
              <a:latin typeface="+mn-lt"/>
              <a:ea typeface="+mn-ea"/>
              <a:cs typeface="+mn-cs"/>
            </a:endParaRPr>
          </a:p>
          <a:p>
            <a:r>
              <a:rPr lang="hr-HR" sz="1200" kern="1200" baseline="0" dirty="0" smtClean="0">
                <a:solidFill>
                  <a:schemeClr val="tx1"/>
                </a:solidFill>
                <a:latin typeface="+mn-lt"/>
                <a:ea typeface="+mn-ea"/>
                <a:cs typeface="+mn-cs"/>
              </a:rPr>
              <a:t>test manuals generally do </a:t>
            </a:r>
            <a:r>
              <a:rPr lang="en-US" sz="1200" kern="1200" baseline="0" dirty="0" smtClean="0">
                <a:solidFill>
                  <a:schemeClr val="tx1"/>
                </a:solidFill>
                <a:latin typeface="+mn-lt"/>
                <a:ea typeface="+mn-ea"/>
                <a:cs typeface="+mn-cs"/>
              </a:rPr>
              <a:t>not provide gendered interpretations of those scores. Thus, the same interpretation is provided for</a:t>
            </a:r>
            <a:r>
              <a:rPr lang="hr-H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different levels of behavior, an obvious source of bias. Most test publishers that provide gendered</a:t>
            </a:r>
            <a:r>
              <a:rPr lang="hr-H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norms recently have also begun making scores generated from gender-combined norms available</a:t>
            </a:r>
            <a:r>
              <a:rPr lang="hr-H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because of concerns that the use of gendered norms in employment contexts could constitute</a:t>
            </a:r>
            <a:r>
              <a:rPr lang="hr-HR" sz="1200" kern="1200" baseline="0" dirty="0" smtClean="0">
                <a:solidFill>
                  <a:schemeClr val="tx1"/>
                </a:solidFill>
                <a:latin typeface="+mn-lt"/>
                <a:ea typeface="+mn-ea"/>
                <a:cs typeface="+mn-cs"/>
              </a:rPr>
              <a:t> disrminantion.</a:t>
            </a:r>
          </a:p>
          <a:p>
            <a:r>
              <a:rPr lang="en-US" sz="1200" kern="1200" baseline="0" dirty="0" smtClean="0">
                <a:solidFill>
                  <a:schemeClr val="tx1"/>
                </a:solidFill>
                <a:latin typeface="+mn-lt"/>
                <a:ea typeface="+mn-ea"/>
                <a:cs typeface="+mn-cs"/>
              </a:rPr>
              <a:t>Proponents of this strategy argue that any differences</a:t>
            </a:r>
            <a:r>
              <a:rPr lang="hr-H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in the prevalence of behaviors or tendencies between men and women in the population represent</a:t>
            </a:r>
            <a:r>
              <a:rPr lang="hr-H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differences that should be reflected in different scores. This strategy is free of gender bias only if</a:t>
            </a:r>
            <a:r>
              <a:rPr lang="hr-H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the constructs themselves and the </a:t>
            </a:r>
            <a:r>
              <a:rPr lang="en-US" sz="1200" kern="1200" baseline="0" dirty="0" err="1" smtClean="0">
                <a:solidFill>
                  <a:schemeClr val="tx1"/>
                </a:solidFill>
                <a:latin typeface="+mn-lt"/>
                <a:ea typeface="+mn-ea"/>
                <a:cs typeface="+mn-cs"/>
              </a:rPr>
              <a:t>operationalization</a:t>
            </a:r>
            <a:r>
              <a:rPr lang="en-US" sz="1200" kern="1200" baseline="0" dirty="0" smtClean="0">
                <a:solidFill>
                  <a:schemeClr val="tx1"/>
                </a:solidFill>
                <a:latin typeface="+mn-lt"/>
                <a:ea typeface="+mn-ea"/>
                <a:cs typeface="+mn-cs"/>
              </a:rPr>
              <a:t> of them are free of gender bias, which is an</a:t>
            </a:r>
            <a:r>
              <a:rPr lang="hr-HR" sz="1200" kern="1200" baseline="0" dirty="0" smtClean="0">
                <a:solidFill>
                  <a:schemeClr val="tx1"/>
                </a:solidFill>
                <a:latin typeface="+mn-lt"/>
                <a:ea typeface="+mn-ea"/>
                <a:cs typeface="+mn-cs"/>
              </a:rPr>
              <a:t> unlikely condition.</a:t>
            </a:r>
            <a:endParaRPr lang="hr-H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hr-HR" u="none" dirty="0" smtClean="0">
                <a:solidFill>
                  <a:srgbClr val="FF0000"/>
                </a:solidFill>
              </a:rPr>
              <a:t>Prijetnja profesionalnom</a:t>
            </a:r>
            <a:r>
              <a:rPr lang="hr-HR" u="none" baseline="0" dirty="0" smtClean="0">
                <a:solidFill>
                  <a:srgbClr val="FF0000"/>
                </a:solidFill>
              </a:rPr>
              <a:t> statusu – npr. prijetnja otkazom ili radom samo administrativnih poslova, ili snižavanje plaće; javno ponižavanje pred drugima</a:t>
            </a:r>
          </a:p>
          <a:p>
            <a:r>
              <a:rPr lang="hr-HR" u="none" baseline="0" dirty="0" smtClean="0">
                <a:solidFill>
                  <a:srgbClr val="FF0000"/>
                </a:solidFill>
              </a:rPr>
              <a:t>Prijetnja osobnom integritetu – npr. zahtjevati od osobe da se ponaša suprotno svojim moralnim vrijednostima; odnosno nemoralno!; ismijavanje, klevetanje, širenje neistina</a:t>
            </a:r>
          </a:p>
          <a:p>
            <a:r>
              <a:rPr lang="hr-HR" u="none" baseline="0" dirty="0" smtClean="0">
                <a:solidFill>
                  <a:srgbClr val="FF0000"/>
                </a:solidFill>
              </a:rPr>
              <a:t>Izolacija – npr. upute drugim radnicima/ama da ne pomažu osobi, niti da dijele s njom informacije bitne za posao</a:t>
            </a:r>
          </a:p>
          <a:p>
            <a:r>
              <a:rPr lang="hr-HR" u="none" baseline="0" dirty="0" smtClean="0">
                <a:solidFill>
                  <a:srgbClr val="FF0000"/>
                </a:solidFill>
              </a:rPr>
              <a:t>Prekomjerno radno opterećenje – npr. davanje tolike količine posla koju nitko ne bi mogao napraviti, pri čemu su rokovi za napraviti posao izuzetno kratki, a kriteriji kvalitete izvedbe previsoki</a:t>
            </a:r>
          </a:p>
          <a:p>
            <a:r>
              <a:rPr lang="hr-HR" u="none" baseline="0" dirty="0" smtClean="0">
                <a:solidFill>
                  <a:srgbClr val="FF0000"/>
                </a:solidFill>
              </a:rPr>
              <a:t>Destabilizaciji – kritike, bez pohvale za dobro učinjen posao, mijenjanje radnih zadataka, davanje besmislenih zadataka, oduzimanje odgovornosti, npr. ponašanja koja su usmjerene na to da osoba sama “po.....”</a:t>
            </a:r>
            <a:endParaRPr lang="hr-HR" u="none" dirty="0" smtClean="0">
              <a:solidFill>
                <a:srgbClr val="FF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hr-HR"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hr-HR"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hr-HR"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hr-HR" dirty="0" smtClean="0"/>
              <a:t>Biti</a:t>
            </a:r>
            <a:r>
              <a:rPr lang="hr-HR" baseline="0" dirty="0" smtClean="0"/>
              <a:t> dijelom neke grupe – u ovom slučaju M ili Ž – može biti osnažujuće ili ne. Treba uzeti u obzir razlike među M i Ž u plaći, rukovoditeljskim poslovima, dvostruke standarde koji kažnjavaju Ž, ali ne i M za neka ponašanja. Neki istraživači pokazuju kako da bi očuvali status povezan s “muškošću” neki muškarci namjerno ne puštaju žene na svoj teritorij! RD je jedan od načina kako će to činiti. Neka istraživanja sukladno tome baš pokazuju kako su dominantne žene koje su na uspješne na višim karakteristikama i ponašaju se na “muški” način predstavljaju upravo najranjiviju skupinu za diskriminaciju. </a:t>
            </a:r>
            <a:endParaRPr lang="hr-HR"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4B07A293-BA91-4E51-9371-7C0A44C81187}" type="slidenum">
              <a:rPr lang="hr-HR" smtClean="0"/>
              <a:pPr/>
              <a:t>36</a:t>
            </a:fld>
            <a:endParaRPr lang="hr-H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4B07A293-BA91-4E51-9371-7C0A44C81187}" type="slidenum">
              <a:rPr lang="hr-HR" smtClean="0"/>
              <a:pPr/>
              <a:t>37</a:t>
            </a:fld>
            <a:endParaRPr lang="hr-H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2655453-6433-4BC6-A5C9-F2CA14D31339}" type="slidenum">
              <a:rPr lang="en-US" smtClean="0"/>
              <a:pPr>
                <a:defRPr/>
              </a:pPr>
              <a:t>38</a:t>
            </a:fld>
            <a:endParaRPr lang="en-US" smtClean="0"/>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hr-H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hr-H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r-HR" dirty="0" smtClean="0"/>
              <a:t>Primjer za interdisciplinarnost:</a:t>
            </a:r>
            <a:r>
              <a:rPr lang="hr-HR" baseline="0" dirty="0" smtClean="0"/>
              <a:t> muškarci i žene se razlikuju po tome da samo žene mogu zatrudnjeti, roditi dijete i dojiti ga. Ova razlika stvara nužnost različitog pristupa muškarcima i ženama na poslu. </a:t>
            </a:r>
            <a:r>
              <a:rPr lang="hr-HR" baseline="0" dirty="0" err="1" smtClean="0"/>
              <a:t>Npr</a:t>
            </a:r>
            <a:r>
              <a:rPr lang="hr-HR" baseline="0" dirty="0" smtClean="0"/>
              <a:t>. žena mora imati pravo na </a:t>
            </a:r>
            <a:r>
              <a:rPr lang="hr-HR" baseline="0" dirty="0" err="1" smtClean="0"/>
              <a:t>porodiljni</a:t>
            </a:r>
            <a:r>
              <a:rPr lang="hr-HR" baseline="0" dirty="0" smtClean="0"/>
              <a:t> dopust i to tolike duljine da joj omogući da se porodi, oporavi od poroda i poveže sa svojim djetetom prije nego se vrati na posao i to sve bez straha da ce ju posao </a:t>
            </a:r>
            <a:r>
              <a:rPr lang="hr-HR" baseline="0" dirty="0" err="1" smtClean="0"/>
              <a:t>cekati</a:t>
            </a:r>
            <a:r>
              <a:rPr lang="hr-HR" baseline="0" dirty="0" smtClean="0"/>
              <a:t> kada se vrati. </a:t>
            </a:r>
          </a:p>
          <a:p>
            <a:pPr eaLnBrk="1" hangingPunct="1">
              <a:spcBef>
                <a:spcPct val="0"/>
              </a:spcBef>
            </a:pPr>
            <a:r>
              <a:rPr lang="hr-HR" baseline="0" dirty="0" smtClean="0"/>
              <a:t>Istovremeno, to ne znaci da žena ne može izabrati vrlo kratak </a:t>
            </a:r>
            <a:r>
              <a:rPr lang="hr-HR" baseline="0" dirty="0" err="1" smtClean="0"/>
              <a:t>porodiljni</a:t>
            </a:r>
            <a:r>
              <a:rPr lang="hr-HR" baseline="0" dirty="0" smtClean="0"/>
              <a:t>, a muškarac odabrati uzeti </a:t>
            </a:r>
            <a:r>
              <a:rPr lang="hr-HR" baseline="0" dirty="0" err="1" smtClean="0"/>
              <a:t>porodiljni</a:t>
            </a:r>
            <a:r>
              <a:rPr lang="hr-HR" baseline="0" dirty="0" smtClean="0"/>
              <a:t> dopust. </a:t>
            </a:r>
          </a:p>
          <a:p>
            <a:pPr eaLnBrk="1" hangingPunct="1">
              <a:spcBef>
                <a:spcPct val="0"/>
              </a:spcBef>
            </a:pPr>
            <a:endParaRPr lang="hr-HR" baseline="0" dirty="0" smtClean="0"/>
          </a:p>
          <a:p>
            <a:pPr eaLnBrk="1" hangingPunct="1">
              <a:spcBef>
                <a:spcPct val="0"/>
              </a:spcBef>
            </a:pPr>
            <a:r>
              <a:rPr lang="hr-HR" baseline="0" dirty="0" smtClean="0"/>
              <a:t>Ukoliko pravni sustav pri razvodu braka nastavi favorizirati žene u smislu davanja skrbništva nad djecom majkama – to znači da možemo očekivati da će razvedene žene biti pod većim pritiskom (obiteljska + prijateljska uloga) od razvedenih muškaraca</a:t>
            </a:r>
          </a:p>
          <a:p>
            <a:pPr eaLnBrk="1" hangingPunct="1">
              <a:spcBef>
                <a:spcPct val="0"/>
              </a:spcBef>
            </a:pPr>
            <a:endParaRPr lang="hr-HR" baseline="0" smtClean="0"/>
          </a:p>
          <a:p>
            <a:pPr eaLnBrk="1" hangingPunct="1">
              <a:spcBef>
                <a:spcPct val="0"/>
              </a:spcBef>
            </a:pPr>
            <a:endParaRPr lang="hr-HR"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3777607" y="9428583"/>
            <a:ext cx="2889938" cy="496332"/>
          </a:xfrm>
          <a:prstGeom prst="rect">
            <a:avLst/>
          </a:prstGeom>
          <a:noFill/>
          <a:ln w="9525">
            <a:noFill/>
            <a:miter lim="800000"/>
            <a:headEnd/>
            <a:tailEnd/>
          </a:ln>
        </p:spPr>
        <p:txBody>
          <a:bodyPr anchor="b"/>
          <a:lstStyle/>
          <a:p>
            <a:pPr algn="r"/>
            <a:fld id="{6BCEEC2F-9FEA-4A09-839D-9030CD61FF2E}" type="slidenum">
              <a:rPr lang="en-US" sz="1200"/>
              <a:pPr algn="r"/>
              <a:t>40</a:t>
            </a:fld>
            <a:endParaRPr lang="en-US" sz="1200"/>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hr-H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hr-HR"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4B07A293-BA91-4E51-9371-7C0A44C81187}" type="slidenum">
              <a:rPr lang="hr-HR" smtClean="0"/>
              <a:pPr/>
              <a:t>7</a:t>
            </a:fld>
            <a:endParaRPr lang="hr-H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4B07A293-BA91-4E51-9371-7C0A44C81187}" type="slidenum">
              <a:rPr lang="hr-HR" smtClean="0"/>
              <a:pPr/>
              <a:t>8</a:t>
            </a:fld>
            <a:endParaRPr lang="hr-H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4B07A293-BA91-4E51-9371-7C0A44C81187}" type="slidenum">
              <a:rPr lang="hr-HR" smtClean="0"/>
              <a:pPr/>
              <a:t>9</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4D2A0F94-EB01-45CF-A6B5-AFE7A555834F}" type="datetimeFigureOut">
              <a:rPr lang="sr-Latn-CS" smtClean="0"/>
              <a:pPr/>
              <a:t>11.6.2013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FEE9255-41DF-4683-81B6-97F3AE19A813}"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4D2A0F94-EB01-45CF-A6B5-AFE7A555834F}" type="datetimeFigureOut">
              <a:rPr lang="sr-Latn-CS" smtClean="0"/>
              <a:pPr/>
              <a:t>11.6.2013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FEE9255-41DF-4683-81B6-97F3AE19A813}"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4D2A0F94-EB01-45CF-A6B5-AFE7A555834F}" type="datetimeFigureOut">
              <a:rPr lang="sr-Latn-CS" smtClean="0"/>
              <a:pPr/>
              <a:t>11.6.2013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FEE9255-41DF-4683-81B6-97F3AE19A813}"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4D2A0F94-EB01-45CF-A6B5-AFE7A555834F}" type="datetimeFigureOut">
              <a:rPr lang="sr-Latn-CS" smtClean="0"/>
              <a:pPr/>
              <a:t>11.6.2013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FEE9255-41DF-4683-81B6-97F3AE19A813}"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2A0F94-EB01-45CF-A6B5-AFE7A555834F}" type="datetimeFigureOut">
              <a:rPr lang="sr-Latn-CS" smtClean="0"/>
              <a:pPr/>
              <a:t>11.6.2013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FEE9255-41DF-4683-81B6-97F3AE19A813}"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4D2A0F94-EB01-45CF-A6B5-AFE7A555834F}" type="datetimeFigureOut">
              <a:rPr lang="sr-Latn-CS" smtClean="0"/>
              <a:pPr/>
              <a:t>11.6.2013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FEE9255-41DF-4683-81B6-97F3AE19A813}"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4D2A0F94-EB01-45CF-A6B5-AFE7A555834F}" type="datetimeFigureOut">
              <a:rPr lang="sr-Latn-CS" smtClean="0"/>
              <a:pPr/>
              <a:t>11.6.2013</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5FEE9255-41DF-4683-81B6-97F3AE19A813}"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4D2A0F94-EB01-45CF-A6B5-AFE7A555834F}" type="datetimeFigureOut">
              <a:rPr lang="sr-Latn-CS" smtClean="0"/>
              <a:pPr/>
              <a:t>11.6.2013</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5FEE9255-41DF-4683-81B6-97F3AE19A813}"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2A0F94-EB01-45CF-A6B5-AFE7A555834F}" type="datetimeFigureOut">
              <a:rPr lang="sr-Latn-CS" smtClean="0"/>
              <a:pPr/>
              <a:t>11.6.2013</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5FEE9255-41DF-4683-81B6-97F3AE19A813}"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2A0F94-EB01-45CF-A6B5-AFE7A555834F}" type="datetimeFigureOut">
              <a:rPr lang="sr-Latn-CS" smtClean="0"/>
              <a:pPr/>
              <a:t>11.6.2013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FEE9255-41DF-4683-81B6-97F3AE19A813}"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2A0F94-EB01-45CF-A6B5-AFE7A555834F}" type="datetimeFigureOut">
              <a:rPr lang="sr-Latn-CS" smtClean="0"/>
              <a:pPr/>
              <a:t>11.6.2013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FEE9255-41DF-4683-81B6-97F3AE19A813}"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2A0F94-EB01-45CF-A6B5-AFE7A555834F}" type="datetimeFigureOut">
              <a:rPr lang="sr-Latn-CS" smtClean="0"/>
              <a:pPr/>
              <a:t>11.6.2013</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E9255-41DF-4683-81B6-97F3AE19A813}"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jpeg"/><Relationship Id="rId4" Type="http://schemas.openxmlformats.org/officeDocument/2006/relationships/oleObject" Target="../embeddings/Microsoft_Office_Excel_97-2003_Worksheet1.xls"/></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3" descr="image_provider"/>
          <p:cNvPicPr>
            <a:picLocks noChangeAspect="1" noChangeArrowheads="1"/>
          </p:cNvPicPr>
          <p:nvPr/>
        </p:nvPicPr>
        <p:blipFill>
          <a:blip r:embed="rId3" cstate="print"/>
          <a:srcRect/>
          <a:stretch>
            <a:fillRect/>
          </a:stretch>
        </p:blipFill>
        <p:spPr bwMode="auto">
          <a:xfrm>
            <a:off x="684213" y="2924175"/>
            <a:ext cx="4284662" cy="3214688"/>
          </a:xfrm>
          <a:prstGeom prst="rect">
            <a:avLst/>
          </a:prstGeom>
          <a:noFill/>
          <a:ln w="9525">
            <a:noFill/>
            <a:miter lim="800000"/>
            <a:headEnd/>
            <a:tailEnd/>
          </a:ln>
        </p:spPr>
      </p:pic>
      <p:sp>
        <p:nvSpPr>
          <p:cNvPr id="13315" name="Rectangle 18"/>
          <p:cNvSpPr>
            <a:spLocks noGrp="1"/>
          </p:cNvSpPr>
          <p:nvPr>
            <p:ph type="ctrTitle"/>
          </p:nvPr>
        </p:nvSpPr>
        <p:spPr>
          <a:xfrm>
            <a:off x="723896" y="1142984"/>
            <a:ext cx="8420104" cy="1755775"/>
          </a:xfrm>
        </p:spPr>
        <p:txBody>
          <a:bodyPr>
            <a:normAutofit/>
          </a:bodyPr>
          <a:lstStyle/>
          <a:p>
            <a:pPr eaLnBrk="1" hangingPunct="1"/>
            <a:r>
              <a:rPr lang="hr-HR" b="1" dirty="0" smtClean="0">
                <a:solidFill>
                  <a:srgbClr val="7030A0"/>
                </a:solidFill>
                <a:latin typeface="Arial" charset="0"/>
                <a:cs typeface="Arial" charset="0"/>
              </a:rPr>
              <a:t>RODNA PROBLEMATIKA </a:t>
            </a:r>
            <a:br>
              <a:rPr lang="hr-HR" b="1" dirty="0" smtClean="0">
                <a:solidFill>
                  <a:srgbClr val="7030A0"/>
                </a:solidFill>
                <a:latin typeface="Arial" charset="0"/>
                <a:cs typeface="Arial" charset="0"/>
              </a:rPr>
            </a:br>
            <a:r>
              <a:rPr lang="hr-HR" b="1" dirty="0" smtClean="0">
                <a:solidFill>
                  <a:srgbClr val="7030A0"/>
                </a:solidFill>
                <a:latin typeface="Arial" charset="0"/>
                <a:cs typeface="Arial" charset="0"/>
              </a:rPr>
              <a:t>NA POSLU</a:t>
            </a:r>
          </a:p>
        </p:txBody>
      </p:sp>
      <p:sp>
        <p:nvSpPr>
          <p:cNvPr id="13317" name="Text Box 11"/>
          <p:cNvSpPr txBox="1">
            <a:spLocks noChangeArrowheads="1"/>
          </p:cNvSpPr>
          <p:nvPr/>
        </p:nvSpPr>
        <p:spPr bwMode="auto">
          <a:xfrm>
            <a:off x="1258888" y="6308725"/>
            <a:ext cx="5329237" cy="366713"/>
          </a:xfrm>
          <a:prstGeom prst="rect">
            <a:avLst/>
          </a:prstGeom>
          <a:noFill/>
          <a:ln w="9525">
            <a:noFill/>
            <a:miter lim="800000"/>
            <a:headEnd/>
            <a:tailEnd/>
          </a:ln>
        </p:spPr>
        <p:txBody>
          <a:bodyPr>
            <a:spAutoFit/>
          </a:bodyPr>
          <a:lstStyle/>
          <a:p>
            <a:pPr>
              <a:spcBef>
                <a:spcPct val="50000"/>
              </a:spcBef>
            </a:pPr>
            <a:endParaRPr lang="hr-HR"/>
          </a:p>
        </p:txBody>
      </p:sp>
      <p:sp>
        <p:nvSpPr>
          <p:cNvPr id="8" name="Text Box 12"/>
          <p:cNvSpPr txBox="1">
            <a:spLocks noChangeArrowheads="1"/>
          </p:cNvSpPr>
          <p:nvPr/>
        </p:nvSpPr>
        <p:spPr bwMode="auto">
          <a:xfrm>
            <a:off x="3857620" y="6357958"/>
            <a:ext cx="5040313" cy="304800"/>
          </a:xfrm>
          <a:prstGeom prst="rect">
            <a:avLst/>
          </a:prstGeom>
          <a:noFill/>
          <a:ln w="9525">
            <a:noFill/>
            <a:miter lim="800000"/>
            <a:headEnd/>
            <a:tailEnd/>
          </a:ln>
        </p:spPr>
        <p:txBody>
          <a:bodyPr>
            <a:spAutoFit/>
          </a:bodyPr>
          <a:lstStyle/>
          <a:p>
            <a:pPr algn="r">
              <a:spcBef>
                <a:spcPct val="50000"/>
              </a:spcBef>
            </a:pPr>
            <a:r>
              <a:rPr lang="hr-HR" sz="1400" i="1" dirty="0" smtClean="0"/>
              <a:t>Psihologija roda i spola, 2013</a:t>
            </a:r>
            <a:endParaRPr lang="hr-HR" sz="14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71462"/>
            <a:ext cx="8929718" cy="1143000"/>
          </a:xfrm>
        </p:spPr>
        <p:txBody>
          <a:bodyPr>
            <a:noAutofit/>
          </a:bodyPr>
          <a:lstStyle/>
          <a:p>
            <a:r>
              <a:rPr lang="hr-HR" sz="2800" b="1" dirty="0" smtClean="0">
                <a:solidFill>
                  <a:srgbClr val="7030A0"/>
                </a:solidFill>
              </a:rPr>
              <a:t>% M i Ž zaposlenih na različitim poslovima (HR, 2001)</a:t>
            </a:r>
            <a:endParaRPr lang="hr-HR" sz="2800" b="1" dirty="0">
              <a:solidFill>
                <a:srgbClr val="7030A0"/>
              </a:solidFill>
            </a:endParaRPr>
          </a:p>
        </p:txBody>
      </p:sp>
      <p:graphicFrame>
        <p:nvGraphicFramePr>
          <p:cNvPr id="4" name="Content Placeholder 3"/>
          <p:cNvGraphicFramePr>
            <a:graphicFrameLocks noGrp="1"/>
          </p:cNvGraphicFramePr>
          <p:nvPr>
            <p:ph idx="1"/>
          </p:nvPr>
        </p:nvGraphicFramePr>
        <p:xfrm>
          <a:off x="142844" y="928670"/>
          <a:ext cx="8858281" cy="5643573"/>
        </p:xfrm>
        <a:graphic>
          <a:graphicData uri="http://schemas.openxmlformats.org/drawingml/2006/table">
            <a:tbl>
              <a:tblPr firstRow="1" bandRow="1">
                <a:tableStyleId>{D27102A9-8310-4765-A935-A1911B00CA55}</a:tableStyleId>
              </a:tblPr>
              <a:tblGrid>
                <a:gridCol w="5044303"/>
                <a:gridCol w="1922384"/>
                <a:gridCol w="1891594"/>
              </a:tblGrid>
              <a:tr h="434121">
                <a:tc>
                  <a:txBody>
                    <a:bodyPr/>
                    <a:lstStyle/>
                    <a:p>
                      <a:pPr algn="l"/>
                      <a:r>
                        <a:rPr lang="hr-HR" sz="2200" dirty="0" smtClean="0"/>
                        <a:t>Zanimanje</a:t>
                      </a:r>
                      <a:endParaRPr lang="hr-HR" sz="2200" dirty="0"/>
                    </a:p>
                  </a:txBody>
                  <a:tcPr/>
                </a:tc>
                <a:tc>
                  <a:txBody>
                    <a:bodyPr/>
                    <a:lstStyle/>
                    <a:p>
                      <a:pPr algn="ctr"/>
                      <a:r>
                        <a:rPr lang="hr-HR" sz="2200" dirty="0" smtClean="0"/>
                        <a:t>Žene (%)</a:t>
                      </a:r>
                      <a:endParaRPr lang="hr-HR" sz="2200" dirty="0"/>
                    </a:p>
                  </a:txBody>
                  <a:tcPr/>
                </a:tc>
                <a:tc>
                  <a:txBody>
                    <a:bodyPr/>
                    <a:lstStyle/>
                    <a:p>
                      <a:pPr algn="ctr"/>
                      <a:r>
                        <a:rPr lang="hr-HR" sz="2200" dirty="0" smtClean="0"/>
                        <a:t>Muškarci</a:t>
                      </a:r>
                      <a:r>
                        <a:rPr lang="hr-HR" sz="2200" baseline="0" dirty="0" smtClean="0"/>
                        <a:t> (%)</a:t>
                      </a:r>
                      <a:endParaRPr lang="hr-HR" sz="2200" dirty="0"/>
                    </a:p>
                  </a:txBody>
                  <a:tcPr/>
                </a:tc>
              </a:tr>
              <a:tr h="434121">
                <a:tc>
                  <a:txBody>
                    <a:bodyPr/>
                    <a:lstStyle/>
                    <a:p>
                      <a:pPr algn="l"/>
                      <a:r>
                        <a:rPr lang="hr-HR" sz="2200" dirty="0" smtClean="0"/>
                        <a:t>Zidari</a:t>
                      </a:r>
                      <a:endParaRPr lang="hr-HR" sz="2200" dirty="0"/>
                    </a:p>
                  </a:txBody>
                  <a:tcPr/>
                </a:tc>
                <a:tc>
                  <a:txBody>
                    <a:bodyPr/>
                    <a:lstStyle/>
                    <a:p>
                      <a:pPr algn="ctr"/>
                      <a:r>
                        <a:rPr lang="hr-HR" sz="2200" dirty="0" smtClean="0"/>
                        <a:t>0</a:t>
                      </a:r>
                      <a:endParaRPr lang="hr-HR" sz="2200" dirty="0"/>
                    </a:p>
                  </a:txBody>
                  <a:tcPr/>
                </a:tc>
                <a:tc>
                  <a:txBody>
                    <a:bodyPr/>
                    <a:lstStyle/>
                    <a:p>
                      <a:pPr algn="ctr"/>
                      <a:r>
                        <a:rPr lang="hr-HR" sz="2200" dirty="0" smtClean="0"/>
                        <a:t>100</a:t>
                      </a:r>
                      <a:endParaRPr lang="hr-HR" sz="2200" dirty="0"/>
                    </a:p>
                  </a:txBody>
                  <a:tcPr/>
                </a:tc>
              </a:tr>
              <a:tr h="434121">
                <a:tc>
                  <a:txBody>
                    <a:bodyPr/>
                    <a:lstStyle/>
                    <a:p>
                      <a:pPr algn="l"/>
                      <a:r>
                        <a:rPr lang="hr-HR" sz="2200" dirty="0" smtClean="0"/>
                        <a:t>Vozači</a:t>
                      </a:r>
                      <a:r>
                        <a:rPr lang="hr-HR" sz="2200" baseline="0" dirty="0" smtClean="0"/>
                        <a:t> kamiona</a:t>
                      </a:r>
                      <a:endParaRPr lang="hr-HR" sz="2200" dirty="0"/>
                    </a:p>
                  </a:txBody>
                  <a:tcPr/>
                </a:tc>
                <a:tc>
                  <a:txBody>
                    <a:bodyPr/>
                    <a:lstStyle/>
                    <a:p>
                      <a:pPr algn="ctr"/>
                      <a:r>
                        <a:rPr lang="hr-HR" sz="2200" dirty="0" smtClean="0"/>
                        <a:t>0</a:t>
                      </a:r>
                      <a:endParaRPr lang="hr-HR" sz="2200" dirty="0"/>
                    </a:p>
                  </a:txBody>
                  <a:tcPr/>
                </a:tc>
                <a:tc>
                  <a:txBody>
                    <a:bodyPr/>
                    <a:lstStyle/>
                    <a:p>
                      <a:pPr algn="ctr"/>
                      <a:r>
                        <a:rPr lang="hr-HR" sz="2200" dirty="0" smtClean="0"/>
                        <a:t>100</a:t>
                      </a:r>
                      <a:endParaRPr lang="hr-HR" sz="2200" dirty="0"/>
                    </a:p>
                  </a:txBody>
                  <a:tcPr/>
                </a:tc>
              </a:tr>
              <a:tr h="434121">
                <a:tc>
                  <a:txBody>
                    <a:bodyPr/>
                    <a:lstStyle/>
                    <a:p>
                      <a:pPr algn="l"/>
                      <a:r>
                        <a:rPr lang="hr-HR" sz="2200" dirty="0" smtClean="0"/>
                        <a:t>Instalateri i monteri</a:t>
                      </a:r>
                      <a:endParaRPr lang="hr-HR" sz="2200" dirty="0"/>
                    </a:p>
                  </a:txBody>
                  <a:tcPr/>
                </a:tc>
                <a:tc>
                  <a:txBody>
                    <a:bodyPr/>
                    <a:lstStyle/>
                    <a:p>
                      <a:pPr algn="ctr"/>
                      <a:r>
                        <a:rPr lang="hr-HR" sz="2200" dirty="0" smtClean="0"/>
                        <a:t>0</a:t>
                      </a:r>
                      <a:endParaRPr lang="hr-HR" sz="2200" dirty="0"/>
                    </a:p>
                  </a:txBody>
                  <a:tcPr/>
                </a:tc>
                <a:tc>
                  <a:txBody>
                    <a:bodyPr/>
                    <a:lstStyle/>
                    <a:p>
                      <a:pPr algn="ctr"/>
                      <a:r>
                        <a:rPr lang="hr-HR" sz="2200" dirty="0" smtClean="0"/>
                        <a:t>100</a:t>
                      </a:r>
                      <a:endParaRPr lang="hr-HR" sz="2200" dirty="0"/>
                    </a:p>
                  </a:txBody>
                  <a:tcPr/>
                </a:tc>
              </a:tr>
              <a:tr h="434121">
                <a:tc>
                  <a:txBody>
                    <a:bodyPr/>
                    <a:lstStyle/>
                    <a:p>
                      <a:pPr algn="l"/>
                      <a:r>
                        <a:rPr lang="hr-HR" sz="2200" dirty="0" smtClean="0"/>
                        <a:t>Građevinski</a:t>
                      </a:r>
                      <a:r>
                        <a:rPr lang="hr-HR" sz="2200" baseline="0" dirty="0" smtClean="0"/>
                        <a:t> radnici/e</a:t>
                      </a:r>
                      <a:endParaRPr lang="hr-HR" sz="2200" dirty="0"/>
                    </a:p>
                  </a:txBody>
                  <a:tcPr/>
                </a:tc>
                <a:tc>
                  <a:txBody>
                    <a:bodyPr/>
                    <a:lstStyle/>
                    <a:p>
                      <a:pPr algn="ctr"/>
                      <a:r>
                        <a:rPr lang="hr-HR" sz="2200" dirty="0" smtClean="0"/>
                        <a:t>1</a:t>
                      </a:r>
                      <a:endParaRPr lang="hr-HR" sz="2200" dirty="0"/>
                    </a:p>
                  </a:txBody>
                  <a:tcPr/>
                </a:tc>
                <a:tc>
                  <a:txBody>
                    <a:bodyPr/>
                    <a:lstStyle/>
                    <a:p>
                      <a:pPr algn="ctr"/>
                      <a:r>
                        <a:rPr lang="hr-HR" sz="2200" dirty="0" smtClean="0"/>
                        <a:t>99</a:t>
                      </a:r>
                      <a:endParaRPr lang="hr-HR" sz="2200" dirty="0"/>
                    </a:p>
                  </a:txBody>
                  <a:tcPr/>
                </a:tc>
              </a:tr>
              <a:tr h="434121">
                <a:tc>
                  <a:txBody>
                    <a:bodyPr/>
                    <a:lstStyle/>
                    <a:p>
                      <a:pPr algn="l"/>
                      <a:r>
                        <a:rPr lang="hr-HR" sz="2200" dirty="0" smtClean="0"/>
                        <a:t>Brodski časnici/e i radnici/e</a:t>
                      </a:r>
                      <a:endParaRPr lang="hr-HR" sz="2200" dirty="0"/>
                    </a:p>
                  </a:txBody>
                  <a:tcPr/>
                </a:tc>
                <a:tc>
                  <a:txBody>
                    <a:bodyPr/>
                    <a:lstStyle/>
                    <a:p>
                      <a:pPr algn="ctr"/>
                      <a:r>
                        <a:rPr lang="hr-HR" sz="2200" dirty="0" smtClean="0"/>
                        <a:t>1</a:t>
                      </a:r>
                      <a:endParaRPr lang="hr-HR" sz="2200" dirty="0"/>
                    </a:p>
                  </a:txBody>
                  <a:tcPr/>
                </a:tc>
                <a:tc>
                  <a:txBody>
                    <a:bodyPr/>
                    <a:lstStyle/>
                    <a:p>
                      <a:pPr algn="ctr"/>
                      <a:r>
                        <a:rPr lang="hr-HR" sz="2200" dirty="0" smtClean="0"/>
                        <a:t>99</a:t>
                      </a:r>
                      <a:endParaRPr lang="hr-HR" sz="2200" dirty="0"/>
                    </a:p>
                  </a:txBody>
                  <a:tcPr/>
                </a:tc>
              </a:tr>
              <a:tr h="434121">
                <a:tc>
                  <a:txBody>
                    <a:bodyPr/>
                    <a:lstStyle/>
                    <a:p>
                      <a:pPr algn="l"/>
                      <a:r>
                        <a:rPr lang="hr-HR" sz="2200" dirty="0" smtClean="0"/>
                        <a:t>Soboslikari/ce</a:t>
                      </a:r>
                      <a:endParaRPr lang="hr-HR" sz="2200" dirty="0"/>
                    </a:p>
                  </a:txBody>
                  <a:tcPr/>
                </a:tc>
                <a:tc>
                  <a:txBody>
                    <a:bodyPr/>
                    <a:lstStyle/>
                    <a:p>
                      <a:pPr algn="ctr"/>
                      <a:r>
                        <a:rPr lang="hr-HR" sz="2200" dirty="0" smtClean="0"/>
                        <a:t>1</a:t>
                      </a:r>
                      <a:endParaRPr lang="hr-HR" sz="2200" dirty="0"/>
                    </a:p>
                  </a:txBody>
                  <a:tcPr/>
                </a:tc>
                <a:tc>
                  <a:txBody>
                    <a:bodyPr/>
                    <a:lstStyle/>
                    <a:p>
                      <a:pPr algn="ctr"/>
                      <a:r>
                        <a:rPr lang="hr-HR" sz="2200" dirty="0" smtClean="0"/>
                        <a:t>99</a:t>
                      </a:r>
                      <a:endParaRPr lang="hr-HR" sz="2200" dirty="0"/>
                    </a:p>
                  </a:txBody>
                  <a:tcPr/>
                </a:tc>
              </a:tr>
              <a:tr h="434121">
                <a:tc>
                  <a:txBody>
                    <a:bodyPr/>
                    <a:lstStyle/>
                    <a:p>
                      <a:pPr algn="l"/>
                      <a:r>
                        <a:rPr lang="hr-HR" sz="2200" dirty="0" smtClean="0"/>
                        <a:t>Vozači/ce autobusa i tramvaja</a:t>
                      </a:r>
                      <a:endParaRPr lang="hr-HR" sz="2200" dirty="0"/>
                    </a:p>
                  </a:txBody>
                  <a:tcPr/>
                </a:tc>
                <a:tc>
                  <a:txBody>
                    <a:bodyPr/>
                    <a:lstStyle/>
                    <a:p>
                      <a:pPr algn="ctr"/>
                      <a:r>
                        <a:rPr lang="hr-HR" sz="2200" dirty="0" smtClean="0"/>
                        <a:t>3</a:t>
                      </a:r>
                      <a:endParaRPr lang="hr-HR" sz="2200" dirty="0"/>
                    </a:p>
                  </a:txBody>
                  <a:tcPr/>
                </a:tc>
                <a:tc>
                  <a:txBody>
                    <a:bodyPr/>
                    <a:lstStyle/>
                    <a:p>
                      <a:pPr algn="ctr"/>
                      <a:r>
                        <a:rPr lang="hr-HR" sz="2200" dirty="0" smtClean="0"/>
                        <a:t>97</a:t>
                      </a:r>
                      <a:endParaRPr lang="hr-HR" sz="2200" dirty="0"/>
                    </a:p>
                  </a:txBody>
                  <a:tcPr/>
                </a:tc>
              </a:tr>
              <a:tr h="434121">
                <a:tc>
                  <a:txBody>
                    <a:bodyPr/>
                    <a:lstStyle/>
                    <a:p>
                      <a:pPr algn="l"/>
                      <a:r>
                        <a:rPr lang="hr-HR" sz="2200" dirty="0" smtClean="0"/>
                        <a:t>Elektroinžinjeri/ke i elektrotehničari/ke</a:t>
                      </a:r>
                      <a:endParaRPr lang="hr-HR" sz="2200" dirty="0"/>
                    </a:p>
                  </a:txBody>
                  <a:tcPr/>
                </a:tc>
                <a:tc>
                  <a:txBody>
                    <a:bodyPr/>
                    <a:lstStyle/>
                    <a:p>
                      <a:pPr algn="ctr"/>
                      <a:r>
                        <a:rPr lang="hr-HR" sz="2200" dirty="0" smtClean="0"/>
                        <a:t>4</a:t>
                      </a:r>
                      <a:endParaRPr lang="hr-HR" sz="2200" dirty="0"/>
                    </a:p>
                  </a:txBody>
                  <a:tcPr/>
                </a:tc>
                <a:tc>
                  <a:txBody>
                    <a:bodyPr/>
                    <a:lstStyle/>
                    <a:p>
                      <a:pPr algn="ctr"/>
                      <a:r>
                        <a:rPr lang="hr-HR" sz="2200" dirty="0" smtClean="0"/>
                        <a:t>96</a:t>
                      </a:r>
                      <a:endParaRPr lang="hr-HR" sz="2200" dirty="0"/>
                    </a:p>
                  </a:txBody>
                  <a:tcPr/>
                </a:tc>
              </a:tr>
              <a:tr h="434121">
                <a:tc>
                  <a:txBody>
                    <a:bodyPr/>
                    <a:lstStyle/>
                    <a:p>
                      <a:pPr algn="l"/>
                      <a:r>
                        <a:rPr lang="hr-HR" sz="2200" dirty="0" smtClean="0"/>
                        <a:t>Stolari/ke</a:t>
                      </a:r>
                      <a:endParaRPr lang="hr-HR" sz="2200" dirty="0"/>
                    </a:p>
                  </a:txBody>
                  <a:tcPr/>
                </a:tc>
                <a:tc>
                  <a:txBody>
                    <a:bodyPr/>
                    <a:lstStyle/>
                    <a:p>
                      <a:pPr algn="ctr"/>
                      <a:r>
                        <a:rPr lang="hr-HR" sz="2200" dirty="0" smtClean="0"/>
                        <a:t>4</a:t>
                      </a:r>
                      <a:endParaRPr lang="hr-HR" sz="2200" dirty="0"/>
                    </a:p>
                  </a:txBody>
                  <a:tcPr/>
                </a:tc>
                <a:tc>
                  <a:txBody>
                    <a:bodyPr/>
                    <a:lstStyle/>
                    <a:p>
                      <a:pPr algn="ctr"/>
                      <a:r>
                        <a:rPr lang="hr-HR" sz="2200" dirty="0" smtClean="0"/>
                        <a:t>96</a:t>
                      </a:r>
                      <a:endParaRPr lang="hr-HR" sz="2200" dirty="0"/>
                    </a:p>
                  </a:txBody>
                  <a:tcPr/>
                </a:tc>
              </a:tr>
              <a:tr h="434121">
                <a:tc>
                  <a:txBody>
                    <a:bodyPr/>
                    <a:lstStyle/>
                    <a:p>
                      <a:pPr algn="l"/>
                      <a:r>
                        <a:rPr lang="hr-HR" sz="2200" dirty="0" smtClean="0"/>
                        <a:t>Zaštita</a:t>
                      </a:r>
                      <a:endParaRPr lang="hr-HR" sz="2200" dirty="0"/>
                    </a:p>
                  </a:txBody>
                  <a:tcPr/>
                </a:tc>
                <a:tc>
                  <a:txBody>
                    <a:bodyPr/>
                    <a:lstStyle/>
                    <a:p>
                      <a:pPr algn="ctr"/>
                      <a:r>
                        <a:rPr lang="hr-HR" sz="2200" dirty="0" smtClean="0"/>
                        <a:t>4</a:t>
                      </a:r>
                      <a:endParaRPr lang="hr-HR" sz="2200" dirty="0"/>
                    </a:p>
                  </a:txBody>
                  <a:tcPr/>
                </a:tc>
                <a:tc>
                  <a:txBody>
                    <a:bodyPr/>
                    <a:lstStyle/>
                    <a:p>
                      <a:pPr algn="ctr"/>
                      <a:r>
                        <a:rPr lang="hr-HR" sz="2200" dirty="0" smtClean="0"/>
                        <a:t>96</a:t>
                      </a:r>
                      <a:endParaRPr lang="hr-HR" sz="2200" dirty="0"/>
                    </a:p>
                  </a:txBody>
                  <a:tcPr/>
                </a:tc>
              </a:tr>
              <a:tr h="434121">
                <a:tc>
                  <a:txBody>
                    <a:bodyPr/>
                    <a:lstStyle/>
                    <a:p>
                      <a:pPr algn="l"/>
                      <a:r>
                        <a:rPr lang="hr-HR" sz="2200" dirty="0" smtClean="0"/>
                        <a:t>Vojska</a:t>
                      </a:r>
                      <a:endParaRPr lang="hr-HR" sz="2200" dirty="0"/>
                    </a:p>
                  </a:txBody>
                  <a:tcPr/>
                </a:tc>
                <a:tc>
                  <a:txBody>
                    <a:bodyPr/>
                    <a:lstStyle/>
                    <a:p>
                      <a:pPr algn="ctr"/>
                      <a:r>
                        <a:rPr lang="hr-HR" sz="2200" dirty="0" smtClean="0"/>
                        <a:t>5</a:t>
                      </a:r>
                      <a:endParaRPr lang="hr-HR" sz="2200" dirty="0"/>
                    </a:p>
                  </a:txBody>
                  <a:tcPr/>
                </a:tc>
                <a:tc>
                  <a:txBody>
                    <a:bodyPr/>
                    <a:lstStyle/>
                    <a:p>
                      <a:pPr algn="ctr"/>
                      <a:r>
                        <a:rPr lang="hr-HR" sz="2200" dirty="0" smtClean="0"/>
                        <a:t>95</a:t>
                      </a:r>
                      <a:endParaRPr lang="hr-HR" sz="2200" dirty="0"/>
                    </a:p>
                  </a:txBody>
                  <a:tcPr/>
                </a:tc>
              </a:tr>
              <a:tr h="434121">
                <a:tc>
                  <a:txBody>
                    <a:bodyPr/>
                    <a:lstStyle/>
                    <a:p>
                      <a:pPr algn="l"/>
                      <a:r>
                        <a:rPr lang="hr-HR" sz="2200" dirty="0" smtClean="0"/>
                        <a:t>Policija</a:t>
                      </a:r>
                      <a:endParaRPr lang="hr-HR" sz="2200" dirty="0"/>
                    </a:p>
                  </a:txBody>
                  <a:tcPr/>
                </a:tc>
                <a:tc>
                  <a:txBody>
                    <a:bodyPr/>
                    <a:lstStyle/>
                    <a:p>
                      <a:pPr algn="ctr"/>
                      <a:r>
                        <a:rPr lang="hr-HR" sz="2200" dirty="0" smtClean="0"/>
                        <a:t>6</a:t>
                      </a:r>
                      <a:endParaRPr lang="hr-HR" sz="2200" dirty="0"/>
                    </a:p>
                  </a:txBody>
                  <a:tcPr/>
                </a:tc>
                <a:tc>
                  <a:txBody>
                    <a:bodyPr/>
                    <a:lstStyle/>
                    <a:p>
                      <a:pPr algn="ctr"/>
                      <a:r>
                        <a:rPr lang="hr-HR" sz="2200" dirty="0" smtClean="0"/>
                        <a:t>94</a:t>
                      </a:r>
                      <a:endParaRPr lang="hr-HR" sz="2200"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kstniOkvir 13"/>
          <p:cNvSpPr txBox="1">
            <a:spLocks noChangeArrowheads="1"/>
          </p:cNvSpPr>
          <p:nvPr/>
        </p:nvSpPr>
        <p:spPr bwMode="auto">
          <a:xfrm>
            <a:off x="357188" y="500063"/>
            <a:ext cx="8462962" cy="458587"/>
          </a:xfrm>
          <a:prstGeom prst="rect">
            <a:avLst/>
          </a:prstGeom>
          <a:noFill/>
          <a:ln w="9525">
            <a:noFill/>
            <a:miter lim="800000"/>
            <a:headEnd/>
            <a:tailEnd/>
          </a:ln>
        </p:spPr>
        <p:txBody>
          <a:bodyPr>
            <a:spAutoFit/>
          </a:bodyPr>
          <a:lstStyle/>
          <a:p>
            <a:pPr marL="266700" indent="-266700" algn="ctr">
              <a:lnSpc>
                <a:spcPct val="85000"/>
              </a:lnSpc>
              <a:spcBef>
                <a:spcPct val="50000"/>
              </a:spcBef>
              <a:spcAft>
                <a:spcPts val="1800"/>
              </a:spcAft>
            </a:pPr>
            <a:endParaRPr lang="hr-HR" sz="2800" dirty="0"/>
          </a:p>
        </p:txBody>
      </p:sp>
      <p:pic>
        <p:nvPicPr>
          <p:cNvPr id="14339" name="Picture 10" descr="image_provider"/>
          <p:cNvPicPr>
            <a:picLocks noChangeAspect="1" noChangeArrowheads="1"/>
          </p:cNvPicPr>
          <p:nvPr/>
        </p:nvPicPr>
        <p:blipFill>
          <a:blip r:embed="rId3" cstate="print"/>
          <a:srcRect/>
          <a:stretch>
            <a:fillRect/>
          </a:stretch>
        </p:blipFill>
        <p:spPr bwMode="auto">
          <a:xfrm>
            <a:off x="7019925" y="5084763"/>
            <a:ext cx="1727200" cy="1295400"/>
          </a:xfrm>
          <a:prstGeom prst="rect">
            <a:avLst/>
          </a:prstGeom>
          <a:noFill/>
          <a:ln w="9525">
            <a:noFill/>
            <a:miter lim="800000"/>
            <a:headEnd/>
            <a:tailEnd/>
          </a:ln>
        </p:spPr>
      </p:pic>
      <p:sp>
        <p:nvSpPr>
          <p:cNvPr id="5" name="TekstniOkvir 13"/>
          <p:cNvSpPr txBox="1">
            <a:spLocks noChangeArrowheads="1"/>
          </p:cNvSpPr>
          <p:nvPr/>
        </p:nvSpPr>
        <p:spPr bwMode="auto">
          <a:xfrm>
            <a:off x="500034" y="500042"/>
            <a:ext cx="8351837" cy="5401479"/>
          </a:xfrm>
          <a:prstGeom prst="rect">
            <a:avLst/>
          </a:prstGeom>
          <a:noFill/>
          <a:ln w="9525">
            <a:noFill/>
            <a:miter lim="800000"/>
            <a:headEnd/>
            <a:tailEnd/>
          </a:ln>
        </p:spPr>
        <p:txBody>
          <a:bodyPr wrap="square">
            <a:spAutoFit/>
          </a:bodyPr>
          <a:lstStyle/>
          <a:p>
            <a:pPr marL="266700" indent="-266700">
              <a:lnSpc>
                <a:spcPct val="85000"/>
              </a:lnSpc>
              <a:spcBef>
                <a:spcPct val="50000"/>
              </a:spcBef>
              <a:spcAft>
                <a:spcPts val="1800"/>
              </a:spcAft>
            </a:pPr>
            <a:r>
              <a:rPr lang="hr-HR" sz="3600" b="1" dirty="0" smtClean="0">
                <a:solidFill>
                  <a:srgbClr val="7030A0"/>
                </a:solidFill>
              </a:rPr>
              <a:t>Rodna segregacija zanimanja</a:t>
            </a:r>
          </a:p>
          <a:p>
            <a:pPr marL="266700" indent="-266700">
              <a:lnSpc>
                <a:spcPct val="85000"/>
              </a:lnSpc>
              <a:spcBef>
                <a:spcPct val="40000"/>
              </a:spcBef>
              <a:spcAft>
                <a:spcPts val="1200"/>
              </a:spcAft>
              <a:buFontTx/>
              <a:buChar char="•"/>
            </a:pPr>
            <a:r>
              <a:rPr lang="hr-HR" sz="2400" b="1" dirty="0" smtClean="0">
                <a:solidFill>
                  <a:srgbClr val="7030A0"/>
                </a:solidFill>
              </a:rPr>
              <a:t>horizontalna segregacija </a:t>
            </a:r>
            <a:r>
              <a:rPr lang="hr-HR" sz="2400" dirty="0" smtClean="0"/>
              <a:t>– žene dominiraju u poslovima nalik na kućanske, a muškarci u svim tipovima kvalificiranih poslova</a:t>
            </a:r>
          </a:p>
          <a:p>
            <a:pPr marL="723900" lvl="1" indent="-266700">
              <a:lnSpc>
                <a:spcPct val="85000"/>
              </a:lnSpc>
              <a:spcBef>
                <a:spcPct val="40000"/>
              </a:spcBef>
              <a:spcAft>
                <a:spcPts val="1200"/>
              </a:spcAft>
              <a:buFont typeface="Wingdings" pitchFamily="2" charset="2"/>
              <a:buChar char="Ø"/>
            </a:pPr>
            <a:r>
              <a:rPr lang="hr-HR" sz="2400" dirty="0" smtClean="0"/>
              <a:t>najveća koncentracija žena u uslužnim i administrativnim djelatnostima</a:t>
            </a:r>
          </a:p>
          <a:p>
            <a:pPr marL="723900" lvl="1" indent="-266700">
              <a:lnSpc>
                <a:spcPct val="85000"/>
              </a:lnSpc>
              <a:spcBef>
                <a:spcPct val="40000"/>
              </a:spcBef>
              <a:spcAft>
                <a:spcPts val="1200"/>
              </a:spcAft>
              <a:buFont typeface="Wingdings" pitchFamily="2" charset="2"/>
              <a:buChar char="Ø"/>
            </a:pPr>
            <a:r>
              <a:rPr lang="hr-HR" sz="2400" dirty="0" smtClean="0"/>
              <a:t>najveća koncentracija muškaraca u fizičkim, proizvodnim, kvalificiranim te rukovodećim poslovima</a:t>
            </a:r>
          </a:p>
          <a:p>
            <a:pPr marL="266700" indent="-266700">
              <a:lnSpc>
                <a:spcPct val="85000"/>
              </a:lnSpc>
              <a:spcBef>
                <a:spcPct val="40000"/>
              </a:spcBef>
              <a:spcAft>
                <a:spcPts val="1200"/>
              </a:spcAft>
              <a:buFontTx/>
              <a:buChar char="•"/>
            </a:pPr>
            <a:r>
              <a:rPr lang="hr-HR" sz="2400" b="1" dirty="0" smtClean="0">
                <a:solidFill>
                  <a:srgbClr val="7030A0"/>
                </a:solidFill>
              </a:rPr>
              <a:t>vertikalna segregacija </a:t>
            </a:r>
            <a:r>
              <a:rPr lang="hr-HR" sz="2400" dirty="0" smtClean="0"/>
              <a:t>– muškarci zauzimaju utjecajnije poslove i upravljačke funkcije, dok se žene zapošljavaju na poslovima s malo društvene moći i šanse napredovanja</a:t>
            </a:r>
          </a:p>
          <a:p>
            <a:pPr marL="723900" lvl="1" indent="-266700">
              <a:lnSpc>
                <a:spcPct val="85000"/>
              </a:lnSpc>
              <a:buFont typeface="Wingdings" pitchFamily="2" charset="2"/>
              <a:buChar char="Ø"/>
            </a:pPr>
            <a:r>
              <a:rPr lang="hr-HR" sz="2400" dirty="0" smtClean="0"/>
              <a:t>npr. učiteljice vs. ravnatelji škola; medicinske </a:t>
            </a:r>
          </a:p>
          <a:p>
            <a:pPr marL="723900" lvl="1" indent="-266700">
              <a:lnSpc>
                <a:spcPct val="85000"/>
              </a:lnSpc>
            </a:pPr>
            <a:r>
              <a:rPr lang="hr-HR" sz="2400" dirty="0" smtClean="0"/>
              <a:t>	sestre i liječnice vs. ravnatelji ustanova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kstniOkvir 13"/>
          <p:cNvSpPr txBox="1">
            <a:spLocks noChangeArrowheads="1"/>
          </p:cNvSpPr>
          <p:nvPr/>
        </p:nvSpPr>
        <p:spPr bwMode="auto">
          <a:xfrm>
            <a:off x="357188" y="500063"/>
            <a:ext cx="8462962" cy="458587"/>
          </a:xfrm>
          <a:prstGeom prst="rect">
            <a:avLst/>
          </a:prstGeom>
          <a:noFill/>
          <a:ln w="9525">
            <a:noFill/>
            <a:miter lim="800000"/>
            <a:headEnd/>
            <a:tailEnd/>
          </a:ln>
        </p:spPr>
        <p:txBody>
          <a:bodyPr>
            <a:spAutoFit/>
          </a:bodyPr>
          <a:lstStyle/>
          <a:p>
            <a:pPr marL="266700" indent="-266700" algn="ctr">
              <a:lnSpc>
                <a:spcPct val="85000"/>
              </a:lnSpc>
              <a:spcBef>
                <a:spcPct val="50000"/>
              </a:spcBef>
              <a:spcAft>
                <a:spcPts val="1800"/>
              </a:spcAft>
            </a:pPr>
            <a:endParaRPr lang="hr-HR" sz="2800" dirty="0"/>
          </a:p>
        </p:txBody>
      </p:sp>
      <p:grpSp>
        <p:nvGrpSpPr>
          <p:cNvPr id="2" name="Group 5"/>
          <p:cNvGrpSpPr/>
          <p:nvPr/>
        </p:nvGrpSpPr>
        <p:grpSpPr>
          <a:xfrm>
            <a:off x="500034" y="116632"/>
            <a:ext cx="8215369" cy="1043569"/>
            <a:chOff x="0" y="114295"/>
            <a:chExt cx="6500858" cy="1559025"/>
          </a:xfrm>
        </p:grpSpPr>
        <p:sp>
          <p:nvSpPr>
            <p:cNvPr id="7" name="Rounded Rectangle 6"/>
            <p:cNvSpPr/>
            <p:nvPr/>
          </p:nvSpPr>
          <p:spPr>
            <a:xfrm>
              <a:off x="0" y="114295"/>
              <a:ext cx="6500858" cy="1559025"/>
            </a:xfrm>
            <a:prstGeom prst="roundRect">
              <a:avLst/>
            </a:prstGeom>
            <a:noFill/>
            <a:ln>
              <a:solidFill>
                <a:srgbClr val="7030A0"/>
              </a:solidFill>
            </a:ln>
          </p:spPr>
          <p:style>
            <a:lnRef idx="0">
              <a:scrgbClr r="0" g="0" b="0"/>
            </a:lnRef>
            <a:fillRef idx="3">
              <a:scrgbClr r="0" g="0" b="0"/>
            </a:fillRef>
            <a:effectRef idx="3">
              <a:schemeClr val="accent4">
                <a:shade val="50000"/>
                <a:hueOff val="0"/>
                <a:satOff val="0"/>
                <a:lumOff val="0"/>
                <a:alphaOff val="0"/>
              </a:schemeClr>
            </a:effectRef>
            <a:fontRef idx="minor">
              <a:schemeClr val="lt1"/>
            </a:fontRef>
          </p:style>
        </p:sp>
        <p:sp>
          <p:nvSpPr>
            <p:cNvPr id="8" name="Rounded Rectangle 4"/>
            <p:cNvSpPr/>
            <p:nvPr/>
          </p:nvSpPr>
          <p:spPr>
            <a:xfrm>
              <a:off x="76105" y="190400"/>
              <a:ext cx="6348648" cy="14068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hr-HR" sz="3000" b="1" kern="12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Zašto dolazi do rodne segregacije zanimanja?</a:t>
              </a:r>
              <a:endParaRPr lang="hr-HR" sz="3000" b="1" kern="12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pSp>
      <p:graphicFrame>
        <p:nvGraphicFramePr>
          <p:cNvPr id="11" name="Diagram 10"/>
          <p:cNvGraphicFramePr/>
          <p:nvPr/>
        </p:nvGraphicFramePr>
        <p:xfrm>
          <a:off x="467544" y="1412776"/>
          <a:ext cx="8280920" cy="5056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kstniOkvir 13"/>
          <p:cNvSpPr txBox="1">
            <a:spLocks noChangeArrowheads="1"/>
          </p:cNvSpPr>
          <p:nvPr/>
        </p:nvSpPr>
        <p:spPr bwMode="auto">
          <a:xfrm>
            <a:off x="357188" y="500063"/>
            <a:ext cx="8462962" cy="458587"/>
          </a:xfrm>
          <a:prstGeom prst="rect">
            <a:avLst/>
          </a:prstGeom>
          <a:noFill/>
          <a:ln w="9525">
            <a:noFill/>
            <a:miter lim="800000"/>
            <a:headEnd/>
            <a:tailEnd/>
          </a:ln>
        </p:spPr>
        <p:txBody>
          <a:bodyPr>
            <a:spAutoFit/>
          </a:bodyPr>
          <a:lstStyle/>
          <a:p>
            <a:pPr marL="266700" indent="-266700" algn="ctr">
              <a:lnSpc>
                <a:spcPct val="85000"/>
              </a:lnSpc>
              <a:spcBef>
                <a:spcPct val="50000"/>
              </a:spcBef>
              <a:spcAft>
                <a:spcPts val="1800"/>
              </a:spcAft>
            </a:pPr>
            <a:endParaRPr lang="hr-HR" sz="2800" dirty="0"/>
          </a:p>
        </p:txBody>
      </p:sp>
      <p:pic>
        <p:nvPicPr>
          <p:cNvPr id="14339" name="Picture 10" descr="image_provider"/>
          <p:cNvPicPr>
            <a:picLocks noChangeAspect="1" noChangeArrowheads="1"/>
          </p:cNvPicPr>
          <p:nvPr/>
        </p:nvPicPr>
        <p:blipFill>
          <a:blip r:embed="rId3" cstate="print"/>
          <a:srcRect/>
          <a:stretch>
            <a:fillRect/>
          </a:stretch>
        </p:blipFill>
        <p:spPr bwMode="auto">
          <a:xfrm>
            <a:off x="7019925" y="5084763"/>
            <a:ext cx="1727200" cy="1295400"/>
          </a:xfrm>
          <a:prstGeom prst="rect">
            <a:avLst/>
          </a:prstGeom>
          <a:noFill/>
          <a:ln w="9525">
            <a:noFill/>
            <a:miter lim="800000"/>
            <a:headEnd/>
            <a:tailEnd/>
          </a:ln>
        </p:spPr>
      </p:pic>
      <p:sp>
        <p:nvSpPr>
          <p:cNvPr id="5" name="TekstniOkvir 13"/>
          <p:cNvSpPr txBox="1">
            <a:spLocks noChangeArrowheads="1"/>
          </p:cNvSpPr>
          <p:nvPr/>
        </p:nvSpPr>
        <p:spPr bwMode="auto">
          <a:xfrm>
            <a:off x="500034" y="500042"/>
            <a:ext cx="8351837" cy="514628"/>
          </a:xfrm>
          <a:prstGeom prst="rect">
            <a:avLst/>
          </a:prstGeom>
          <a:noFill/>
          <a:ln w="9525">
            <a:noFill/>
            <a:miter lim="800000"/>
            <a:headEnd/>
            <a:tailEnd/>
          </a:ln>
        </p:spPr>
        <p:txBody>
          <a:bodyPr wrap="square">
            <a:spAutoFit/>
          </a:bodyPr>
          <a:lstStyle/>
          <a:p>
            <a:pPr marL="266700" indent="-266700">
              <a:lnSpc>
                <a:spcPct val="85000"/>
              </a:lnSpc>
              <a:spcBef>
                <a:spcPct val="50000"/>
              </a:spcBef>
              <a:spcAft>
                <a:spcPts val="1800"/>
              </a:spcAft>
            </a:pPr>
            <a:r>
              <a:rPr lang="hr-HR" sz="3200" b="1" dirty="0" smtClean="0">
                <a:solidFill>
                  <a:srgbClr val="7030A0"/>
                </a:solidFill>
              </a:rPr>
              <a:t>Zašto dolazi do rodne segregacije zanimanja?</a:t>
            </a:r>
          </a:p>
        </p:txBody>
      </p:sp>
      <p:sp>
        <p:nvSpPr>
          <p:cNvPr id="7" name="Rounded Rectangle 6"/>
          <p:cNvSpPr/>
          <p:nvPr/>
        </p:nvSpPr>
        <p:spPr>
          <a:xfrm>
            <a:off x="214282" y="1214422"/>
            <a:ext cx="2786082" cy="5357850"/>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6700" indent="-266700" algn="ctr">
              <a:lnSpc>
                <a:spcPct val="85000"/>
              </a:lnSpc>
              <a:spcBef>
                <a:spcPts val="300"/>
              </a:spcBef>
              <a:spcAft>
                <a:spcPts val="600"/>
              </a:spcAft>
            </a:pPr>
            <a:endParaRPr lang="hr-HR" sz="2000" b="1" u="sng" dirty="0" smtClean="0">
              <a:solidFill>
                <a:schemeClr val="bg1"/>
              </a:solidFill>
            </a:endParaRPr>
          </a:p>
          <a:p>
            <a:pPr marL="266700" indent="-266700" algn="ctr">
              <a:lnSpc>
                <a:spcPct val="85000"/>
              </a:lnSpc>
              <a:spcBef>
                <a:spcPts val="300"/>
              </a:spcBef>
              <a:spcAft>
                <a:spcPts val="600"/>
              </a:spcAft>
            </a:pPr>
            <a:r>
              <a:rPr lang="hr-HR" sz="2000" b="1" u="sng" dirty="0" smtClean="0">
                <a:solidFill>
                  <a:schemeClr val="tx1"/>
                </a:solidFill>
              </a:rPr>
              <a:t>STRUKTURALNA RAZINA</a:t>
            </a:r>
          </a:p>
          <a:p>
            <a:pPr marL="266700" indent="-266700" algn="ctr">
              <a:lnSpc>
                <a:spcPct val="85000"/>
              </a:lnSpc>
              <a:spcBef>
                <a:spcPts val="1000"/>
              </a:spcBef>
              <a:spcAft>
                <a:spcPts val="1000"/>
              </a:spcAft>
            </a:pPr>
            <a:r>
              <a:rPr lang="hr-HR" sz="2000" dirty="0" smtClean="0">
                <a:solidFill>
                  <a:schemeClr val="tx1"/>
                </a:solidFill>
              </a:rPr>
              <a:t>Potrebe gospodarstva</a:t>
            </a:r>
          </a:p>
          <a:p>
            <a:pPr marL="266700" indent="-266700" algn="ctr">
              <a:lnSpc>
                <a:spcPct val="85000"/>
              </a:lnSpc>
              <a:spcBef>
                <a:spcPts val="1000"/>
              </a:spcBef>
              <a:spcAft>
                <a:spcPts val="1000"/>
              </a:spcAft>
            </a:pPr>
            <a:r>
              <a:rPr lang="hr-HR" sz="2000" dirty="0" smtClean="0">
                <a:solidFill>
                  <a:schemeClr val="tx1"/>
                </a:solidFill>
              </a:rPr>
              <a:t>Karakteristike tržišta rada</a:t>
            </a:r>
          </a:p>
          <a:p>
            <a:pPr marL="266700" indent="-266700" algn="ctr">
              <a:lnSpc>
                <a:spcPct val="85000"/>
              </a:lnSpc>
              <a:spcBef>
                <a:spcPts val="1000"/>
              </a:spcBef>
              <a:spcAft>
                <a:spcPts val="1000"/>
              </a:spcAft>
            </a:pPr>
            <a:r>
              <a:rPr lang="hr-HR" sz="2000" dirty="0" smtClean="0">
                <a:solidFill>
                  <a:schemeClr val="tx1"/>
                </a:solidFill>
              </a:rPr>
              <a:t>Demografske karakteristike</a:t>
            </a:r>
          </a:p>
          <a:p>
            <a:pPr marL="266700" indent="-266700" algn="ctr">
              <a:lnSpc>
                <a:spcPct val="85000"/>
              </a:lnSpc>
              <a:spcBef>
                <a:spcPts val="1000"/>
              </a:spcBef>
              <a:spcAft>
                <a:spcPts val="1000"/>
              </a:spcAft>
            </a:pPr>
            <a:r>
              <a:rPr lang="hr-HR" sz="2000" dirty="0" smtClean="0">
                <a:solidFill>
                  <a:schemeClr val="tx1"/>
                </a:solidFill>
              </a:rPr>
              <a:t>Javna politika</a:t>
            </a:r>
          </a:p>
        </p:txBody>
      </p:sp>
      <p:sp>
        <p:nvSpPr>
          <p:cNvPr id="8" name="Rounded Rectangle 7"/>
          <p:cNvSpPr/>
          <p:nvPr/>
        </p:nvSpPr>
        <p:spPr>
          <a:xfrm>
            <a:off x="3071802" y="1214422"/>
            <a:ext cx="2786082" cy="535785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6700" indent="-266700" algn="ctr">
              <a:lnSpc>
                <a:spcPct val="85000"/>
              </a:lnSpc>
              <a:spcBef>
                <a:spcPts val="300"/>
              </a:spcBef>
              <a:spcAft>
                <a:spcPts val="600"/>
              </a:spcAft>
            </a:pPr>
            <a:endParaRPr lang="hr-HR" sz="2000" b="1" u="sng" dirty="0" smtClean="0">
              <a:solidFill>
                <a:schemeClr val="bg1"/>
              </a:solidFill>
            </a:endParaRPr>
          </a:p>
          <a:p>
            <a:pPr marL="266700" indent="-266700" algn="ctr">
              <a:lnSpc>
                <a:spcPct val="85000"/>
              </a:lnSpc>
              <a:spcBef>
                <a:spcPts val="300"/>
              </a:spcBef>
              <a:spcAft>
                <a:spcPts val="600"/>
              </a:spcAft>
            </a:pPr>
            <a:r>
              <a:rPr lang="hr-HR" sz="2000" b="1" u="sng" dirty="0" smtClean="0">
                <a:solidFill>
                  <a:schemeClr val="tx1"/>
                </a:solidFill>
              </a:rPr>
              <a:t>INSTITUCIONALNA RAZINA</a:t>
            </a:r>
          </a:p>
          <a:p>
            <a:pPr marL="266700" indent="-266700" algn="ctr">
              <a:lnSpc>
                <a:spcPct val="85000"/>
              </a:lnSpc>
              <a:spcBef>
                <a:spcPts val="1000"/>
              </a:spcBef>
              <a:spcAft>
                <a:spcPts val="1000"/>
              </a:spcAft>
            </a:pPr>
            <a:r>
              <a:rPr lang="hr-HR" sz="2000" dirty="0" smtClean="0">
                <a:solidFill>
                  <a:schemeClr val="tx1"/>
                </a:solidFill>
              </a:rPr>
              <a:t>Školski program</a:t>
            </a:r>
          </a:p>
          <a:p>
            <a:pPr marL="266700" indent="-266700" algn="ctr">
              <a:lnSpc>
                <a:spcPct val="85000"/>
              </a:lnSpc>
              <a:spcBef>
                <a:spcPts val="1000"/>
              </a:spcBef>
              <a:spcAft>
                <a:spcPts val="1000"/>
              </a:spcAft>
            </a:pPr>
            <a:r>
              <a:rPr lang="hr-HR" sz="2000" dirty="0" smtClean="0">
                <a:solidFill>
                  <a:schemeClr val="tx1"/>
                </a:solidFill>
              </a:rPr>
              <a:t>Odgojna politika</a:t>
            </a:r>
          </a:p>
          <a:p>
            <a:pPr marL="266700" indent="-266700" algn="ctr">
              <a:lnSpc>
                <a:spcPct val="85000"/>
              </a:lnSpc>
              <a:spcBef>
                <a:spcPts val="1000"/>
              </a:spcBef>
              <a:spcAft>
                <a:spcPts val="1000"/>
              </a:spcAft>
            </a:pPr>
            <a:r>
              <a:rPr lang="hr-HR" sz="2000" dirty="0" smtClean="0">
                <a:solidFill>
                  <a:schemeClr val="tx1"/>
                </a:solidFill>
              </a:rPr>
              <a:t>Kvaliteta poučavanja</a:t>
            </a:r>
          </a:p>
          <a:p>
            <a:pPr marL="266700" indent="-266700" algn="ctr">
              <a:lnSpc>
                <a:spcPct val="85000"/>
              </a:lnSpc>
              <a:spcBef>
                <a:spcPts val="1000"/>
              </a:spcBef>
              <a:spcAft>
                <a:spcPts val="1000"/>
              </a:spcAft>
            </a:pPr>
            <a:r>
              <a:rPr lang="hr-HR" sz="2000" dirty="0" smtClean="0">
                <a:solidFill>
                  <a:schemeClr val="tx1"/>
                </a:solidFill>
              </a:rPr>
              <a:t>Odnos učenika i učitelja</a:t>
            </a:r>
          </a:p>
        </p:txBody>
      </p:sp>
      <p:sp>
        <p:nvSpPr>
          <p:cNvPr id="9" name="Rounded Rectangle 8"/>
          <p:cNvSpPr/>
          <p:nvPr/>
        </p:nvSpPr>
        <p:spPr>
          <a:xfrm>
            <a:off x="5929322" y="1214422"/>
            <a:ext cx="2928958" cy="535785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266700" algn="ctr">
              <a:lnSpc>
                <a:spcPct val="85000"/>
              </a:lnSpc>
              <a:spcBef>
                <a:spcPts val="300"/>
              </a:spcBef>
              <a:spcAft>
                <a:spcPts val="300"/>
              </a:spcAft>
            </a:pPr>
            <a:r>
              <a:rPr lang="hr-HR" sz="2000" b="1" u="sng" dirty="0" smtClean="0">
                <a:solidFill>
                  <a:schemeClr val="tx1"/>
                </a:solidFill>
              </a:rPr>
              <a:t>INDIVIDUALNA RAZINA</a:t>
            </a:r>
          </a:p>
          <a:p>
            <a:pPr marL="266700" indent="-266700" algn="ctr">
              <a:lnSpc>
                <a:spcPct val="85000"/>
              </a:lnSpc>
              <a:spcBef>
                <a:spcPts val="600"/>
              </a:spcBef>
              <a:spcAft>
                <a:spcPts val="600"/>
              </a:spcAft>
            </a:pPr>
            <a:r>
              <a:rPr lang="hr-HR" sz="2000" dirty="0" smtClean="0">
                <a:solidFill>
                  <a:schemeClr val="tx1"/>
                </a:solidFill>
              </a:rPr>
              <a:t>Rod</a:t>
            </a:r>
          </a:p>
          <a:p>
            <a:pPr marL="266700" indent="-266700" algn="ctr">
              <a:lnSpc>
                <a:spcPct val="85000"/>
              </a:lnSpc>
              <a:spcBef>
                <a:spcPts val="600"/>
              </a:spcBef>
              <a:spcAft>
                <a:spcPts val="600"/>
              </a:spcAft>
            </a:pPr>
            <a:r>
              <a:rPr lang="hr-HR" sz="2000" dirty="0" smtClean="0">
                <a:solidFill>
                  <a:schemeClr val="tx1"/>
                </a:solidFill>
              </a:rPr>
              <a:t>Nacionalnost</a:t>
            </a:r>
          </a:p>
          <a:p>
            <a:pPr marL="266700" indent="-266700" algn="ctr">
              <a:lnSpc>
                <a:spcPct val="85000"/>
              </a:lnSpc>
              <a:spcBef>
                <a:spcPts val="600"/>
              </a:spcBef>
              <a:spcAft>
                <a:spcPts val="600"/>
              </a:spcAft>
            </a:pPr>
            <a:r>
              <a:rPr lang="hr-HR" sz="2000" dirty="0" smtClean="0">
                <a:solidFill>
                  <a:schemeClr val="tx1"/>
                </a:solidFill>
              </a:rPr>
              <a:t>Pojam o sebi/vrijednosti</a:t>
            </a:r>
          </a:p>
          <a:p>
            <a:pPr marL="266700" indent="-266700" algn="ctr">
              <a:lnSpc>
                <a:spcPct val="85000"/>
              </a:lnSpc>
              <a:spcBef>
                <a:spcPts val="600"/>
              </a:spcBef>
              <a:spcAft>
                <a:spcPts val="600"/>
              </a:spcAft>
            </a:pPr>
            <a:r>
              <a:rPr lang="hr-HR" sz="2000" dirty="0" smtClean="0">
                <a:solidFill>
                  <a:schemeClr val="tx1"/>
                </a:solidFill>
              </a:rPr>
              <a:t>Ličnost</a:t>
            </a:r>
          </a:p>
          <a:p>
            <a:pPr marL="266700" indent="-266700" algn="ctr">
              <a:lnSpc>
                <a:spcPct val="85000"/>
              </a:lnSpc>
              <a:spcBef>
                <a:spcPts val="600"/>
              </a:spcBef>
              <a:spcAft>
                <a:spcPts val="600"/>
              </a:spcAft>
            </a:pPr>
            <a:r>
              <a:rPr lang="hr-HR" sz="2000" dirty="0" smtClean="0">
                <a:solidFill>
                  <a:schemeClr val="tx1"/>
                </a:solidFill>
              </a:rPr>
              <a:t>Motivacija</a:t>
            </a:r>
          </a:p>
          <a:p>
            <a:pPr marL="266700" indent="-266700" algn="ctr">
              <a:lnSpc>
                <a:spcPct val="85000"/>
              </a:lnSpc>
              <a:spcBef>
                <a:spcPts val="600"/>
              </a:spcBef>
              <a:spcAft>
                <a:spcPts val="600"/>
              </a:spcAft>
            </a:pPr>
            <a:r>
              <a:rPr lang="hr-HR" sz="2000" dirty="0" smtClean="0">
                <a:solidFill>
                  <a:schemeClr val="tx1"/>
                </a:solidFill>
              </a:rPr>
              <a:t>SES; pismenost</a:t>
            </a:r>
          </a:p>
          <a:p>
            <a:pPr marL="266700" indent="-266700" algn="ctr">
              <a:lnSpc>
                <a:spcPct val="85000"/>
              </a:lnSpc>
              <a:spcBef>
                <a:spcPts val="600"/>
              </a:spcBef>
              <a:spcAft>
                <a:spcPts val="600"/>
              </a:spcAft>
            </a:pPr>
            <a:r>
              <a:rPr lang="hr-HR" sz="2000" dirty="0" smtClean="0">
                <a:solidFill>
                  <a:schemeClr val="tx1"/>
                </a:solidFill>
              </a:rPr>
              <a:t>Percepcija zanimanja i karijere; stavovi</a:t>
            </a:r>
          </a:p>
          <a:p>
            <a:pPr marL="266700" indent="-266700" algn="ctr">
              <a:lnSpc>
                <a:spcPct val="85000"/>
              </a:lnSpc>
              <a:spcBef>
                <a:spcPts val="600"/>
              </a:spcBef>
              <a:spcAft>
                <a:spcPts val="600"/>
              </a:spcAft>
            </a:pPr>
            <a:r>
              <a:rPr lang="hr-HR" sz="2000" dirty="0" smtClean="0">
                <a:solidFill>
                  <a:schemeClr val="tx1"/>
                </a:solidFill>
              </a:rPr>
              <a:t>Vršnjaci, roditelji, mediji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3" descr="image_provider"/>
          <p:cNvPicPr>
            <a:picLocks noChangeAspect="1" noChangeArrowheads="1"/>
          </p:cNvPicPr>
          <p:nvPr/>
        </p:nvPicPr>
        <p:blipFill>
          <a:blip r:embed="rId3" cstate="print"/>
          <a:srcRect/>
          <a:stretch>
            <a:fillRect/>
          </a:stretch>
        </p:blipFill>
        <p:spPr bwMode="auto">
          <a:xfrm>
            <a:off x="684213" y="2924175"/>
            <a:ext cx="4284662" cy="3214688"/>
          </a:xfrm>
          <a:prstGeom prst="rect">
            <a:avLst/>
          </a:prstGeom>
          <a:noFill/>
          <a:ln w="9525">
            <a:noFill/>
            <a:miter lim="800000"/>
            <a:headEnd/>
            <a:tailEnd/>
          </a:ln>
        </p:spPr>
      </p:pic>
      <p:sp>
        <p:nvSpPr>
          <p:cNvPr id="13315" name="Rectangle 18"/>
          <p:cNvSpPr>
            <a:spLocks noGrp="1"/>
          </p:cNvSpPr>
          <p:nvPr>
            <p:ph type="ctrTitle"/>
          </p:nvPr>
        </p:nvSpPr>
        <p:spPr>
          <a:xfrm>
            <a:off x="928662" y="785794"/>
            <a:ext cx="7848600" cy="1755775"/>
          </a:xfrm>
        </p:spPr>
        <p:txBody>
          <a:bodyPr/>
          <a:lstStyle/>
          <a:p>
            <a:pPr eaLnBrk="1" hangingPunct="1"/>
            <a:r>
              <a:rPr lang="hr-HR" b="1" dirty="0" smtClean="0">
                <a:solidFill>
                  <a:srgbClr val="7030A0"/>
                </a:solidFill>
                <a:latin typeface="Arial" charset="0"/>
                <a:cs typeface="Arial" charset="0"/>
              </a:rPr>
              <a:t>Rodni jaz plaća</a:t>
            </a:r>
          </a:p>
        </p:txBody>
      </p:sp>
      <p:sp>
        <p:nvSpPr>
          <p:cNvPr id="13317" name="Text Box 11"/>
          <p:cNvSpPr txBox="1">
            <a:spLocks noChangeArrowheads="1"/>
          </p:cNvSpPr>
          <p:nvPr/>
        </p:nvSpPr>
        <p:spPr bwMode="auto">
          <a:xfrm>
            <a:off x="1258888" y="6308725"/>
            <a:ext cx="5329237" cy="366713"/>
          </a:xfrm>
          <a:prstGeom prst="rect">
            <a:avLst/>
          </a:prstGeom>
          <a:noFill/>
          <a:ln w="9525">
            <a:noFill/>
            <a:miter lim="800000"/>
            <a:headEnd/>
            <a:tailEnd/>
          </a:ln>
        </p:spPr>
        <p:txBody>
          <a:bodyPr>
            <a:spAutoFit/>
          </a:bodyPr>
          <a:lstStyle/>
          <a:p>
            <a:pPr>
              <a:spcBef>
                <a:spcPct val="50000"/>
              </a:spcBef>
            </a:pPr>
            <a:endParaRPr lang="hr-HR"/>
          </a:p>
        </p:txBody>
      </p:sp>
      <p:sp>
        <p:nvSpPr>
          <p:cNvPr id="8" name="Text Box 12"/>
          <p:cNvSpPr txBox="1">
            <a:spLocks noChangeArrowheads="1"/>
          </p:cNvSpPr>
          <p:nvPr/>
        </p:nvSpPr>
        <p:spPr bwMode="auto">
          <a:xfrm>
            <a:off x="3857620" y="6357958"/>
            <a:ext cx="5040313" cy="304800"/>
          </a:xfrm>
          <a:prstGeom prst="rect">
            <a:avLst/>
          </a:prstGeom>
          <a:noFill/>
          <a:ln w="9525">
            <a:noFill/>
            <a:miter lim="800000"/>
            <a:headEnd/>
            <a:tailEnd/>
          </a:ln>
        </p:spPr>
        <p:txBody>
          <a:bodyPr>
            <a:spAutoFit/>
          </a:bodyPr>
          <a:lstStyle/>
          <a:p>
            <a:pPr algn="r">
              <a:spcBef>
                <a:spcPct val="50000"/>
              </a:spcBef>
            </a:pPr>
            <a:r>
              <a:rPr lang="hr-HR" sz="1400" i="1" dirty="0" smtClean="0"/>
              <a:t>Psihologija roda i spola, 2011</a:t>
            </a:r>
            <a:endParaRPr lang="hr-HR" sz="1400"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kstniOkvir 13"/>
          <p:cNvSpPr txBox="1">
            <a:spLocks noChangeArrowheads="1"/>
          </p:cNvSpPr>
          <p:nvPr/>
        </p:nvSpPr>
        <p:spPr bwMode="auto">
          <a:xfrm>
            <a:off x="357188" y="500063"/>
            <a:ext cx="8462962" cy="458587"/>
          </a:xfrm>
          <a:prstGeom prst="rect">
            <a:avLst/>
          </a:prstGeom>
          <a:noFill/>
          <a:ln w="9525">
            <a:noFill/>
            <a:miter lim="800000"/>
            <a:headEnd/>
            <a:tailEnd/>
          </a:ln>
        </p:spPr>
        <p:txBody>
          <a:bodyPr>
            <a:spAutoFit/>
          </a:bodyPr>
          <a:lstStyle/>
          <a:p>
            <a:pPr marL="266700" indent="-266700" algn="ctr">
              <a:lnSpc>
                <a:spcPct val="85000"/>
              </a:lnSpc>
              <a:spcBef>
                <a:spcPct val="50000"/>
              </a:spcBef>
              <a:spcAft>
                <a:spcPts val="1800"/>
              </a:spcAft>
            </a:pPr>
            <a:endParaRPr lang="hr-HR" sz="2800" dirty="0"/>
          </a:p>
        </p:txBody>
      </p:sp>
      <p:sp>
        <p:nvSpPr>
          <p:cNvPr id="5" name="TekstniOkvir 13"/>
          <p:cNvSpPr txBox="1">
            <a:spLocks noChangeArrowheads="1"/>
          </p:cNvSpPr>
          <p:nvPr/>
        </p:nvSpPr>
        <p:spPr bwMode="auto">
          <a:xfrm>
            <a:off x="500034" y="500042"/>
            <a:ext cx="8351837" cy="5915466"/>
          </a:xfrm>
          <a:prstGeom prst="rect">
            <a:avLst/>
          </a:prstGeom>
          <a:noFill/>
          <a:ln w="9525">
            <a:noFill/>
            <a:miter lim="800000"/>
            <a:headEnd/>
            <a:tailEnd/>
          </a:ln>
        </p:spPr>
        <p:txBody>
          <a:bodyPr wrap="square">
            <a:spAutoFit/>
          </a:bodyPr>
          <a:lstStyle/>
          <a:p>
            <a:pPr marL="266700" indent="-266700">
              <a:lnSpc>
                <a:spcPct val="85000"/>
              </a:lnSpc>
              <a:spcBef>
                <a:spcPct val="50000"/>
              </a:spcBef>
              <a:spcAft>
                <a:spcPts val="1800"/>
              </a:spcAft>
            </a:pPr>
            <a:r>
              <a:rPr lang="hr-HR" sz="3600" b="1" dirty="0" smtClean="0">
                <a:solidFill>
                  <a:srgbClr val="7030A0"/>
                </a:solidFill>
              </a:rPr>
              <a:t>Rodni jaz plaća</a:t>
            </a:r>
          </a:p>
          <a:p>
            <a:pPr marL="266700" indent="-266700">
              <a:spcBef>
                <a:spcPts val="600"/>
              </a:spcBef>
              <a:spcAft>
                <a:spcPts val="600"/>
              </a:spcAft>
              <a:buFontTx/>
              <a:buChar char="•"/>
            </a:pPr>
            <a:r>
              <a:rPr lang="hr-HR" sz="2400" dirty="0" smtClean="0"/>
              <a:t>svugdje na svijetu žene zarađuju manje od muškaraca, čak i za iste poslove</a:t>
            </a:r>
          </a:p>
          <a:p>
            <a:pPr marL="723900" lvl="1" indent="-266700">
              <a:spcBef>
                <a:spcPts val="600"/>
              </a:spcBef>
              <a:spcAft>
                <a:spcPts val="600"/>
              </a:spcAft>
              <a:buFontTx/>
              <a:buChar char="•"/>
            </a:pPr>
            <a:r>
              <a:rPr lang="hr-HR" sz="2400" dirty="0" smtClean="0"/>
              <a:t>2002. u SAD-u plaća žena bila je tek 78% plaće muškaraca</a:t>
            </a:r>
          </a:p>
          <a:p>
            <a:pPr marL="723900" lvl="1" indent="-266700">
              <a:spcBef>
                <a:spcPts val="600"/>
              </a:spcBef>
              <a:spcAft>
                <a:spcPts val="600"/>
              </a:spcAft>
              <a:buFontTx/>
              <a:buChar char="•"/>
            </a:pPr>
            <a:r>
              <a:rPr lang="hr-HR" sz="2400" dirty="0" smtClean="0"/>
              <a:t>u EU žene su u prosjeku plaćene 15% manje od muškaraca</a:t>
            </a:r>
          </a:p>
          <a:p>
            <a:pPr marL="723900" lvl="1" indent="-266700">
              <a:spcBef>
                <a:spcPts val="600"/>
              </a:spcBef>
              <a:spcAft>
                <a:spcPts val="600"/>
              </a:spcAft>
              <a:buFontTx/>
              <a:buChar char="•"/>
            </a:pPr>
            <a:r>
              <a:rPr lang="hr-HR" sz="2400" dirty="0" smtClean="0"/>
              <a:t>EU – 2011. – 17.4% manja plaća</a:t>
            </a:r>
          </a:p>
          <a:p>
            <a:pPr marL="723900" lvl="1" indent="-266700">
              <a:spcBef>
                <a:spcPts val="600"/>
              </a:spcBef>
              <a:spcAft>
                <a:spcPts val="600"/>
              </a:spcAft>
              <a:buFontTx/>
              <a:buChar char="•"/>
            </a:pPr>
            <a:r>
              <a:rPr lang="hr-HR" sz="2400" dirty="0" smtClean="0"/>
              <a:t>prema istraživanjima tvrtke “Moj Posao”: </a:t>
            </a:r>
          </a:p>
          <a:p>
            <a:pPr marL="1181100" lvl="2" indent="-266700">
              <a:spcBef>
                <a:spcPts val="600"/>
              </a:spcBef>
              <a:spcAft>
                <a:spcPts val="600"/>
              </a:spcAft>
              <a:buFontTx/>
              <a:buChar char="•"/>
            </a:pPr>
            <a:r>
              <a:rPr lang="hr-HR" sz="2400" dirty="0" smtClean="0"/>
              <a:t>2008. : žene 23% manju plaću od muškaraca</a:t>
            </a:r>
          </a:p>
          <a:p>
            <a:pPr marL="1181100" lvl="2" indent="-266700">
              <a:spcBef>
                <a:spcPts val="600"/>
              </a:spcBef>
              <a:spcAft>
                <a:spcPts val="600"/>
              </a:spcAft>
              <a:buFontTx/>
              <a:buChar char="•"/>
            </a:pPr>
            <a:r>
              <a:rPr lang="hr-HR" sz="2400" dirty="0" smtClean="0"/>
              <a:t>2013.: žene imaju 7% manju plaću od muškaraca</a:t>
            </a:r>
          </a:p>
          <a:p>
            <a:pPr marL="266700" indent="-266700">
              <a:lnSpc>
                <a:spcPct val="85000"/>
              </a:lnSpc>
              <a:spcBef>
                <a:spcPct val="40000"/>
              </a:spcBef>
              <a:spcAft>
                <a:spcPts val="1200"/>
              </a:spcAft>
              <a:buFontTx/>
              <a:buChar char="•"/>
            </a:pPr>
            <a:r>
              <a:rPr lang="hr-HR" sz="2400" dirty="0" smtClean="0"/>
              <a:t>iako raste broj žena s VSS diplomom, broj zaposlenih žena, koeficijenti plaće za žene, broj menadžera ženskog spola žene još uvijek zarađuju manje od muškaraca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kstniOkvir 13"/>
          <p:cNvSpPr txBox="1">
            <a:spLocks noChangeArrowheads="1"/>
          </p:cNvSpPr>
          <p:nvPr/>
        </p:nvSpPr>
        <p:spPr bwMode="auto">
          <a:xfrm>
            <a:off x="357188" y="500063"/>
            <a:ext cx="8462962" cy="458587"/>
          </a:xfrm>
          <a:prstGeom prst="rect">
            <a:avLst/>
          </a:prstGeom>
          <a:noFill/>
          <a:ln w="9525">
            <a:noFill/>
            <a:miter lim="800000"/>
            <a:headEnd/>
            <a:tailEnd/>
          </a:ln>
        </p:spPr>
        <p:txBody>
          <a:bodyPr>
            <a:spAutoFit/>
          </a:bodyPr>
          <a:lstStyle/>
          <a:p>
            <a:pPr marL="266700" indent="-266700" algn="ctr">
              <a:lnSpc>
                <a:spcPct val="85000"/>
              </a:lnSpc>
              <a:spcBef>
                <a:spcPct val="50000"/>
              </a:spcBef>
              <a:spcAft>
                <a:spcPts val="1800"/>
              </a:spcAft>
            </a:pPr>
            <a:endParaRPr lang="hr-HR" sz="2800" dirty="0"/>
          </a:p>
        </p:txBody>
      </p:sp>
      <p:pic>
        <p:nvPicPr>
          <p:cNvPr id="14339" name="Picture 10" descr="image_provider"/>
          <p:cNvPicPr>
            <a:picLocks noChangeAspect="1" noChangeArrowheads="1"/>
          </p:cNvPicPr>
          <p:nvPr/>
        </p:nvPicPr>
        <p:blipFill>
          <a:blip r:embed="rId3" cstate="print"/>
          <a:srcRect/>
          <a:stretch>
            <a:fillRect/>
          </a:stretch>
        </p:blipFill>
        <p:spPr bwMode="auto">
          <a:xfrm>
            <a:off x="7019925" y="5084763"/>
            <a:ext cx="1727200" cy="1295400"/>
          </a:xfrm>
          <a:prstGeom prst="rect">
            <a:avLst/>
          </a:prstGeom>
          <a:noFill/>
          <a:ln w="9525">
            <a:noFill/>
            <a:miter lim="800000"/>
            <a:headEnd/>
            <a:tailEnd/>
          </a:ln>
        </p:spPr>
      </p:pic>
      <p:sp>
        <p:nvSpPr>
          <p:cNvPr id="5" name="TekstniOkvir 13"/>
          <p:cNvSpPr txBox="1">
            <a:spLocks noChangeArrowheads="1"/>
          </p:cNvSpPr>
          <p:nvPr/>
        </p:nvSpPr>
        <p:spPr bwMode="auto">
          <a:xfrm>
            <a:off x="928662" y="2461960"/>
            <a:ext cx="7715304" cy="2252924"/>
          </a:xfrm>
          <a:prstGeom prst="rect">
            <a:avLst/>
          </a:prstGeom>
          <a:noFill/>
          <a:ln w="9525">
            <a:noFill/>
            <a:miter lim="800000"/>
            <a:headEnd/>
            <a:tailEnd/>
          </a:ln>
        </p:spPr>
        <p:txBody>
          <a:bodyPr wrap="square">
            <a:spAutoFit/>
          </a:bodyPr>
          <a:lstStyle/>
          <a:p>
            <a:pPr marL="457200" indent="-457200">
              <a:lnSpc>
                <a:spcPct val="85000"/>
              </a:lnSpc>
              <a:spcBef>
                <a:spcPct val="40000"/>
              </a:spcBef>
              <a:spcAft>
                <a:spcPts val="1200"/>
              </a:spcAft>
              <a:buAutoNum type="arabicPeriod"/>
            </a:pPr>
            <a:r>
              <a:rPr lang="hr-HR" sz="2400" dirty="0" smtClean="0"/>
              <a:t>predrasude i diskriminacija</a:t>
            </a:r>
          </a:p>
          <a:p>
            <a:pPr marL="457200" indent="-457200">
              <a:lnSpc>
                <a:spcPct val="85000"/>
              </a:lnSpc>
              <a:spcBef>
                <a:spcPct val="40000"/>
              </a:spcBef>
              <a:spcAft>
                <a:spcPts val="1200"/>
              </a:spcAft>
              <a:buAutoNum type="arabicPeriod"/>
            </a:pPr>
            <a:r>
              <a:rPr lang="hr-HR" sz="2400" dirty="0" smtClean="0"/>
              <a:t>rodna segregacija zanimanja </a:t>
            </a:r>
          </a:p>
          <a:p>
            <a:pPr marL="457200" indent="-457200">
              <a:lnSpc>
                <a:spcPct val="85000"/>
              </a:lnSpc>
              <a:spcBef>
                <a:spcPct val="40000"/>
              </a:spcBef>
              <a:spcAft>
                <a:spcPts val="1200"/>
              </a:spcAft>
              <a:buFontTx/>
              <a:buAutoNum type="arabicPeriod"/>
            </a:pPr>
            <a:r>
              <a:rPr lang="hr-HR" sz="2400" dirty="0" smtClean="0"/>
              <a:t>resursi uloženi u posao</a:t>
            </a:r>
          </a:p>
          <a:p>
            <a:pPr marL="457200" indent="-457200">
              <a:lnSpc>
                <a:spcPct val="85000"/>
              </a:lnSpc>
              <a:spcBef>
                <a:spcPct val="40000"/>
              </a:spcBef>
              <a:spcAft>
                <a:spcPts val="1200"/>
              </a:spcAft>
              <a:buFontTx/>
              <a:buAutoNum type="arabicPeriod"/>
            </a:pPr>
            <a:r>
              <a:rPr lang="hr-HR" sz="2400" dirty="0" smtClean="0"/>
              <a:t>efekt “staklenog stropa”</a:t>
            </a:r>
          </a:p>
        </p:txBody>
      </p:sp>
      <p:grpSp>
        <p:nvGrpSpPr>
          <p:cNvPr id="6" name="Group 5"/>
          <p:cNvGrpSpPr/>
          <p:nvPr/>
        </p:nvGrpSpPr>
        <p:grpSpPr>
          <a:xfrm>
            <a:off x="500034" y="441215"/>
            <a:ext cx="8215369" cy="1559025"/>
            <a:chOff x="0" y="114295"/>
            <a:chExt cx="6500858" cy="1559025"/>
          </a:xfrm>
        </p:grpSpPr>
        <p:sp>
          <p:nvSpPr>
            <p:cNvPr id="7" name="Rounded Rectangle 6"/>
            <p:cNvSpPr/>
            <p:nvPr/>
          </p:nvSpPr>
          <p:spPr>
            <a:xfrm>
              <a:off x="0" y="114295"/>
              <a:ext cx="6500858" cy="1559025"/>
            </a:xfrm>
            <a:prstGeom prst="roundRect">
              <a:avLst/>
            </a:prstGeom>
            <a:noFill/>
            <a:ln>
              <a:solidFill>
                <a:srgbClr val="7030A0"/>
              </a:solidFill>
            </a:ln>
          </p:spPr>
          <p:style>
            <a:lnRef idx="0">
              <a:scrgbClr r="0" g="0" b="0"/>
            </a:lnRef>
            <a:fillRef idx="3">
              <a:scrgbClr r="0" g="0" b="0"/>
            </a:fillRef>
            <a:effectRef idx="3">
              <a:schemeClr val="accent4">
                <a:shade val="50000"/>
                <a:hueOff val="0"/>
                <a:satOff val="0"/>
                <a:lumOff val="0"/>
                <a:alphaOff val="0"/>
              </a:schemeClr>
            </a:effectRef>
            <a:fontRef idx="minor">
              <a:schemeClr val="lt1"/>
            </a:fontRef>
          </p:style>
        </p:sp>
        <p:sp>
          <p:nvSpPr>
            <p:cNvPr id="8" name="Rounded Rectangle 4"/>
            <p:cNvSpPr/>
            <p:nvPr/>
          </p:nvSpPr>
          <p:spPr>
            <a:xfrm>
              <a:off x="76105" y="190400"/>
              <a:ext cx="6348648" cy="14068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hr-HR" sz="3000" b="1" kern="12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Zašto žene i dalje zarađuju manje od muškaraca?</a:t>
              </a:r>
              <a:endParaRPr lang="hr-HR" sz="3000" b="1" kern="12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kstniOkvir 13"/>
          <p:cNvSpPr txBox="1">
            <a:spLocks noChangeArrowheads="1"/>
          </p:cNvSpPr>
          <p:nvPr/>
        </p:nvSpPr>
        <p:spPr bwMode="auto">
          <a:xfrm>
            <a:off x="357188" y="500063"/>
            <a:ext cx="8462962" cy="458587"/>
          </a:xfrm>
          <a:prstGeom prst="rect">
            <a:avLst/>
          </a:prstGeom>
          <a:noFill/>
          <a:ln w="9525">
            <a:noFill/>
            <a:miter lim="800000"/>
            <a:headEnd/>
            <a:tailEnd/>
          </a:ln>
        </p:spPr>
        <p:txBody>
          <a:bodyPr>
            <a:spAutoFit/>
          </a:bodyPr>
          <a:lstStyle/>
          <a:p>
            <a:pPr marL="266700" indent="-266700" algn="ctr">
              <a:lnSpc>
                <a:spcPct val="85000"/>
              </a:lnSpc>
              <a:spcBef>
                <a:spcPct val="50000"/>
              </a:spcBef>
              <a:spcAft>
                <a:spcPts val="1800"/>
              </a:spcAft>
            </a:pPr>
            <a:endParaRPr lang="hr-HR" sz="2800" dirty="0"/>
          </a:p>
        </p:txBody>
      </p:sp>
      <p:pic>
        <p:nvPicPr>
          <p:cNvPr id="14339" name="Picture 10" descr="image_provider"/>
          <p:cNvPicPr>
            <a:picLocks noChangeAspect="1" noChangeArrowheads="1"/>
          </p:cNvPicPr>
          <p:nvPr/>
        </p:nvPicPr>
        <p:blipFill>
          <a:blip r:embed="rId3" cstate="print"/>
          <a:srcRect/>
          <a:stretch>
            <a:fillRect/>
          </a:stretch>
        </p:blipFill>
        <p:spPr bwMode="auto">
          <a:xfrm>
            <a:off x="7019925" y="5084763"/>
            <a:ext cx="1727200" cy="1295400"/>
          </a:xfrm>
          <a:prstGeom prst="rect">
            <a:avLst/>
          </a:prstGeom>
          <a:noFill/>
          <a:ln w="9525">
            <a:noFill/>
            <a:miter lim="800000"/>
            <a:headEnd/>
            <a:tailEnd/>
          </a:ln>
        </p:spPr>
      </p:pic>
      <p:sp>
        <p:nvSpPr>
          <p:cNvPr id="5" name="TekstniOkvir 13"/>
          <p:cNvSpPr txBox="1">
            <a:spLocks noChangeArrowheads="1"/>
          </p:cNvSpPr>
          <p:nvPr/>
        </p:nvSpPr>
        <p:spPr bwMode="auto">
          <a:xfrm>
            <a:off x="500034" y="500042"/>
            <a:ext cx="8351837" cy="4311950"/>
          </a:xfrm>
          <a:prstGeom prst="rect">
            <a:avLst/>
          </a:prstGeom>
          <a:noFill/>
          <a:ln w="9525">
            <a:noFill/>
            <a:miter lim="800000"/>
            <a:headEnd/>
            <a:tailEnd/>
          </a:ln>
        </p:spPr>
        <p:txBody>
          <a:bodyPr wrap="square">
            <a:spAutoFit/>
          </a:bodyPr>
          <a:lstStyle/>
          <a:p>
            <a:pPr marL="266700" indent="-266700">
              <a:lnSpc>
                <a:spcPct val="85000"/>
              </a:lnSpc>
            </a:pPr>
            <a:r>
              <a:rPr lang="hr-HR" sz="3600" b="1" dirty="0" smtClean="0">
                <a:solidFill>
                  <a:srgbClr val="7030A0"/>
                </a:solidFill>
              </a:rPr>
              <a:t>Predrasude i diskriminacija</a:t>
            </a:r>
          </a:p>
          <a:p>
            <a:pPr marL="266700" indent="-266700">
              <a:lnSpc>
                <a:spcPct val="85000"/>
              </a:lnSpc>
              <a:spcBef>
                <a:spcPct val="50000"/>
              </a:spcBef>
              <a:spcAft>
                <a:spcPts val="1800"/>
              </a:spcAft>
            </a:pPr>
            <a:endParaRPr lang="hr-HR" sz="2800" b="1" dirty="0" smtClean="0">
              <a:solidFill>
                <a:srgbClr val="7030A0"/>
              </a:solidFill>
            </a:endParaRPr>
          </a:p>
          <a:p>
            <a:pPr marL="457200" indent="-457200" algn="just">
              <a:lnSpc>
                <a:spcPct val="85000"/>
              </a:lnSpc>
              <a:spcBef>
                <a:spcPct val="40000"/>
              </a:spcBef>
              <a:spcAft>
                <a:spcPts val="1200"/>
              </a:spcAft>
              <a:buFont typeface="Arial" pitchFamily="34" charset="0"/>
              <a:buChar char="•"/>
            </a:pPr>
            <a:r>
              <a:rPr lang="hr-HR" sz="2400" dirty="0" smtClean="0"/>
              <a:t>predrasuda o ženama kao manje kompetentnima </a:t>
            </a:r>
          </a:p>
          <a:p>
            <a:pPr marL="457200" indent="-457200" algn="just">
              <a:lnSpc>
                <a:spcPct val="85000"/>
              </a:lnSpc>
              <a:spcBef>
                <a:spcPct val="40000"/>
              </a:spcBef>
              <a:spcAft>
                <a:spcPts val="1200"/>
              </a:spcAft>
              <a:buFont typeface="Arial" pitchFamily="34" charset="0"/>
              <a:buChar char="•"/>
            </a:pPr>
            <a:r>
              <a:rPr lang="hr-HR" sz="2400" dirty="0" smtClean="0"/>
              <a:t>za dominantne, asertivne i kompetitivne žene smatra se da su agresivne, neženstvene i teške pa ih se zbog ovih “nepoželjnih” karateristika koči pri napredovanju</a:t>
            </a:r>
          </a:p>
          <a:p>
            <a:pPr marL="457200" indent="-457200" algn="just">
              <a:lnSpc>
                <a:spcPct val="85000"/>
              </a:lnSpc>
              <a:spcBef>
                <a:spcPct val="40000"/>
              </a:spcBef>
              <a:spcAft>
                <a:spcPts val="1200"/>
              </a:spcAft>
              <a:buFont typeface="Arial" pitchFamily="34" charset="0"/>
              <a:buChar char="•"/>
            </a:pPr>
            <a:r>
              <a:rPr lang="hr-HR" sz="2400" dirty="0" smtClean="0"/>
              <a:t>tradicionalni i seksistički stavovi u društvu</a:t>
            </a:r>
          </a:p>
          <a:p>
            <a:pPr marL="457200" indent="-457200" algn="r">
              <a:lnSpc>
                <a:spcPct val="85000"/>
              </a:lnSpc>
              <a:spcBef>
                <a:spcPct val="40000"/>
              </a:spcBef>
              <a:spcAft>
                <a:spcPts val="1200"/>
              </a:spcAft>
            </a:pPr>
            <a:r>
              <a:rPr lang="hr-HR" sz="2400" dirty="0" smtClean="0"/>
              <a:t>“muška” zanimanja = viši status u društvu</a:t>
            </a:r>
          </a:p>
        </p:txBody>
      </p:sp>
      <p:sp>
        <p:nvSpPr>
          <p:cNvPr id="6" name="Right Arrow 5"/>
          <p:cNvSpPr/>
          <p:nvPr/>
        </p:nvSpPr>
        <p:spPr>
          <a:xfrm>
            <a:off x="1928794" y="4429132"/>
            <a:ext cx="1357322" cy="214314"/>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kstniOkvir 13"/>
          <p:cNvSpPr txBox="1">
            <a:spLocks noChangeArrowheads="1"/>
          </p:cNvSpPr>
          <p:nvPr/>
        </p:nvSpPr>
        <p:spPr bwMode="auto">
          <a:xfrm>
            <a:off x="357188" y="500063"/>
            <a:ext cx="8462962" cy="458587"/>
          </a:xfrm>
          <a:prstGeom prst="rect">
            <a:avLst/>
          </a:prstGeom>
          <a:noFill/>
          <a:ln w="9525">
            <a:noFill/>
            <a:miter lim="800000"/>
            <a:headEnd/>
            <a:tailEnd/>
          </a:ln>
        </p:spPr>
        <p:txBody>
          <a:bodyPr>
            <a:spAutoFit/>
          </a:bodyPr>
          <a:lstStyle/>
          <a:p>
            <a:pPr marL="266700" indent="-266700" algn="ctr">
              <a:lnSpc>
                <a:spcPct val="85000"/>
              </a:lnSpc>
              <a:spcBef>
                <a:spcPct val="50000"/>
              </a:spcBef>
              <a:spcAft>
                <a:spcPts val="1800"/>
              </a:spcAft>
            </a:pPr>
            <a:endParaRPr lang="hr-HR" sz="2800" dirty="0"/>
          </a:p>
        </p:txBody>
      </p:sp>
      <p:sp>
        <p:nvSpPr>
          <p:cNvPr id="5" name="TekstniOkvir 13"/>
          <p:cNvSpPr txBox="1">
            <a:spLocks noChangeArrowheads="1"/>
          </p:cNvSpPr>
          <p:nvPr/>
        </p:nvSpPr>
        <p:spPr bwMode="auto">
          <a:xfrm>
            <a:off x="500034" y="500042"/>
            <a:ext cx="8351837" cy="1255728"/>
          </a:xfrm>
          <a:prstGeom prst="rect">
            <a:avLst/>
          </a:prstGeom>
          <a:noFill/>
          <a:ln w="9525">
            <a:noFill/>
            <a:miter lim="800000"/>
            <a:headEnd/>
            <a:tailEnd/>
          </a:ln>
        </p:spPr>
        <p:txBody>
          <a:bodyPr wrap="square">
            <a:spAutoFit/>
          </a:bodyPr>
          <a:lstStyle/>
          <a:p>
            <a:pPr marL="266700" indent="-266700">
              <a:lnSpc>
                <a:spcPct val="85000"/>
              </a:lnSpc>
              <a:spcBef>
                <a:spcPct val="50000"/>
              </a:spcBef>
              <a:spcAft>
                <a:spcPts val="1800"/>
              </a:spcAft>
            </a:pPr>
            <a:r>
              <a:rPr lang="hr-HR" sz="3600" b="1" dirty="0" smtClean="0">
                <a:solidFill>
                  <a:srgbClr val="7030A0"/>
                </a:solidFill>
              </a:rPr>
              <a:t>Rodna segregacija zanimanja</a:t>
            </a:r>
          </a:p>
          <a:p>
            <a:pPr marL="457200" indent="-457200">
              <a:lnSpc>
                <a:spcPct val="85000"/>
              </a:lnSpc>
              <a:spcBef>
                <a:spcPct val="40000"/>
              </a:spcBef>
              <a:spcAft>
                <a:spcPts val="1200"/>
              </a:spcAft>
              <a:buFont typeface="Arial" pitchFamily="34" charset="0"/>
              <a:buChar char="•"/>
            </a:pPr>
            <a:r>
              <a:rPr lang="hr-HR" sz="2400" dirty="0" smtClean="0"/>
              <a:t>žene rade manje plaćene poslove</a:t>
            </a:r>
          </a:p>
        </p:txBody>
      </p:sp>
      <p:grpSp>
        <p:nvGrpSpPr>
          <p:cNvPr id="2" name="Group 44"/>
          <p:cNvGrpSpPr/>
          <p:nvPr/>
        </p:nvGrpSpPr>
        <p:grpSpPr>
          <a:xfrm>
            <a:off x="500034" y="2357430"/>
            <a:ext cx="8001056" cy="4143404"/>
            <a:chOff x="500034" y="3071810"/>
            <a:chExt cx="8001056" cy="3500462"/>
          </a:xfrm>
        </p:grpSpPr>
        <p:sp>
          <p:nvSpPr>
            <p:cNvPr id="10" name="Rounded Rectangle 9"/>
            <p:cNvSpPr/>
            <p:nvPr/>
          </p:nvSpPr>
          <p:spPr>
            <a:xfrm>
              <a:off x="5286380" y="5643578"/>
              <a:ext cx="1643074" cy="928694"/>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hr-HR" sz="2000" b="1" dirty="0" smtClean="0">
                  <a:solidFill>
                    <a:schemeClr val="tx1"/>
                  </a:solidFill>
                </a:rPr>
                <a:t>visoko plaćen posao</a:t>
              </a:r>
              <a:endParaRPr lang="hr-HR" sz="2000" b="1" dirty="0">
                <a:solidFill>
                  <a:schemeClr val="tx1"/>
                </a:solidFill>
              </a:endParaRPr>
            </a:p>
          </p:txBody>
        </p:sp>
        <p:sp>
          <p:nvSpPr>
            <p:cNvPr id="11" name="Rounded Rectangle 10"/>
            <p:cNvSpPr/>
            <p:nvPr/>
          </p:nvSpPr>
          <p:spPr>
            <a:xfrm>
              <a:off x="6858016" y="4429132"/>
              <a:ext cx="1643074" cy="928694"/>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hr-HR" sz="2000" b="1" dirty="0" smtClean="0">
                  <a:solidFill>
                    <a:schemeClr val="tx1"/>
                  </a:solidFill>
                </a:rPr>
                <a:t>visok status</a:t>
              </a:r>
              <a:endParaRPr lang="hr-HR" sz="2000" b="1" dirty="0">
                <a:solidFill>
                  <a:schemeClr val="tx1"/>
                </a:solidFill>
              </a:endParaRPr>
            </a:p>
          </p:txBody>
        </p:sp>
        <p:sp>
          <p:nvSpPr>
            <p:cNvPr id="12" name="Rounded Rectangle 11"/>
            <p:cNvSpPr/>
            <p:nvPr/>
          </p:nvSpPr>
          <p:spPr>
            <a:xfrm>
              <a:off x="5286380" y="3071810"/>
              <a:ext cx="1643074" cy="928694"/>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hr-HR" sz="2000" b="1" dirty="0" smtClean="0">
                  <a:solidFill>
                    <a:schemeClr val="tx1"/>
                  </a:solidFill>
                </a:rPr>
                <a:t>muško zanimanje</a:t>
              </a:r>
              <a:endParaRPr lang="hr-HR" sz="2000" b="1" dirty="0">
                <a:solidFill>
                  <a:schemeClr val="tx1"/>
                </a:solidFill>
              </a:endParaRPr>
            </a:p>
          </p:txBody>
        </p:sp>
        <p:sp>
          <p:nvSpPr>
            <p:cNvPr id="13" name="Rounded Rectangle 12"/>
            <p:cNvSpPr/>
            <p:nvPr/>
          </p:nvSpPr>
          <p:spPr>
            <a:xfrm>
              <a:off x="2143108" y="5643578"/>
              <a:ext cx="1643074" cy="928694"/>
            </a:xfrm>
            <a:prstGeom prst="roundRect">
              <a:avLst/>
            </a:prstGeom>
            <a:solidFill>
              <a:srgbClr val="EA04C9"/>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hr-HR" sz="2000" b="1" dirty="0" smtClean="0">
                  <a:solidFill>
                    <a:schemeClr val="tx1"/>
                  </a:solidFill>
                </a:rPr>
                <a:t>žensko zanimanje</a:t>
              </a:r>
              <a:endParaRPr lang="hr-HR" sz="2000" b="1" dirty="0">
                <a:solidFill>
                  <a:schemeClr val="tx1"/>
                </a:solidFill>
              </a:endParaRPr>
            </a:p>
          </p:txBody>
        </p:sp>
        <p:sp>
          <p:nvSpPr>
            <p:cNvPr id="14" name="Rounded Rectangle 13"/>
            <p:cNvSpPr/>
            <p:nvPr/>
          </p:nvSpPr>
          <p:spPr>
            <a:xfrm>
              <a:off x="500034" y="4357694"/>
              <a:ext cx="1643074" cy="928694"/>
            </a:xfrm>
            <a:prstGeom prst="roundRect">
              <a:avLst/>
            </a:prstGeom>
            <a:solidFill>
              <a:srgbClr val="EA04C9"/>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hr-HR" sz="2000" b="1" dirty="0" smtClean="0">
                  <a:solidFill>
                    <a:schemeClr val="tx1"/>
                  </a:solidFill>
                </a:rPr>
                <a:t>niži status</a:t>
              </a:r>
              <a:endParaRPr lang="hr-HR" sz="2000" b="1" dirty="0">
                <a:solidFill>
                  <a:schemeClr val="tx1"/>
                </a:solidFill>
              </a:endParaRPr>
            </a:p>
          </p:txBody>
        </p:sp>
        <p:sp>
          <p:nvSpPr>
            <p:cNvPr id="15" name="Rounded Rectangle 14"/>
            <p:cNvSpPr/>
            <p:nvPr/>
          </p:nvSpPr>
          <p:spPr>
            <a:xfrm>
              <a:off x="2143108" y="3071810"/>
              <a:ext cx="1643074" cy="928694"/>
            </a:xfrm>
            <a:prstGeom prst="roundRect">
              <a:avLst/>
            </a:prstGeom>
            <a:solidFill>
              <a:srgbClr val="EA04C9"/>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hr-HR" sz="2000" b="1" dirty="0" smtClean="0">
                  <a:solidFill>
                    <a:schemeClr val="tx1"/>
                  </a:solidFill>
                </a:rPr>
                <a:t>niža plaća za posao</a:t>
              </a:r>
              <a:endParaRPr lang="hr-HR" sz="2000" b="1" dirty="0">
                <a:solidFill>
                  <a:schemeClr val="tx1"/>
                </a:solidFill>
              </a:endParaRPr>
            </a:p>
          </p:txBody>
        </p:sp>
        <p:sp>
          <p:nvSpPr>
            <p:cNvPr id="16" name="Oval 15"/>
            <p:cNvSpPr/>
            <p:nvPr/>
          </p:nvSpPr>
          <p:spPr>
            <a:xfrm>
              <a:off x="3428992" y="4214818"/>
              <a:ext cx="2143140" cy="1214446"/>
            </a:xfrm>
            <a:prstGeom prst="ellipse">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hr-HR" sz="2000" b="1" i="1" dirty="0" smtClean="0">
                  <a:solidFill>
                    <a:schemeClr val="accent4">
                      <a:lumMod val="50000"/>
                    </a:schemeClr>
                  </a:solidFill>
                </a:rPr>
                <a:t>Učitelji/ce</a:t>
              </a:r>
              <a:endParaRPr lang="hr-HR" b="1" i="1" dirty="0">
                <a:solidFill>
                  <a:schemeClr val="accent4">
                    <a:lumMod val="50000"/>
                  </a:schemeClr>
                </a:solidFill>
              </a:endParaRPr>
            </a:p>
          </p:txBody>
        </p:sp>
        <p:cxnSp>
          <p:nvCxnSpPr>
            <p:cNvPr id="20" name="Curved Connector 19"/>
            <p:cNvCxnSpPr/>
            <p:nvPr/>
          </p:nvCxnSpPr>
          <p:spPr>
            <a:xfrm rot="16200000" flipH="1">
              <a:off x="7215206" y="3429000"/>
              <a:ext cx="714380" cy="714380"/>
            </a:xfrm>
            <a:prstGeom prst="curvedConnector3">
              <a:avLst>
                <a:gd name="adj1" fmla="val -14000"/>
              </a:avLst>
            </a:prstGeom>
            <a:ln w="4762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5" name="Curved Connector 24"/>
            <p:cNvCxnSpPr/>
            <p:nvPr/>
          </p:nvCxnSpPr>
          <p:spPr>
            <a:xfrm rot="10800000" flipV="1">
              <a:off x="7143768" y="5572140"/>
              <a:ext cx="857256" cy="571504"/>
            </a:xfrm>
            <a:prstGeom prst="curvedConnector3">
              <a:avLst>
                <a:gd name="adj1" fmla="val -12222"/>
              </a:avLst>
            </a:prstGeom>
            <a:ln w="4762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9" name="Curved Connector 28"/>
            <p:cNvCxnSpPr/>
            <p:nvPr/>
          </p:nvCxnSpPr>
          <p:spPr>
            <a:xfrm rot="10800000">
              <a:off x="3929058" y="6072206"/>
              <a:ext cx="1071570" cy="71438"/>
            </a:xfrm>
            <a:prstGeom prst="curvedConnector3">
              <a:avLst>
                <a:gd name="adj1" fmla="val 50000"/>
              </a:avLst>
            </a:prstGeom>
            <a:ln w="4762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1" name="Curved Connector 30"/>
            <p:cNvCxnSpPr/>
            <p:nvPr/>
          </p:nvCxnSpPr>
          <p:spPr>
            <a:xfrm rot="10800000">
              <a:off x="857224" y="5572140"/>
              <a:ext cx="857256" cy="642942"/>
            </a:xfrm>
            <a:prstGeom prst="curvedConnector3">
              <a:avLst>
                <a:gd name="adj1" fmla="val 99777"/>
              </a:avLst>
            </a:prstGeom>
            <a:ln w="4762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5" name="Curved Connector 34"/>
            <p:cNvCxnSpPr/>
            <p:nvPr/>
          </p:nvCxnSpPr>
          <p:spPr>
            <a:xfrm flipV="1">
              <a:off x="928662" y="3357562"/>
              <a:ext cx="1000132" cy="785818"/>
            </a:xfrm>
            <a:prstGeom prst="curvedConnector3">
              <a:avLst>
                <a:gd name="adj1" fmla="val -12476"/>
              </a:avLst>
            </a:prstGeom>
            <a:ln w="4762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1" name="Curved Connector 40"/>
            <p:cNvCxnSpPr/>
            <p:nvPr/>
          </p:nvCxnSpPr>
          <p:spPr>
            <a:xfrm flipV="1">
              <a:off x="4071934" y="3357562"/>
              <a:ext cx="785818" cy="71438"/>
            </a:xfrm>
            <a:prstGeom prst="curvedConnector3">
              <a:avLst>
                <a:gd name="adj1" fmla="val 50000"/>
              </a:avLst>
            </a:prstGeom>
            <a:ln w="47625">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kstniOkvir 13"/>
          <p:cNvSpPr txBox="1">
            <a:spLocks noChangeArrowheads="1"/>
          </p:cNvSpPr>
          <p:nvPr/>
        </p:nvSpPr>
        <p:spPr bwMode="auto">
          <a:xfrm>
            <a:off x="357188" y="500063"/>
            <a:ext cx="8462962" cy="458587"/>
          </a:xfrm>
          <a:prstGeom prst="rect">
            <a:avLst/>
          </a:prstGeom>
          <a:noFill/>
          <a:ln w="9525">
            <a:noFill/>
            <a:miter lim="800000"/>
            <a:headEnd/>
            <a:tailEnd/>
          </a:ln>
        </p:spPr>
        <p:txBody>
          <a:bodyPr>
            <a:spAutoFit/>
          </a:bodyPr>
          <a:lstStyle/>
          <a:p>
            <a:pPr marL="266700" indent="-266700" algn="ctr">
              <a:lnSpc>
                <a:spcPct val="85000"/>
              </a:lnSpc>
              <a:spcBef>
                <a:spcPct val="50000"/>
              </a:spcBef>
              <a:spcAft>
                <a:spcPts val="1800"/>
              </a:spcAft>
            </a:pPr>
            <a:endParaRPr lang="hr-HR" sz="2800" dirty="0"/>
          </a:p>
        </p:txBody>
      </p:sp>
      <p:sp>
        <p:nvSpPr>
          <p:cNvPr id="5" name="TekstniOkvir 13"/>
          <p:cNvSpPr txBox="1">
            <a:spLocks noChangeArrowheads="1"/>
          </p:cNvSpPr>
          <p:nvPr/>
        </p:nvSpPr>
        <p:spPr bwMode="auto">
          <a:xfrm>
            <a:off x="285720" y="285728"/>
            <a:ext cx="8351837" cy="4718215"/>
          </a:xfrm>
          <a:prstGeom prst="rect">
            <a:avLst/>
          </a:prstGeom>
          <a:noFill/>
          <a:ln w="9525">
            <a:noFill/>
            <a:miter lim="800000"/>
            <a:headEnd/>
            <a:tailEnd/>
          </a:ln>
        </p:spPr>
        <p:txBody>
          <a:bodyPr wrap="square">
            <a:spAutoFit/>
          </a:bodyPr>
          <a:lstStyle/>
          <a:p>
            <a:pPr marL="266700" indent="-266700">
              <a:lnSpc>
                <a:spcPct val="85000"/>
              </a:lnSpc>
              <a:spcBef>
                <a:spcPct val="50000"/>
              </a:spcBef>
              <a:spcAft>
                <a:spcPts val="1800"/>
              </a:spcAft>
            </a:pPr>
            <a:r>
              <a:rPr lang="hr-HR" sz="3600" b="1" dirty="0" smtClean="0">
                <a:solidFill>
                  <a:srgbClr val="7030A0"/>
                </a:solidFill>
              </a:rPr>
              <a:t>Rodna segregacija zanimanja</a:t>
            </a:r>
          </a:p>
          <a:p>
            <a:pPr marL="266700" indent="-266700">
              <a:lnSpc>
                <a:spcPct val="85000"/>
              </a:lnSpc>
              <a:spcBef>
                <a:spcPct val="40000"/>
              </a:spcBef>
              <a:spcAft>
                <a:spcPts val="1200"/>
              </a:spcAft>
              <a:buFontTx/>
              <a:buChar char="•"/>
            </a:pPr>
            <a:r>
              <a:rPr lang="hr-HR" sz="2400" dirty="0" smtClean="0"/>
              <a:t>razlike u zanimanjima s obzirom na: </a:t>
            </a:r>
          </a:p>
          <a:p>
            <a:pPr marL="723900" lvl="1" indent="-266700">
              <a:spcAft>
                <a:spcPts val="600"/>
              </a:spcAft>
              <a:buFont typeface="Wingdings" pitchFamily="2" charset="2"/>
              <a:buChar char="Ø"/>
            </a:pPr>
            <a:r>
              <a:rPr lang="hr-HR" sz="2400" dirty="0" smtClean="0"/>
              <a:t>sposobnosti i vještine</a:t>
            </a:r>
          </a:p>
          <a:p>
            <a:pPr marL="723900" lvl="1" indent="-266700">
              <a:spcAft>
                <a:spcPts val="600"/>
              </a:spcAft>
              <a:buFont typeface="Wingdings" pitchFamily="2" charset="2"/>
              <a:buChar char="Ø"/>
            </a:pPr>
            <a:r>
              <a:rPr lang="hr-HR" sz="2400" dirty="0" smtClean="0"/>
              <a:t>fizičku zahtjevnost</a:t>
            </a:r>
          </a:p>
          <a:p>
            <a:pPr marL="723900" lvl="1" indent="-266700">
              <a:spcAft>
                <a:spcPts val="600"/>
              </a:spcAft>
              <a:buFont typeface="Wingdings" pitchFamily="2" charset="2"/>
              <a:buChar char="Ø"/>
            </a:pPr>
            <a:r>
              <a:rPr lang="hr-HR" sz="2400" dirty="0" smtClean="0"/>
              <a:t>obrazovanje</a:t>
            </a:r>
          </a:p>
          <a:p>
            <a:pPr marL="723900" lvl="1" indent="-266700">
              <a:spcAft>
                <a:spcPts val="600"/>
              </a:spcAft>
              <a:buFont typeface="Wingdings" pitchFamily="2" charset="2"/>
              <a:buChar char="Ø"/>
            </a:pPr>
            <a:r>
              <a:rPr lang="hr-HR" sz="2400" dirty="0" smtClean="0"/>
              <a:t> osobine ličnosti </a:t>
            </a:r>
          </a:p>
          <a:p>
            <a:pPr marL="723900" lvl="1" indent="-266700">
              <a:spcAft>
                <a:spcPts val="600"/>
              </a:spcAft>
              <a:buFont typeface="Wingdings" pitchFamily="2" charset="2"/>
              <a:buChar char="Ø"/>
            </a:pPr>
            <a:r>
              <a:rPr lang="hr-HR" sz="2400" dirty="0" smtClean="0"/>
              <a:t>stupanj rizika</a:t>
            </a:r>
          </a:p>
          <a:p>
            <a:pPr marL="457200" indent="-457200">
              <a:lnSpc>
                <a:spcPct val="85000"/>
              </a:lnSpc>
              <a:spcBef>
                <a:spcPct val="40000"/>
              </a:spcBef>
              <a:spcAft>
                <a:spcPts val="1200"/>
              </a:spcAft>
              <a:buFont typeface="Arial" pitchFamily="34" charset="0"/>
              <a:buChar char="•"/>
            </a:pPr>
            <a:endParaRPr lang="hr-HR" sz="2400" dirty="0" smtClean="0"/>
          </a:p>
          <a:p>
            <a:pPr marL="457200" indent="-457200">
              <a:lnSpc>
                <a:spcPct val="85000"/>
              </a:lnSpc>
              <a:spcBef>
                <a:spcPct val="40000"/>
              </a:spcBef>
              <a:spcAft>
                <a:spcPts val="1200"/>
              </a:spcAft>
              <a:buFont typeface="Arial" pitchFamily="34" charset="0"/>
              <a:buChar char="•"/>
            </a:pPr>
            <a:endParaRPr lang="hr-HR" sz="2400" dirty="0" smtClean="0"/>
          </a:p>
        </p:txBody>
      </p:sp>
      <p:graphicFrame>
        <p:nvGraphicFramePr>
          <p:cNvPr id="19" name="Diagram 18"/>
          <p:cNvGraphicFramePr/>
          <p:nvPr/>
        </p:nvGraphicFramePr>
        <p:xfrm>
          <a:off x="3857620" y="1928802"/>
          <a:ext cx="4857784" cy="2428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kstniOkvir 13"/>
          <p:cNvSpPr txBox="1">
            <a:spLocks noChangeArrowheads="1"/>
          </p:cNvSpPr>
          <p:nvPr/>
        </p:nvSpPr>
        <p:spPr bwMode="auto">
          <a:xfrm>
            <a:off x="357158" y="4500570"/>
            <a:ext cx="8215370" cy="2104166"/>
          </a:xfrm>
          <a:prstGeom prst="rect">
            <a:avLst/>
          </a:prstGeom>
          <a:noFill/>
          <a:ln w="31750">
            <a:noFill/>
            <a:miter lim="800000"/>
            <a:headEnd/>
            <a:tailEnd/>
          </a:ln>
          <a:effectLst/>
        </p:spPr>
        <p:txBody>
          <a:bodyPr wrap="square">
            <a:spAutoFit/>
          </a:bodyPr>
          <a:lstStyle/>
          <a:p>
            <a:pPr marL="266700" indent="-266700" algn="just">
              <a:lnSpc>
                <a:spcPct val="85000"/>
              </a:lnSpc>
              <a:buFont typeface="Arial" pitchFamily="34" charset="0"/>
              <a:buChar char="•"/>
            </a:pPr>
            <a:r>
              <a:rPr lang="hr-HR" sz="2400" dirty="0" smtClean="0"/>
              <a:t>“ženska” zanimanja: </a:t>
            </a:r>
          </a:p>
          <a:p>
            <a:pPr marL="723900" lvl="1" indent="-266700" algn="just">
              <a:lnSpc>
                <a:spcPct val="85000"/>
              </a:lnSpc>
              <a:spcBef>
                <a:spcPts val="1000"/>
              </a:spcBef>
              <a:buFont typeface="Arial" pitchFamily="34" charset="0"/>
              <a:buChar char="•"/>
            </a:pPr>
            <a:r>
              <a:rPr lang="hr-HR" sz="2400" dirty="0" smtClean="0"/>
              <a:t>ugodniji i sigurniji radni uvjeti</a:t>
            </a:r>
          </a:p>
          <a:p>
            <a:pPr marL="723900" lvl="1" indent="-266700" algn="just">
              <a:lnSpc>
                <a:spcPct val="85000"/>
              </a:lnSpc>
              <a:buFont typeface="Arial" pitchFamily="34" charset="0"/>
              <a:buChar char="•"/>
            </a:pPr>
            <a:r>
              <a:rPr lang="hr-HR" sz="2400" dirty="0" smtClean="0"/>
              <a:t>više mogućnosti za socijalnu interakciju</a:t>
            </a:r>
          </a:p>
          <a:p>
            <a:pPr marL="723900" lvl="1" indent="-266700" algn="just">
              <a:lnSpc>
                <a:spcPct val="85000"/>
              </a:lnSpc>
              <a:buFont typeface="Arial" pitchFamily="34" charset="0"/>
              <a:buChar char="•"/>
            </a:pPr>
            <a:r>
              <a:rPr lang="hr-HR" sz="2400" dirty="0" smtClean="0"/>
              <a:t>fleksibilniji radni sati</a:t>
            </a:r>
          </a:p>
          <a:p>
            <a:pPr marL="723900" lvl="1" indent="-266700" algn="just">
              <a:lnSpc>
                <a:spcPct val="85000"/>
              </a:lnSpc>
              <a:buFont typeface="Arial" pitchFamily="34" charset="0"/>
              <a:buChar char="•"/>
            </a:pPr>
            <a:r>
              <a:rPr lang="hr-HR" sz="2400" dirty="0" smtClean="0"/>
              <a:t>veće mogućnosti rada na pola radnog vremena</a:t>
            </a:r>
            <a:endParaRPr lang="hr-HR" sz="2400" dirty="0"/>
          </a:p>
          <a:p>
            <a:pPr marL="723900" lvl="1" indent="-266700" algn="just">
              <a:lnSpc>
                <a:spcPct val="85000"/>
              </a:lnSpc>
              <a:buFont typeface="Arial" pitchFamily="34" charset="0"/>
              <a:buChar char="•"/>
            </a:pPr>
            <a:r>
              <a:rPr lang="hr-HR" sz="2400" dirty="0" smtClean="0"/>
              <a:t>više nekih beneficija (dulji godišnji odmor, bolovanja)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kstniOkvir 13"/>
          <p:cNvSpPr txBox="1">
            <a:spLocks noChangeArrowheads="1"/>
          </p:cNvSpPr>
          <p:nvPr/>
        </p:nvSpPr>
        <p:spPr bwMode="auto">
          <a:xfrm>
            <a:off x="357188" y="500063"/>
            <a:ext cx="8462962" cy="458587"/>
          </a:xfrm>
          <a:prstGeom prst="rect">
            <a:avLst/>
          </a:prstGeom>
          <a:noFill/>
          <a:ln w="9525">
            <a:noFill/>
            <a:miter lim="800000"/>
            <a:headEnd/>
            <a:tailEnd/>
          </a:ln>
        </p:spPr>
        <p:txBody>
          <a:bodyPr>
            <a:spAutoFit/>
          </a:bodyPr>
          <a:lstStyle/>
          <a:p>
            <a:pPr marL="266700" indent="-266700" algn="ctr">
              <a:lnSpc>
                <a:spcPct val="85000"/>
              </a:lnSpc>
              <a:spcBef>
                <a:spcPct val="50000"/>
              </a:spcBef>
              <a:spcAft>
                <a:spcPts val="1800"/>
              </a:spcAft>
            </a:pPr>
            <a:endParaRPr lang="hr-HR" sz="2800" dirty="0"/>
          </a:p>
        </p:txBody>
      </p:sp>
      <p:pic>
        <p:nvPicPr>
          <p:cNvPr id="14339" name="Picture 10" descr="image_provider"/>
          <p:cNvPicPr>
            <a:picLocks noChangeAspect="1" noChangeArrowheads="1"/>
          </p:cNvPicPr>
          <p:nvPr/>
        </p:nvPicPr>
        <p:blipFill>
          <a:blip r:embed="rId3" cstate="print"/>
          <a:srcRect/>
          <a:stretch>
            <a:fillRect/>
          </a:stretch>
        </p:blipFill>
        <p:spPr bwMode="auto">
          <a:xfrm>
            <a:off x="7019925" y="5084763"/>
            <a:ext cx="1727200" cy="1295400"/>
          </a:xfrm>
          <a:prstGeom prst="rect">
            <a:avLst/>
          </a:prstGeom>
          <a:noFill/>
          <a:ln w="9525">
            <a:noFill/>
            <a:miter lim="800000"/>
            <a:headEnd/>
            <a:tailEnd/>
          </a:ln>
        </p:spPr>
      </p:pic>
      <p:sp>
        <p:nvSpPr>
          <p:cNvPr id="5" name="TekstniOkvir 13"/>
          <p:cNvSpPr txBox="1">
            <a:spLocks noChangeArrowheads="1"/>
          </p:cNvSpPr>
          <p:nvPr/>
        </p:nvSpPr>
        <p:spPr bwMode="auto">
          <a:xfrm>
            <a:off x="500034" y="500042"/>
            <a:ext cx="8351837" cy="567399"/>
          </a:xfrm>
          <a:prstGeom prst="rect">
            <a:avLst/>
          </a:prstGeom>
          <a:noFill/>
          <a:ln w="9525">
            <a:noFill/>
            <a:miter lim="800000"/>
            <a:headEnd/>
            <a:tailEnd/>
          </a:ln>
        </p:spPr>
        <p:txBody>
          <a:bodyPr wrap="square">
            <a:spAutoFit/>
          </a:bodyPr>
          <a:lstStyle/>
          <a:p>
            <a:pPr marL="266700" indent="-266700">
              <a:lnSpc>
                <a:spcPct val="85000"/>
              </a:lnSpc>
              <a:spcBef>
                <a:spcPct val="50000"/>
              </a:spcBef>
              <a:spcAft>
                <a:spcPts val="1800"/>
              </a:spcAft>
            </a:pPr>
            <a:r>
              <a:rPr lang="hr-HR" sz="3600" b="1" dirty="0" smtClean="0">
                <a:solidFill>
                  <a:srgbClr val="7030A0"/>
                </a:solidFill>
              </a:rPr>
              <a:t>Tržište rada i rod</a:t>
            </a:r>
          </a:p>
        </p:txBody>
      </p:sp>
      <p:sp>
        <p:nvSpPr>
          <p:cNvPr id="6" name="Rounded Rectangle 5"/>
          <p:cNvSpPr/>
          <p:nvPr/>
        </p:nvSpPr>
        <p:spPr>
          <a:xfrm>
            <a:off x="1043608" y="1268760"/>
            <a:ext cx="7429552" cy="2286016"/>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266700">
              <a:lnSpc>
                <a:spcPct val="85000"/>
              </a:lnSpc>
              <a:spcBef>
                <a:spcPts val="300"/>
              </a:spcBef>
              <a:spcAft>
                <a:spcPts val="600"/>
              </a:spcAft>
              <a:buFontTx/>
              <a:buChar char="•"/>
            </a:pPr>
            <a:r>
              <a:rPr lang="hr-HR" sz="2400" dirty="0" smtClean="0">
                <a:solidFill>
                  <a:schemeClr val="bg1"/>
                </a:solidFill>
              </a:rPr>
              <a:t>prema podacima Svjetske banke 2004. godine: </a:t>
            </a:r>
          </a:p>
          <a:p>
            <a:pPr marL="723900" lvl="1" indent="-266700">
              <a:lnSpc>
                <a:spcPct val="85000"/>
              </a:lnSpc>
              <a:spcBef>
                <a:spcPts val="300"/>
              </a:spcBef>
              <a:spcAft>
                <a:spcPts val="600"/>
              </a:spcAft>
              <a:buFont typeface="Wingdings" pitchFamily="2" charset="2"/>
              <a:buChar char="Ø"/>
            </a:pPr>
            <a:r>
              <a:rPr lang="hr-HR" sz="2400" dirty="0" smtClean="0">
                <a:solidFill>
                  <a:schemeClr val="bg1"/>
                </a:solidFill>
              </a:rPr>
              <a:t> 40% zaposlenih žena i 60% zaposlenih muškaraca u globalnoj radnoj snazi</a:t>
            </a:r>
          </a:p>
          <a:p>
            <a:pPr marL="723900" lvl="1" indent="-266700">
              <a:lnSpc>
                <a:spcPct val="85000"/>
              </a:lnSpc>
              <a:spcBef>
                <a:spcPts val="300"/>
              </a:spcBef>
              <a:spcAft>
                <a:spcPts val="600"/>
              </a:spcAft>
              <a:buFont typeface="Wingdings" pitchFamily="2" charset="2"/>
              <a:buChar char="Ø"/>
            </a:pPr>
            <a:r>
              <a:rPr lang="hr-HR" sz="2400" dirty="0" smtClean="0">
                <a:solidFill>
                  <a:schemeClr val="bg1"/>
                </a:solidFill>
              </a:rPr>
              <a:t> u EU – 56,3 % Ž i 43,7% M</a:t>
            </a:r>
          </a:p>
          <a:p>
            <a:pPr marL="723900" lvl="1" indent="-266700">
              <a:lnSpc>
                <a:spcPct val="85000"/>
              </a:lnSpc>
              <a:spcBef>
                <a:spcPts val="300"/>
              </a:spcBef>
              <a:spcAft>
                <a:spcPts val="600"/>
              </a:spcAft>
              <a:buFont typeface="Wingdings" pitchFamily="2" charset="2"/>
              <a:buChar char="Ø"/>
            </a:pPr>
            <a:r>
              <a:rPr lang="hr-HR" sz="2400" dirty="0" smtClean="0">
                <a:solidFill>
                  <a:schemeClr val="bg1"/>
                </a:solidFill>
              </a:rPr>
              <a:t> u HR – 46 % Ž i 54 % M (podaci za 2011.g.)</a:t>
            </a:r>
          </a:p>
        </p:txBody>
      </p:sp>
      <p:sp>
        <p:nvSpPr>
          <p:cNvPr id="7" name="Rounded Rectangle 6"/>
          <p:cNvSpPr/>
          <p:nvPr/>
        </p:nvSpPr>
        <p:spPr>
          <a:xfrm>
            <a:off x="323528" y="3789040"/>
            <a:ext cx="7056784" cy="1944216"/>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266700">
              <a:lnSpc>
                <a:spcPct val="85000"/>
              </a:lnSpc>
              <a:spcBef>
                <a:spcPts val="300"/>
              </a:spcBef>
              <a:spcAft>
                <a:spcPts val="600"/>
              </a:spcAft>
              <a:buFontTx/>
              <a:buChar char="•"/>
            </a:pPr>
            <a:r>
              <a:rPr lang="hr-HR" sz="2400" dirty="0" smtClean="0">
                <a:solidFill>
                  <a:schemeClr val="bg1"/>
                </a:solidFill>
              </a:rPr>
              <a:t>efekti svjetske financijske krize </a:t>
            </a:r>
            <a:r>
              <a:rPr lang="hr-HR" dirty="0" smtClean="0">
                <a:solidFill>
                  <a:schemeClr val="bg1"/>
                </a:solidFill>
              </a:rPr>
              <a:t>(prema Međunarodnoj organizaciji rada)</a:t>
            </a:r>
            <a:r>
              <a:rPr lang="hr-HR" sz="2400" dirty="0" smtClean="0">
                <a:solidFill>
                  <a:schemeClr val="bg1"/>
                </a:solidFill>
              </a:rPr>
              <a:t> - povećala se razlika u nezaposlenosti između M i Ž</a:t>
            </a:r>
          </a:p>
          <a:p>
            <a:pPr marL="723900" lvl="1" indent="-266700">
              <a:lnSpc>
                <a:spcPct val="85000"/>
              </a:lnSpc>
              <a:spcBef>
                <a:spcPts val="300"/>
              </a:spcBef>
              <a:spcAft>
                <a:spcPts val="600"/>
              </a:spcAft>
              <a:buFontTx/>
              <a:buChar char="•"/>
            </a:pPr>
            <a:r>
              <a:rPr lang="hr-HR" sz="2400" dirty="0" smtClean="0">
                <a:solidFill>
                  <a:schemeClr val="bg1"/>
                </a:solidFill>
              </a:rPr>
              <a:t>prije krize (2007) – 0.5% (Ž = 5.8%; M=5.3%)</a:t>
            </a:r>
          </a:p>
          <a:p>
            <a:pPr marL="723900" lvl="1" indent="-266700">
              <a:lnSpc>
                <a:spcPct val="85000"/>
              </a:lnSpc>
              <a:spcBef>
                <a:spcPts val="300"/>
              </a:spcBef>
              <a:spcAft>
                <a:spcPts val="600"/>
              </a:spcAft>
              <a:buFontTx/>
              <a:buChar char="•"/>
            </a:pPr>
            <a:r>
              <a:rPr lang="hr-HR" sz="2400" dirty="0" smtClean="0">
                <a:solidFill>
                  <a:schemeClr val="bg1"/>
                </a:solidFill>
              </a:rPr>
              <a:t>nakon krize (2011) – 0.7% (Ž=6.4%; M=5.7%)</a:t>
            </a:r>
          </a:p>
        </p:txBody>
      </p:sp>
      <p:sp>
        <p:nvSpPr>
          <p:cNvPr id="8" name="Curved Left Arrow 7"/>
          <p:cNvSpPr/>
          <p:nvPr/>
        </p:nvSpPr>
        <p:spPr>
          <a:xfrm rot="1408518">
            <a:off x="5717778" y="5683676"/>
            <a:ext cx="645614" cy="825321"/>
          </a:xfrm>
          <a:prstGeom prst="curved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chemeClr val="tx1"/>
              </a:solidFill>
            </a:endParaRPr>
          </a:p>
        </p:txBody>
      </p:sp>
      <p:sp>
        <p:nvSpPr>
          <p:cNvPr id="9" name="TextBox 8"/>
          <p:cNvSpPr txBox="1"/>
          <p:nvPr/>
        </p:nvSpPr>
        <p:spPr>
          <a:xfrm>
            <a:off x="467544" y="6021288"/>
            <a:ext cx="5256584" cy="400110"/>
          </a:xfrm>
          <a:prstGeom prst="rect">
            <a:avLst/>
          </a:prstGeom>
          <a:noFill/>
        </p:spPr>
        <p:txBody>
          <a:bodyPr wrap="square" rtlCol="0">
            <a:spAutoFit/>
          </a:bodyPr>
          <a:lstStyle/>
          <a:p>
            <a:r>
              <a:rPr lang="hr-HR" sz="2000" dirty="0" smtClean="0"/>
              <a:t>ne očekuje se smanjivanje razlike sve do 2017. </a:t>
            </a:r>
            <a:endParaRPr lang="hr-HR"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kstniOkvir 13"/>
          <p:cNvSpPr txBox="1">
            <a:spLocks noChangeArrowheads="1"/>
          </p:cNvSpPr>
          <p:nvPr/>
        </p:nvSpPr>
        <p:spPr bwMode="auto">
          <a:xfrm>
            <a:off x="357188" y="500063"/>
            <a:ext cx="8462962" cy="458587"/>
          </a:xfrm>
          <a:prstGeom prst="rect">
            <a:avLst/>
          </a:prstGeom>
          <a:noFill/>
          <a:ln w="9525">
            <a:noFill/>
            <a:miter lim="800000"/>
            <a:headEnd/>
            <a:tailEnd/>
          </a:ln>
        </p:spPr>
        <p:txBody>
          <a:bodyPr>
            <a:spAutoFit/>
          </a:bodyPr>
          <a:lstStyle/>
          <a:p>
            <a:pPr marL="266700" indent="-266700" algn="ctr">
              <a:lnSpc>
                <a:spcPct val="85000"/>
              </a:lnSpc>
              <a:spcBef>
                <a:spcPct val="50000"/>
              </a:spcBef>
              <a:spcAft>
                <a:spcPts val="1800"/>
              </a:spcAft>
            </a:pPr>
            <a:endParaRPr lang="hr-HR" sz="2800" dirty="0"/>
          </a:p>
        </p:txBody>
      </p:sp>
      <p:pic>
        <p:nvPicPr>
          <p:cNvPr id="14339" name="Picture 10" descr="image_provider"/>
          <p:cNvPicPr>
            <a:picLocks noChangeAspect="1" noChangeArrowheads="1"/>
          </p:cNvPicPr>
          <p:nvPr/>
        </p:nvPicPr>
        <p:blipFill>
          <a:blip r:embed="rId3" cstate="print"/>
          <a:srcRect/>
          <a:stretch>
            <a:fillRect/>
          </a:stretch>
        </p:blipFill>
        <p:spPr bwMode="auto">
          <a:xfrm>
            <a:off x="7019925" y="5084763"/>
            <a:ext cx="1727200" cy="1295400"/>
          </a:xfrm>
          <a:prstGeom prst="rect">
            <a:avLst/>
          </a:prstGeom>
          <a:noFill/>
          <a:ln w="9525">
            <a:noFill/>
            <a:miter lim="800000"/>
            <a:headEnd/>
            <a:tailEnd/>
          </a:ln>
        </p:spPr>
      </p:pic>
      <p:sp>
        <p:nvSpPr>
          <p:cNvPr id="5" name="TekstniOkvir 13"/>
          <p:cNvSpPr txBox="1">
            <a:spLocks noChangeArrowheads="1"/>
          </p:cNvSpPr>
          <p:nvPr/>
        </p:nvSpPr>
        <p:spPr bwMode="auto">
          <a:xfrm>
            <a:off x="500034" y="500042"/>
            <a:ext cx="8351837" cy="6235553"/>
          </a:xfrm>
          <a:prstGeom prst="rect">
            <a:avLst/>
          </a:prstGeom>
          <a:noFill/>
          <a:ln w="9525">
            <a:noFill/>
            <a:miter lim="800000"/>
            <a:headEnd/>
            <a:tailEnd/>
          </a:ln>
        </p:spPr>
        <p:txBody>
          <a:bodyPr wrap="square">
            <a:spAutoFit/>
          </a:bodyPr>
          <a:lstStyle/>
          <a:p>
            <a:pPr marL="266700" indent="-266700">
              <a:lnSpc>
                <a:spcPct val="85000"/>
              </a:lnSpc>
              <a:spcBef>
                <a:spcPct val="50000"/>
              </a:spcBef>
              <a:spcAft>
                <a:spcPts val="1800"/>
              </a:spcAft>
            </a:pPr>
            <a:r>
              <a:rPr lang="hr-HR" sz="3600" b="1" dirty="0" smtClean="0">
                <a:solidFill>
                  <a:srgbClr val="7030A0"/>
                </a:solidFill>
              </a:rPr>
              <a:t>Resursi uloženi u posao</a:t>
            </a:r>
          </a:p>
          <a:p>
            <a:pPr marL="457200" indent="-457200" algn="just">
              <a:lnSpc>
                <a:spcPct val="85000"/>
              </a:lnSpc>
              <a:spcBef>
                <a:spcPct val="40000"/>
              </a:spcBef>
              <a:spcAft>
                <a:spcPts val="1200"/>
              </a:spcAft>
              <a:buFont typeface="Arial" pitchFamily="34" charset="0"/>
              <a:buChar char="•"/>
            </a:pPr>
            <a:r>
              <a:rPr lang="hr-HR" sz="2400" dirty="0" smtClean="0"/>
              <a:t>muškarci poslu posvećuju više vremena nego žene</a:t>
            </a:r>
          </a:p>
          <a:p>
            <a:pPr marL="914400" lvl="1" indent="-457200" algn="just">
              <a:lnSpc>
                <a:spcPct val="85000"/>
              </a:lnSpc>
              <a:spcBef>
                <a:spcPct val="40000"/>
              </a:spcBef>
              <a:spcAft>
                <a:spcPts val="1200"/>
              </a:spcAft>
              <a:buFont typeface="Wingdings" pitchFamily="2" charset="2"/>
              <a:buChar char="Ø"/>
            </a:pPr>
            <a:r>
              <a:rPr lang="hr-HR" sz="2400" dirty="0" smtClean="0"/>
              <a:t>Ž u prosjeku 36.1 h tjedno; M u prosjeku 41.5 h tjedno</a:t>
            </a:r>
          </a:p>
          <a:p>
            <a:pPr marL="457200" indent="-457200" algn="just">
              <a:lnSpc>
                <a:spcPct val="85000"/>
              </a:lnSpc>
              <a:spcBef>
                <a:spcPct val="40000"/>
              </a:spcBef>
              <a:spcAft>
                <a:spcPts val="1200"/>
              </a:spcAft>
              <a:buFont typeface="Arial" pitchFamily="34" charset="0"/>
              <a:buChar char="•"/>
            </a:pPr>
            <a:r>
              <a:rPr lang="hr-HR" sz="2400" dirty="0" smtClean="0"/>
              <a:t>muškarci u prosjeku u posao ulažu više </a:t>
            </a:r>
            <a:r>
              <a:rPr lang="hr-HR" sz="2400" i="1" dirty="0" smtClean="0"/>
              <a:t>ljudskog kapitala </a:t>
            </a:r>
            <a:r>
              <a:rPr lang="hr-HR" sz="2400" dirty="0" smtClean="0"/>
              <a:t>(više obrazovanje, više znanja iz znanosti i matematike, više radnog iskustva)</a:t>
            </a:r>
          </a:p>
          <a:p>
            <a:pPr marL="914400" lvl="1" indent="-457200" algn="just">
              <a:lnSpc>
                <a:spcPct val="85000"/>
              </a:lnSpc>
              <a:spcBef>
                <a:spcPct val="40000"/>
              </a:spcBef>
              <a:spcAft>
                <a:spcPts val="1200"/>
              </a:spcAft>
              <a:buFont typeface="Wingdings" pitchFamily="2" charset="2"/>
              <a:buChar char="Ø"/>
            </a:pPr>
            <a:r>
              <a:rPr lang="hr-HR" sz="2400" dirty="0" smtClean="0"/>
              <a:t>razlike u plaći M i Ž se gube, ako se uzme u obzir uloženi ljudski kapital (Harris, Gilbreath i Sunday, 2002; Lal, Yoon i Carlson, 1999)</a:t>
            </a:r>
          </a:p>
          <a:p>
            <a:pPr marL="457200" indent="-457200" algn="just">
              <a:lnSpc>
                <a:spcPct val="85000"/>
              </a:lnSpc>
              <a:spcBef>
                <a:spcPct val="40000"/>
              </a:spcBef>
              <a:spcAft>
                <a:spcPts val="1200"/>
              </a:spcAft>
              <a:buFont typeface="Arial" pitchFamily="34" charset="0"/>
              <a:buChar char="•"/>
            </a:pPr>
            <a:r>
              <a:rPr lang="hr-HR" sz="2400" dirty="0" smtClean="0"/>
              <a:t>majčinstvo bitan faktor</a:t>
            </a:r>
          </a:p>
          <a:p>
            <a:pPr marL="914400" lvl="1" indent="-457200" algn="just">
              <a:buFont typeface="Wingdings" pitchFamily="2" charset="2"/>
              <a:buChar char="Ø"/>
            </a:pPr>
            <a:r>
              <a:rPr lang="hr-HR" sz="2400" dirty="0" smtClean="0"/>
              <a:t>u svim socioekonomskim skupinama </a:t>
            </a:r>
          </a:p>
          <a:p>
            <a:pPr marL="914400" lvl="1" indent="-457200" algn="just"/>
            <a:r>
              <a:rPr lang="hr-HR" sz="2400" dirty="0" smtClean="0"/>
              <a:t>	vjerojatnije je da će žena raditi puno </a:t>
            </a:r>
          </a:p>
          <a:p>
            <a:pPr marL="914400" lvl="1" indent="-457200" algn="just"/>
            <a:r>
              <a:rPr lang="hr-HR" sz="2400" dirty="0" smtClean="0"/>
              <a:t>	radno vrijeme ako nema djecu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kstniOkvir 13"/>
          <p:cNvSpPr txBox="1">
            <a:spLocks noChangeArrowheads="1"/>
          </p:cNvSpPr>
          <p:nvPr/>
        </p:nvSpPr>
        <p:spPr bwMode="auto">
          <a:xfrm>
            <a:off x="357188" y="500063"/>
            <a:ext cx="8462962" cy="458587"/>
          </a:xfrm>
          <a:prstGeom prst="rect">
            <a:avLst/>
          </a:prstGeom>
          <a:noFill/>
          <a:ln w="9525">
            <a:noFill/>
            <a:miter lim="800000"/>
            <a:headEnd/>
            <a:tailEnd/>
          </a:ln>
        </p:spPr>
        <p:txBody>
          <a:bodyPr>
            <a:spAutoFit/>
          </a:bodyPr>
          <a:lstStyle/>
          <a:p>
            <a:pPr marL="266700" indent="-266700" algn="ctr">
              <a:lnSpc>
                <a:spcPct val="85000"/>
              </a:lnSpc>
              <a:spcBef>
                <a:spcPct val="50000"/>
              </a:spcBef>
              <a:spcAft>
                <a:spcPts val="1800"/>
              </a:spcAft>
            </a:pPr>
            <a:endParaRPr lang="hr-HR" sz="2800" dirty="0"/>
          </a:p>
        </p:txBody>
      </p:sp>
      <p:sp>
        <p:nvSpPr>
          <p:cNvPr id="5" name="TekstniOkvir 13"/>
          <p:cNvSpPr txBox="1">
            <a:spLocks noChangeArrowheads="1"/>
          </p:cNvSpPr>
          <p:nvPr/>
        </p:nvSpPr>
        <p:spPr bwMode="auto">
          <a:xfrm>
            <a:off x="500034" y="260648"/>
            <a:ext cx="8351837" cy="567399"/>
          </a:xfrm>
          <a:prstGeom prst="rect">
            <a:avLst/>
          </a:prstGeom>
          <a:noFill/>
          <a:ln w="9525">
            <a:noFill/>
            <a:miter lim="800000"/>
            <a:headEnd/>
            <a:tailEnd/>
          </a:ln>
        </p:spPr>
        <p:txBody>
          <a:bodyPr wrap="square">
            <a:spAutoFit/>
          </a:bodyPr>
          <a:lstStyle/>
          <a:p>
            <a:pPr marL="266700" indent="-266700">
              <a:lnSpc>
                <a:spcPct val="85000"/>
              </a:lnSpc>
              <a:spcBef>
                <a:spcPct val="50000"/>
              </a:spcBef>
              <a:spcAft>
                <a:spcPts val="1800"/>
              </a:spcAft>
            </a:pPr>
            <a:r>
              <a:rPr lang="hr-HR" sz="3600" b="1" dirty="0" smtClean="0">
                <a:solidFill>
                  <a:srgbClr val="7030A0"/>
                </a:solidFill>
              </a:rPr>
              <a:t>Efekt staklenog stropa</a:t>
            </a:r>
          </a:p>
        </p:txBody>
      </p:sp>
      <p:pic>
        <p:nvPicPr>
          <p:cNvPr id="6" name="Picture 5" descr="02_24_47_Orr_Judith_Through the glass ceiling.jpg"/>
          <p:cNvPicPr>
            <a:picLocks noChangeAspect="1"/>
          </p:cNvPicPr>
          <p:nvPr/>
        </p:nvPicPr>
        <p:blipFill>
          <a:blip r:embed="rId3" cstate="print"/>
          <a:stretch>
            <a:fillRect/>
          </a:stretch>
        </p:blipFill>
        <p:spPr>
          <a:xfrm>
            <a:off x="5508104" y="980728"/>
            <a:ext cx="3425530" cy="2736304"/>
          </a:xfrm>
          <a:prstGeom prst="rect">
            <a:avLst/>
          </a:prstGeom>
        </p:spPr>
      </p:pic>
      <p:sp>
        <p:nvSpPr>
          <p:cNvPr id="7" name="TekstniOkvir 13"/>
          <p:cNvSpPr txBox="1">
            <a:spLocks noChangeArrowheads="1"/>
          </p:cNvSpPr>
          <p:nvPr/>
        </p:nvSpPr>
        <p:spPr bwMode="auto">
          <a:xfrm>
            <a:off x="251520" y="980728"/>
            <a:ext cx="4896544" cy="2860270"/>
          </a:xfrm>
          <a:prstGeom prst="rect">
            <a:avLst/>
          </a:prstGeom>
          <a:noFill/>
          <a:ln w="9525">
            <a:noFill/>
            <a:miter lim="800000"/>
            <a:headEnd/>
            <a:tailEnd/>
          </a:ln>
        </p:spPr>
        <p:txBody>
          <a:bodyPr wrap="square">
            <a:spAutoFit/>
          </a:bodyPr>
          <a:lstStyle/>
          <a:p>
            <a:pPr marL="252000" indent="-514350" algn="just">
              <a:lnSpc>
                <a:spcPct val="85000"/>
              </a:lnSpc>
              <a:spcBef>
                <a:spcPts val="1000"/>
              </a:spcBef>
              <a:spcAft>
                <a:spcPts val="1000"/>
              </a:spcAft>
              <a:buFont typeface="Arial" pitchFamily="34" charset="0"/>
              <a:buChar char="•"/>
            </a:pPr>
            <a:r>
              <a:rPr lang="hr-HR" sz="2400" dirty="0" smtClean="0"/>
              <a:t>“nevidljive” prepreke s kojima se žene suočavaju na poslu i koje ih koče pri napredovanju na visoke upravljačke pozicije</a:t>
            </a:r>
          </a:p>
          <a:p>
            <a:pPr marL="252000" indent="-514350" algn="just">
              <a:lnSpc>
                <a:spcPct val="85000"/>
              </a:lnSpc>
              <a:spcBef>
                <a:spcPts val="1000"/>
              </a:spcBef>
              <a:spcAft>
                <a:spcPts val="1000"/>
              </a:spcAft>
              <a:buFont typeface="Arial" pitchFamily="34" charset="0"/>
              <a:buChar char="•"/>
            </a:pPr>
            <a:r>
              <a:rPr lang="hr-HR" sz="2400" dirty="0" smtClean="0"/>
              <a:t>M i Ž počinju s relativno istim početnim plaćama međutim M napreduju brže nego žene u svim profesijama (Valian, 2002)</a:t>
            </a:r>
            <a:endParaRPr lang="hr-HR" sz="2800" dirty="0" smtClean="0"/>
          </a:p>
        </p:txBody>
      </p:sp>
      <p:sp>
        <p:nvSpPr>
          <p:cNvPr id="9" name="TekstniOkvir 13"/>
          <p:cNvSpPr txBox="1">
            <a:spLocks noChangeArrowheads="1"/>
          </p:cNvSpPr>
          <p:nvPr/>
        </p:nvSpPr>
        <p:spPr bwMode="auto">
          <a:xfrm>
            <a:off x="395536" y="4005064"/>
            <a:ext cx="8568952" cy="2496068"/>
          </a:xfrm>
          <a:prstGeom prst="rect">
            <a:avLst/>
          </a:prstGeom>
          <a:ln>
            <a:headEnd/>
            <a:tailEnd/>
          </a:ln>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marL="252000" indent="-514350" algn="just">
              <a:lnSpc>
                <a:spcPct val="85000"/>
              </a:lnSpc>
              <a:spcAft>
                <a:spcPts val="1200"/>
              </a:spcAft>
            </a:pPr>
            <a:r>
              <a:rPr lang="hr-HR" sz="2800" dirty="0" smtClean="0">
                <a:solidFill>
                  <a:schemeClr val="bg1"/>
                </a:solidFill>
              </a:rPr>
              <a:t>Razlozi za nastajanje efekta: </a:t>
            </a:r>
          </a:p>
          <a:p>
            <a:pPr marL="252000" indent="-514350" algn="just">
              <a:lnSpc>
                <a:spcPct val="85000"/>
              </a:lnSpc>
              <a:buFont typeface="+mj-lt"/>
              <a:buAutoNum type="arabicPeriod"/>
            </a:pPr>
            <a:r>
              <a:rPr lang="hr-HR" sz="2400" dirty="0" smtClean="0">
                <a:solidFill>
                  <a:schemeClr val="bg1"/>
                </a:solidFill>
              </a:rPr>
              <a:t>nezapošljavanje žena</a:t>
            </a:r>
          </a:p>
          <a:p>
            <a:pPr marL="252000" indent="-514350" algn="just">
              <a:lnSpc>
                <a:spcPct val="85000"/>
              </a:lnSpc>
              <a:buFont typeface="+mj-lt"/>
              <a:buAutoNum type="arabicPeriod"/>
            </a:pPr>
            <a:r>
              <a:rPr lang="hr-HR" sz="2400" dirty="0" smtClean="0">
                <a:solidFill>
                  <a:schemeClr val="bg1"/>
                </a:solidFill>
              </a:rPr>
              <a:t>isključivanje žena iz “muških” neformalnih mreža unutar tvrtke</a:t>
            </a:r>
          </a:p>
          <a:p>
            <a:pPr marL="252000" indent="-514350" algn="just">
              <a:lnSpc>
                <a:spcPct val="85000"/>
              </a:lnSpc>
              <a:buFont typeface="+mj-lt"/>
              <a:buAutoNum type="arabicPeriod"/>
            </a:pPr>
            <a:r>
              <a:rPr lang="hr-HR" sz="2400" dirty="0" smtClean="0">
                <a:solidFill>
                  <a:schemeClr val="bg1"/>
                </a:solidFill>
              </a:rPr>
              <a:t>predrasude o nesposobnosti žena za vodstvo</a:t>
            </a:r>
          </a:p>
          <a:p>
            <a:pPr marL="252000" indent="-514350" algn="just">
              <a:lnSpc>
                <a:spcPct val="85000"/>
              </a:lnSpc>
              <a:buFont typeface="+mj-lt"/>
              <a:buAutoNum type="arabicPeriod"/>
            </a:pPr>
            <a:r>
              <a:rPr lang="hr-HR" sz="2400" dirty="0" smtClean="0">
                <a:solidFill>
                  <a:schemeClr val="bg1"/>
                </a:solidFill>
              </a:rPr>
              <a:t>nedostatak ženskih uzora na visokim položajima</a:t>
            </a:r>
          </a:p>
          <a:p>
            <a:pPr marL="252000" indent="-514350" algn="just">
              <a:lnSpc>
                <a:spcPct val="85000"/>
              </a:lnSpc>
              <a:buFont typeface="+mj-lt"/>
              <a:buAutoNum type="arabicPeriod"/>
            </a:pPr>
            <a:r>
              <a:rPr lang="hr-HR" sz="2400" dirty="0" smtClean="0">
                <a:solidFill>
                  <a:schemeClr val="bg1"/>
                </a:solidFill>
              </a:rPr>
              <a:t>porodiljni dopust</a:t>
            </a:r>
          </a:p>
          <a:p>
            <a:pPr marL="252000" indent="-514350" algn="just">
              <a:lnSpc>
                <a:spcPct val="85000"/>
              </a:lnSpc>
              <a:buFont typeface="+mj-lt"/>
              <a:buAutoNum type="arabicPeriod"/>
            </a:pPr>
            <a:r>
              <a:rPr lang="hr-HR" sz="2400" dirty="0" smtClean="0">
                <a:solidFill>
                  <a:schemeClr val="bg1"/>
                </a:solidFill>
              </a:rPr>
              <a:t>različita važnost različitih izvora zadovoljstva za M i 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3" descr="image_provider"/>
          <p:cNvPicPr>
            <a:picLocks noChangeAspect="1" noChangeArrowheads="1"/>
          </p:cNvPicPr>
          <p:nvPr/>
        </p:nvPicPr>
        <p:blipFill>
          <a:blip r:embed="rId3" cstate="print"/>
          <a:srcRect/>
          <a:stretch>
            <a:fillRect/>
          </a:stretch>
        </p:blipFill>
        <p:spPr bwMode="auto">
          <a:xfrm>
            <a:off x="684213" y="2924175"/>
            <a:ext cx="4284662" cy="3214688"/>
          </a:xfrm>
          <a:prstGeom prst="rect">
            <a:avLst/>
          </a:prstGeom>
          <a:noFill/>
          <a:ln w="9525">
            <a:noFill/>
            <a:miter lim="800000"/>
            <a:headEnd/>
            <a:tailEnd/>
          </a:ln>
        </p:spPr>
      </p:pic>
      <p:sp>
        <p:nvSpPr>
          <p:cNvPr id="13315" name="Rectangle 18"/>
          <p:cNvSpPr>
            <a:spLocks noGrp="1"/>
          </p:cNvSpPr>
          <p:nvPr>
            <p:ph type="ctrTitle"/>
          </p:nvPr>
        </p:nvSpPr>
        <p:spPr>
          <a:xfrm>
            <a:off x="928662" y="785794"/>
            <a:ext cx="7848600" cy="1755775"/>
          </a:xfrm>
        </p:spPr>
        <p:txBody>
          <a:bodyPr/>
          <a:lstStyle/>
          <a:p>
            <a:pPr eaLnBrk="1" hangingPunct="1"/>
            <a:r>
              <a:rPr lang="hr-HR" b="1" dirty="0" smtClean="0">
                <a:solidFill>
                  <a:srgbClr val="7030A0"/>
                </a:solidFill>
                <a:latin typeface="Arial" charset="0"/>
                <a:cs typeface="Arial" charset="0"/>
              </a:rPr>
              <a:t>RAZLIKE M I Ž U PONAŠANJU NA POSLU</a:t>
            </a:r>
          </a:p>
        </p:txBody>
      </p:sp>
      <p:sp>
        <p:nvSpPr>
          <p:cNvPr id="13317" name="Text Box 11"/>
          <p:cNvSpPr txBox="1">
            <a:spLocks noChangeArrowheads="1"/>
          </p:cNvSpPr>
          <p:nvPr/>
        </p:nvSpPr>
        <p:spPr bwMode="auto">
          <a:xfrm>
            <a:off x="1258888" y="6308725"/>
            <a:ext cx="5329237" cy="366713"/>
          </a:xfrm>
          <a:prstGeom prst="rect">
            <a:avLst/>
          </a:prstGeom>
          <a:noFill/>
          <a:ln w="9525">
            <a:noFill/>
            <a:miter lim="800000"/>
            <a:headEnd/>
            <a:tailEnd/>
          </a:ln>
        </p:spPr>
        <p:txBody>
          <a:bodyPr>
            <a:spAutoFit/>
          </a:bodyPr>
          <a:lstStyle/>
          <a:p>
            <a:pPr>
              <a:spcBef>
                <a:spcPct val="50000"/>
              </a:spcBef>
            </a:pPr>
            <a:endParaRPr lang="hr-HR"/>
          </a:p>
        </p:txBody>
      </p:sp>
      <p:sp>
        <p:nvSpPr>
          <p:cNvPr id="8" name="Text Box 12"/>
          <p:cNvSpPr txBox="1">
            <a:spLocks noChangeArrowheads="1"/>
          </p:cNvSpPr>
          <p:nvPr/>
        </p:nvSpPr>
        <p:spPr bwMode="auto">
          <a:xfrm>
            <a:off x="3857620" y="6357958"/>
            <a:ext cx="5040313" cy="304800"/>
          </a:xfrm>
          <a:prstGeom prst="rect">
            <a:avLst/>
          </a:prstGeom>
          <a:noFill/>
          <a:ln w="9525">
            <a:noFill/>
            <a:miter lim="800000"/>
            <a:headEnd/>
            <a:tailEnd/>
          </a:ln>
        </p:spPr>
        <p:txBody>
          <a:bodyPr>
            <a:spAutoFit/>
          </a:bodyPr>
          <a:lstStyle/>
          <a:p>
            <a:pPr algn="r">
              <a:spcBef>
                <a:spcPct val="50000"/>
              </a:spcBef>
            </a:pPr>
            <a:r>
              <a:rPr lang="hr-HR" sz="1400" i="1" dirty="0" smtClean="0"/>
              <a:t>Psihologija roda i spola, 2011</a:t>
            </a:r>
            <a:endParaRPr lang="hr-HR" sz="1400"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kstniOkvir 13"/>
          <p:cNvSpPr txBox="1">
            <a:spLocks noChangeArrowheads="1"/>
          </p:cNvSpPr>
          <p:nvPr/>
        </p:nvSpPr>
        <p:spPr bwMode="auto">
          <a:xfrm>
            <a:off x="357188" y="500063"/>
            <a:ext cx="8462962" cy="458587"/>
          </a:xfrm>
          <a:prstGeom prst="rect">
            <a:avLst/>
          </a:prstGeom>
          <a:noFill/>
          <a:ln w="9525">
            <a:noFill/>
            <a:miter lim="800000"/>
            <a:headEnd/>
            <a:tailEnd/>
          </a:ln>
        </p:spPr>
        <p:txBody>
          <a:bodyPr>
            <a:spAutoFit/>
          </a:bodyPr>
          <a:lstStyle/>
          <a:p>
            <a:pPr marL="266700" indent="-266700" algn="ctr">
              <a:lnSpc>
                <a:spcPct val="85000"/>
              </a:lnSpc>
              <a:spcBef>
                <a:spcPct val="50000"/>
              </a:spcBef>
              <a:spcAft>
                <a:spcPts val="1800"/>
              </a:spcAft>
            </a:pPr>
            <a:endParaRPr lang="hr-HR" sz="2800" dirty="0"/>
          </a:p>
        </p:txBody>
      </p:sp>
      <p:pic>
        <p:nvPicPr>
          <p:cNvPr id="14339" name="Picture 10" descr="image_provider"/>
          <p:cNvPicPr>
            <a:picLocks noChangeAspect="1" noChangeArrowheads="1"/>
          </p:cNvPicPr>
          <p:nvPr/>
        </p:nvPicPr>
        <p:blipFill>
          <a:blip r:embed="rId3" cstate="print"/>
          <a:srcRect/>
          <a:stretch>
            <a:fillRect/>
          </a:stretch>
        </p:blipFill>
        <p:spPr bwMode="auto">
          <a:xfrm>
            <a:off x="7019925" y="5084763"/>
            <a:ext cx="1727200" cy="1295400"/>
          </a:xfrm>
          <a:prstGeom prst="rect">
            <a:avLst/>
          </a:prstGeom>
          <a:noFill/>
          <a:ln w="9525">
            <a:noFill/>
            <a:miter lim="800000"/>
            <a:headEnd/>
            <a:tailEnd/>
          </a:ln>
        </p:spPr>
      </p:pic>
      <p:sp>
        <p:nvSpPr>
          <p:cNvPr id="5" name="TekstniOkvir 13"/>
          <p:cNvSpPr txBox="1">
            <a:spLocks noChangeArrowheads="1"/>
          </p:cNvSpPr>
          <p:nvPr/>
        </p:nvSpPr>
        <p:spPr bwMode="auto">
          <a:xfrm>
            <a:off x="500034" y="500042"/>
            <a:ext cx="8351837" cy="2185214"/>
          </a:xfrm>
          <a:prstGeom prst="rect">
            <a:avLst/>
          </a:prstGeom>
          <a:noFill/>
          <a:ln w="9525">
            <a:noFill/>
            <a:miter lim="800000"/>
            <a:headEnd/>
            <a:tailEnd/>
          </a:ln>
        </p:spPr>
        <p:txBody>
          <a:bodyPr wrap="square">
            <a:spAutoFit/>
          </a:bodyPr>
          <a:lstStyle/>
          <a:p>
            <a:pPr marL="266700" indent="-266700">
              <a:lnSpc>
                <a:spcPct val="85000"/>
              </a:lnSpc>
              <a:spcBef>
                <a:spcPct val="50000"/>
              </a:spcBef>
              <a:spcAft>
                <a:spcPts val="1800"/>
              </a:spcAft>
            </a:pPr>
            <a:r>
              <a:rPr lang="hr-HR" sz="3600" b="1" dirty="0" smtClean="0">
                <a:solidFill>
                  <a:srgbClr val="7030A0"/>
                </a:solidFill>
              </a:rPr>
              <a:t>Rodne razlike u ponašanju na poslu</a:t>
            </a:r>
          </a:p>
          <a:p>
            <a:pPr marL="457200" indent="-457200" algn="just">
              <a:lnSpc>
                <a:spcPct val="85000"/>
              </a:lnSpc>
              <a:spcBef>
                <a:spcPct val="40000"/>
              </a:spcBef>
              <a:spcAft>
                <a:spcPts val="1200"/>
              </a:spcAft>
              <a:buFont typeface="Arial" pitchFamily="34" charset="0"/>
              <a:buChar char="•"/>
            </a:pPr>
            <a:r>
              <a:rPr lang="hr-HR" sz="2400" dirty="0" smtClean="0"/>
              <a:t>Eagly (1987): razlike M i Ž u direktnosti i usmjerenosti na zajedništvo</a:t>
            </a:r>
          </a:p>
          <a:p>
            <a:pPr marL="457200" indent="-457200" algn="just">
              <a:lnSpc>
                <a:spcPct val="85000"/>
              </a:lnSpc>
              <a:spcBef>
                <a:spcPct val="40000"/>
              </a:spcBef>
              <a:spcAft>
                <a:spcPts val="1200"/>
              </a:spcAft>
            </a:pPr>
            <a:endParaRPr lang="hr-HR" sz="2400" dirty="0" smtClean="0"/>
          </a:p>
        </p:txBody>
      </p:sp>
      <p:graphicFrame>
        <p:nvGraphicFramePr>
          <p:cNvPr id="6" name="Diagram 5"/>
          <p:cNvGraphicFramePr/>
          <p:nvPr/>
        </p:nvGraphicFramePr>
        <p:xfrm>
          <a:off x="0" y="1857364"/>
          <a:ext cx="9144000" cy="47863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kstniOkvir 13"/>
          <p:cNvSpPr txBox="1">
            <a:spLocks noChangeArrowheads="1"/>
          </p:cNvSpPr>
          <p:nvPr/>
        </p:nvSpPr>
        <p:spPr bwMode="auto">
          <a:xfrm>
            <a:off x="357188" y="500063"/>
            <a:ext cx="8462962" cy="458587"/>
          </a:xfrm>
          <a:prstGeom prst="rect">
            <a:avLst/>
          </a:prstGeom>
          <a:noFill/>
          <a:ln w="9525">
            <a:noFill/>
            <a:miter lim="800000"/>
            <a:headEnd/>
            <a:tailEnd/>
          </a:ln>
        </p:spPr>
        <p:txBody>
          <a:bodyPr>
            <a:spAutoFit/>
          </a:bodyPr>
          <a:lstStyle/>
          <a:p>
            <a:pPr marL="266700" indent="-266700" algn="ctr">
              <a:lnSpc>
                <a:spcPct val="85000"/>
              </a:lnSpc>
              <a:spcBef>
                <a:spcPct val="50000"/>
              </a:spcBef>
              <a:spcAft>
                <a:spcPts val="1800"/>
              </a:spcAft>
            </a:pPr>
            <a:endParaRPr lang="hr-HR" sz="2800" dirty="0"/>
          </a:p>
        </p:txBody>
      </p:sp>
      <p:pic>
        <p:nvPicPr>
          <p:cNvPr id="14339" name="Picture 10" descr="image_provider"/>
          <p:cNvPicPr>
            <a:picLocks noChangeAspect="1" noChangeArrowheads="1"/>
          </p:cNvPicPr>
          <p:nvPr/>
        </p:nvPicPr>
        <p:blipFill>
          <a:blip r:embed="rId3" cstate="print"/>
          <a:srcRect/>
          <a:stretch>
            <a:fillRect/>
          </a:stretch>
        </p:blipFill>
        <p:spPr bwMode="auto">
          <a:xfrm>
            <a:off x="7019925" y="5084763"/>
            <a:ext cx="1727200" cy="1295400"/>
          </a:xfrm>
          <a:prstGeom prst="rect">
            <a:avLst/>
          </a:prstGeom>
          <a:noFill/>
          <a:ln w="9525">
            <a:noFill/>
            <a:miter lim="800000"/>
            <a:headEnd/>
            <a:tailEnd/>
          </a:ln>
        </p:spPr>
      </p:pic>
      <p:sp>
        <p:nvSpPr>
          <p:cNvPr id="5" name="TekstniOkvir 13"/>
          <p:cNvSpPr txBox="1">
            <a:spLocks noChangeArrowheads="1"/>
          </p:cNvSpPr>
          <p:nvPr/>
        </p:nvSpPr>
        <p:spPr bwMode="auto">
          <a:xfrm>
            <a:off x="500034" y="500042"/>
            <a:ext cx="8351837" cy="4659737"/>
          </a:xfrm>
          <a:prstGeom prst="rect">
            <a:avLst/>
          </a:prstGeom>
          <a:noFill/>
          <a:ln w="9525">
            <a:noFill/>
            <a:miter lim="800000"/>
            <a:headEnd/>
            <a:tailEnd/>
          </a:ln>
        </p:spPr>
        <p:txBody>
          <a:bodyPr wrap="square">
            <a:spAutoFit/>
          </a:bodyPr>
          <a:lstStyle/>
          <a:p>
            <a:pPr marL="266700" indent="-266700">
              <a:lnSpc>
                <a:spcPct val="85000"/>
              </a:lnSpc>
              <a:spcBef>
                <a:spcPct val="50000"/>
              </a:spcBef>
              <a:spcAft>
                <a:spcPts val="1800"/>
              </a:spcAft>
            </a:pPr>
            <a:r>
              <a:rPr lang="hr-HR" sz="3600" b="1" dirty="0" smtClean="0">
                <a:solidFill>
                  <a:srgbClr val="7030A0"/>
                </a:solidFill>
              </a:rPr>
              <a:t>Rodne razlike u ponašanju na poslu</a:t>
            </a:r>
          </a:p>
          <a:p>
            <a:pPr marL="457200" indent="-457200" algn="just">
              <a:lnSpc>
                <a:spcPct val="85000"/>
              </a:lnSpc>
              <a:spcBef>
                <a:spcPct val="40000"/>
              </a:spcBef>
              <a:spcAft>
                <a:spcPts val="1200"/>
              </a:spcAft>
              <a:buFont typeface="Arial" pitchFamily="34" charset="0"/>
              <a:buChar char="•"/>
            </a:pPr>
            <a:r>
              <a:rPr lang="hr-HR" sz="2400" dirty="0" smtClean="0"/>
              <a:t>muškarci više orijentirani na zadatak, žene više na odnose u grupi</a:t>
            </a:r>
          </a:p>
          <a:p>
            <a:pPr marL="914400" lvl="1" indent="-457200" algn="just">
              <a:lnSpc>
                <a:spcPct val="85000"/>
              </a:lnSpc>
              <a:spcBef>
                <a:spcPct val="40000"/>
              </a:spcBef>
              <a:spcAft>
                <a:spcPts val="1200"/>
              </a:spcAft>
              <a:buFont typeface="Wingdings" pitchFamily="2" charset="2"/>
              <a:buChar char="Ø"/>
            </a:pPr>
            <a:r>
              <a:rPr lang="hr-HR" sz="2400" dirty="0" smtClean="0"/>
              <a:t>oba d=0.59 (Anderson i Blanchard, 1982; Carli, 1982)</a:t>
            </a:r>
          </a:p>
          <a:p>
            <a:pPr marL="457200" indent="-457200" algn="just">
              <a:lnSpc>
                <a:spcPct val="85000"/>
              </a:lnSpc>
              <a:spcBef>
                <a:spcPct val="40000"/>
              </a:spcBef>
              <a:spcAft>
                <a:spcPts val="1200"/>
              </a:spcAft>
              <a:buFont typeface="Arial" pitchFamily="34" charset="0"/>
              <a:buChar char="•"/>
            </a:pPr>
            <a:r>
              <a:rPr lang="hr-HR" sz="2400" dirty="0" smtClean="0"/>
              <a:t>muškarci u prosjeku postižu minimalno bolje rezultate u pregovorima – d=0.09 (Stuhlmacher i Walters, 1999)</a:t>
            </a:r>
          </a:p>
          <a:p>
            <a:pPr marL="914400" lvl="1" indent="-457200" algn="just">
              <a:lnSpc>
                <a:spcPct val="85000"/>
              </a:lnSpc>
              <a:spcBef>
                <a:spcPct val="40000"/>
              </a:spcBef>
              <a:spcAft>
                <a:spcPts val="1200"/>
              </a:spcAft>
              <a:buFont typeface="Wingdings" pitchFamily="2" charset="2"/>
              <a:buChar char="Ø"/>
            </a:pPr>
            <a:r>
              <a:rPr lang="hr-HR" sz="2400" dirty="0" smtClean="0"/>
              <a:t>tijekom radnog vijeka zaposlenici više puta pregovaraju o napredovanju, visini plaće, beneficijama</a:t>
            </a:r>
          </a:p>
          <a:p>
            <a:pPr marL="914400" lvl="1" indent="-457200" algn="just">
              <a:lnSpc>
                <a:spcPct val="85000"/>
              </a:lnSpc>
              <a:spcBef>
                <a:spcPct val="40000"/>
              </a:spcBef>
              <a:spcAft>
                <a:spcPts val="1200"/>
              </a:spcAft>
            </a:pPr>
            <a:r>
              <a:rPr lang="hr-HR" sz="2400" dirty="0" smtClean="0"/>
              <a:t>			više M na pozicijima moći s boljim plaćama</a:t>
            </a:r>
          </a:p>
        </p:txBody>
      </p:sp>
      <p:sp>
        <p:nvSpPr>
          <p:cNvPr id="6" name="Right Arrow 5"/>
          <p:cNvSpPr/>
          <p:nvPr/>
        </p:nvSpPr>
        <p:spPr>
          <a:xfrm>
            <a:off x="1428728" y="4857760"/>
            <a:ext cx="1428760" cy="142876"/>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kstniOkvir 13"/>
          <p:cNvSpPr txBox="1">
            <a:spLocks noChangeArrowheads="1"/>
          </p:cNvSpPr>
          <p:nvPr/>
        </p:nvSpPr>
        <p:spPr bwMode="auto">
          <a:xfrm>
            <a:off x="357188" y="500063"/>
            <a:ext cx="8462962" cy="458587"/>
          </a:xfrm>
          <a:prstGeom prst="rect">
            <a:avLst/>
          </a:prstGeom>
          <a:noFill/>
          <a:ln w="9525">
            <a:noFill/>
            <a:miter lim="800000"/>
            <a:headEnd/>
            <a:tailEnd/>
          </a:ln>
        </p:spPr>
        <p:txBody>
          <a:bodyPr>
            <a:spAutoFit/>
          </a:bodyPr>
          <a:lstStyle/>
          <a:p>
            <a:pPr marL="266700" indent="-266700" algn="ctr">
              <a:lnSpc>
                <a:spcPct val="85000"/>
              </a:lnSpc>
              <a:spcBef>
                <a:spcPct val="50000"/>
              </a:spcBef>
              <a:spcAft>
                <a:spcPts val="1800"/>
              </a:spcAft>
            </a:pPr>
            <a:endParaRPr lang="hr-HR" sz="2800" dirty="0"/>
          </a:p>
        </p:txBody>
      </p:sp>
      <p:sp>
        <p:nvSpPr>
          <p:cNvPr id="5" name="TekstniOkvir 13"/>
          <p:cNvSpPr txBox="1">
            <a:spLocks noChangeArrowheads="1"/>
          </p:cNvSpPr>
          <p:nvPr/>
        </p:nvSpPr>
        <p:spPr bwMode="auto">
          <a:xfrm>
            <a:off x="500035" y="500042"/>
            <a:ext cx="8143932" cy="6143668"/>
          </a:xfrm>
          <a:prstGeom prst="rect">
            <a:avLst/>
          </a:prstGeom>
          <a:noFill/>
          <a:ln w="9525">
            <a:noFill/>
            <a:miter lim="800000"/>
            <a:headEnd/>
            <a:tailEnd/>
          </a:ln>
        </p:spPr>
        <p:txBody>
          <a:bodyPr wrap="square">
            <a:spAutoFit/>
          </a:bodyPr>
          <a:lstStyle/>
          <a:p>
            <a:pPr marL="266700" indent="-266700">
              <a:lnSpc>
                <a:spcPct val="85000"/>
              </a:lnSpc>
              <a:spcBef>
                <a:spcPct val="50000"/>
              </a:spcBef>
              <a:spcAft>
                <a:spcPts val="1800"/>
              </a:spcAft>
            </a:pPr>
            <a:r>
              <a:rPr lang="hr-HR" sz="3600" b="1" dirty="0" smtClean="0">
                <a:solidFill>
                  <a:srgbClr val="7030A0"/>
                </a:solidFill>
              </a:rPr>
              <a:t>Rodne razlike u vodstvu</a:t>
            </a:r>
          </a:p>
          <a:p>
            <a:pPr marL="457200" indent="-457200" algn="just">
              <a:lnSpc>
                <a:spcPct val="85000"/>
              </a:lnSpc>
              <a:spcBef>
                <a:spcPts val="600"/>
              </a:spcBef>
              <a:spcAft>
                <a:spcPts val="600"/>
              </a:spcAft>
              <a:buFont typeface="Arial" pitchFamily="34" charset="0"/>
              <a:buChar char="•"/>
            </a:pPr>
            <a:r>
              <a:rPr lang="hr-HR" sz="2400" dirty="0" smtClean="0"/>
              <a:t>žene više demokratski stil vodstva, muškarci više autokratski stil vodstva (Eagly i Johnson, 1990) - male razlike (d=0.22)</a:t>
            </a:r>
          </a:p>
          <a:p>
            <a:pPr marL="914400" lvl="1" indent="-457200" algn="just">
              <a:lnSpc>
                <a:spcPct val="85000"/>
              </a:lnSpc>
              <a:spcBef>
                <a:spcPts val="600"/>
              </a:spcBef>
              <a:spcAft>
                <a:spcPts val="600"/>
              </a:spcAft>
              <a:buFont typeface="Wingdings" pitchFamily="2" charset="2"/>
              <a:buChar char="Ø"/>
            </a:pPr>
            <a:r>
              <a:rPr lang="hr-HR" sz="2400" dirty="0" smtClean="0"/>
              <a:t>i M i Ž se osjećaju nelagodno kada žene koriste stilove vodstva koje inače koriste muškarci</a:t>
            </a:r>
          </a:p>
          <a:p>
            <a:pPr marL="457200" indent="-457200" algn="just">
              <a:lnSpc>
                <a:spcPct val="85000"/>
              </a:lnSpc>
              <a:spcBef>
                <a:spcPts val="600"/>
              </a:spcBef>
              <a:spcAft>
                <a:spcPts val="600"/>
              </a:spcAft>
              <a:buFont typeface="Arial" pitchFamily="34" charset="0"/>
              <a:buChar char="•"/>
            </a:pPr>
            <a:r>
              <a:rPr lang="hr-HR" sz="2400" dirty="0" smtClean="0"/>
              <a:t>žene imaju veću tendenciju korištenja transformacijskog vodstva od muškaraca (d=0.10)</a:t>
            </a:r>
          </a:p>
          <a:p>
            <a:pPr marL="457200" indent="-457200" algn="just">
              <a:lnSpc>
                <a:spcPct val="85000"/>
              </a:lnSpc>
              <a:spcBef>
                <a:spcPts val="600"/>
              </a:spcBef>
              <a:spcAft>
                <a:spcPts val="600"/>
              </a:spcAft>
              <a:buFont typeface="Arial" pitchFamily="34" charset="0"/>
              <a:buChar char="•"/>
            </a:pPr>
            <a:r>
              <a:rPr lang="hr-HR" sz="2400" dirty="0" smtClean="0"/>
              <a:t>u slučaju transakcijskog stila rukovođenja (d od 0.12 do 0.27) – M se više usmjeravaju na pogreške zaposlenika i interveniraju isključivo kada stvari pođu po krivu, dok Ž koriste uvjetovano nagrađivanje pri motiviranju  </a:t>
            </a:r>
          </a:p>
          <a:p>
            <a:pPr marL="914400" lvl="1" indent="-457200" algn="just">
              <a:lnSpc>
                <a:spcPct val="85000"/>
              </a:lnSpc>
              <a:spcBef>
                <a:spcPts val="600"/>
              </a:spcBef>
              <a:spcAft>
                <a:spcPts val="600"/>
              </a:spcAft>
              <a:buFont typeface="Wingdings" pitchFamily="2" charset="2"/>
              <a:buChar char="Ø"/>
            </a:pPr>
            <a:r>
              <a:rPr lang="hr-HR" sz="2400" dirty="0" smtClean="0"/>
              <a:t>unatoč malim razlikama, žene imaju potencijal biti bolje vođe od muškaraca jer koriste upravo one načine motiviranja i usmjeravanja koji u najvećoj mjeri predviđaju efikasnost vodstva (Eagly, Johannesen-Schmidt i van Engen, 2003)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3" descr="image_provider"/>
          <p:cNvPicPr>
            <a:picLocks noChangeAspect="1" noChangeArrowheads="1"/>
          </p:cNvPicPr>
          <p:nvPr/>
        </p:nvPicPr>
        <p:blipFill>
          <a:blip r:embed="rId3" cstate="print"/>
          <a:srcRect/>
          <a:stretch>
            <a:fillRect/>
          </a:stretch>
        </p:blipFill>
        <p:spPr bwMode="auto">
          <a:xfrm>
            <a:off x="684213" y="2924175"/>
            <a:ext cx="4284662" cy="3214688"/>
          </a:xfrm>
          <a:prstGeom prst="rect">
            <a:avLst/>
          </a:prstGeom>
          <a:noFill/>
          <a:ln w="9525">
            <a:noFill/>
            <a:miter lim="800000"/>
            <a:headEnd/>
            <a:tailEnd/>
          </a:ln>
        </p:spPr>
      </p:pic>
      <p:sp>
        <p:nvSpPr>
          <p:cNvPr id="13315" name="Rectangle 18"/>
          <p:cNvSpPr>
            <a:spLocks noGrp="1"/>
          </p:cNvSpPr>
          <p:nvPr>
            <p:ph type="ctrTitle"/>
          </p:nvPr>
        </p:nvSpPr>
        <p:spPr>
          <a:xfrm>
            <a:off x="928662" y="785794"/>
            <a:ext cx="7848600" cy="1755775"/>
          </a:xfrm>
        </p:spPr>
        <p:txBody>
          <a:bodyPr/>
          <a:lstStyle/>
          <a:p>
            <a:pPr eaLnBrk="1" hangingPunct="1"/>
            <a:r>
              <a:rPr lang="hr-HR" b="1" dirty="0" smtClean="0">
                <a:solidFill>
                  <a:srgbClr val="7030A0"/>
                </a:solidFill>
                <a:latin typeface="Arial" charset="0"/>
                <a:cs typeface="Arial" charset="0"/>
              </a:rPr>
              <a:t>RODNA DISKRIMINACIJA NA POSLU</a:t>
            </a:r>
          </a:p>
        </p:txBody>
      </p:sp>
      <p:sp>
        <p:nvSpPr>
          <p:cNvPr id="13317" name="Text Box 11"/>
          <p:cNvSpPr txBox="1">
            <a:spLocks noChangeArrowheads="1"/>
          </p:cNvSpPr>
          <p:nvPr/>
        </p:nvSpPr>
        <p:spPr bwMode="auto">
          <a:xfrm>
            <a:off x="1258888" y="6308725"/>
            <a:ext cx="5329237" cy="366713"/>
          </a:xfrm>
          <a:prstGeom prst="rect">
            <a:avLst/>
          </a:prstGeom>
          <a:noFill/>
          <a:ln w="9525">
            <a:noFill/>
            <a:miter lim="800000"/>
            <a:headEnd/>
            <a:tailEnd/>
          </a:ln>
        </p:spPr>
        <p:txBody>
          <a:bodyPr>
            <a:spAutoFit/>
          </a:bodyPr>
          <a:lstStyle/>
          <a:p>
            <a:pPr>
              <a:spcBef>
                <a:spcPct val="50000"/>
              </a:spcBef>
            </a:pPr>
            <a:endParaRPr lang="hr-HR"/>
          </a:p>
        </p:txBody>
      </p:sp>
      <p:sp>
        <p:nvSpPr>
          <p:cNvPr id="8" name="Text Box 12"/>
          <p:cNvSpPr txBox="1">
            <a:spLocks noChangeArrowheads="1"/>
          </p:cNvSpPr>
          <p:nvPr/>
        </p:nvSpPr>
        <p:spPr bwMode="auto">
          <a:xfrm>
            <a:off x="3857620" y="6357958"/>
            <a:ext cx="5040313" cy="304800"/>
          </a:xfrm>
          <a:prstGeom prst="rect">
            <a:avLst/>
          </a:prstGeom>
          <a:noFill/>
          <a:ln w="9525">
            <a:noFill/>
            <a:miter lim="800000"/>
            <a:headEnd/>
            <a:tailEnd/>
          </a:ln>
        </p:spPr>
        <p:txBody>
          <a:bodyPr>
            <a:spAutoFit/>
          </a:bodyPr>
          <a:lstStyle/>
          <a:p>
            <a:pPr algn="r">
              <a:spcBef>
                <a:spcPct val="50000"/>
              </a:spcBef>
            </a:pPr>
            <a:r>
              <a:rPr lang="hr-HR" sz="1400" i="1" dirty="0" smtClean="0"/>
              <a:t>Psihologija roda i spola, 2011</a:t>
            </a:r>
            <a:endParaRPr lang="hr-HR" sz="1400"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kstniOkvir 13"/>
          <p:cNvSpPr txBox="1">
            <a:spLocks noChangeArrowheads="1"/>
          </p:cNvSpPr>
          <p:nvPr/>
        </p:nvSpPr>
        <p:spPr bwMode="auto">
          <a:xfrm>
            <a:off x="357188" y="500063"/>
            <a:ext cx="8462962" cy="458587"/>
          </a:xfrm>
          <a:prstGeom prst="rect">
            <a:avLst/>
          </a:prstGeom>
          <a:noFill/>
          <a:ln w="9525">
            <a:noFill/>
            <a:miter lim="800000"/>
            <a:headEnd/>
            <a:tailEnd/>
          </a:ln>
        </p:spPr>
        <p:txBody>
          <a:bodyPr>
            <a:spAutoFit/>
          </a:bodyPr>
          <a:lstStyle/>
          <a:p>
            <a:pPr marL="266700" indent="-266700" algn="ctr">
              <a:lnSpc>
                <a:spcPct val="85000"/>
              </a:lnSpc>
              <a:spcBef>
                <a:spcPct val="50000"/>
              </a:spcBef>
              <a:spcAft>
                <a:spcPts val="1800"/>
              </a:spcAft>
            </a:pPr>
            <a:endParaRPr lang="hr-HR" sz="2800" dirty="0"/>
          </a:p>
        </p:txBody>
      </p:sp>
      <p:sp>
        <p:nvSpPr>
          <p:cNvPr id="5" name="TekstniOkvir 13"/>
          <p:cNvSpPr txBox="1">
            <a:spLocks noChangeArrowheads="1"/>
          </p:cNvSpPr>
          <p:nvPr/>
        </p:nvSpPr>
        <p:spPr bwMode="auto">
          <a:xfrm>
            <a:off x="500035" y="500042"/>
            <a:ext cx="8143932" cy="567399"/>
          </a:xfrm>
          <a:prstGeom prst="rect">
            <a:avLst/>
          </a:prstGeom>
          <a:noFill/>
          <a:ln w="9525">
            <a:noFill/>
            <a:miter lim="800000"/>
            <a:headEnd/>
            <a:tailEnd/>
          </a:ln>
        </p:spPr>
        <p:txBody>
          <a:bodyPr wrap="square">
            <a:spAutoFit/>
          </a:bodyPr>
          <a:lstStyle/>
          <a:p>
            <a:pPr marL="266700" indent="-266700">
              <a:lnSpc>
                <a:spcPct val="85000"/>
              </a:lnSpc>
              <a:spcBef>
                <a:spcPct val="50000"/>
              </a:spcBef>
              <a:spcAft>
                <a:spcPts val="1800"/>
              </a:spcAft>
            </a:pPr>
            <a:r>
              <a:rPr lang="hr-HR" sz="3600" b="1" dirty="0" smtClean="0">
                <a:solidFill>
                  <a:srgbClr val="7030A0"/>
                </a:solidFill>
              </a:rPr>
              <a:t>Rodna diskriminacija na poslu</a:t>
            </a:r>
          </a:p>
        </p:txBody>
      </p:sp>
      <p:graphicFrame>
        <p:nvGraphicFramePr>
          <p:cNvPr id="6" name="Diagram 5"/>
          <p:cNvGraphicFramePr/>
          <p:nvPr/>
        </p:nvGraphicFramePr>
        <p:xfrm>
          <a:off x="428596" y="1571612"/>
          <a:ext cx="821537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10" descr="image_provider"/>
          <p:cNvPicPr>
            <a:picLocks noChangeAspect="1" noChangeArrowheads="1"/>
          </p:cNvPicPr>
          <p:nvPr/>
        </p:nvPicPr>
        <p:blipFill>
          <a:blip r:embed="rId8" cstate="print"/>
          <a:srcRect/>
          <a:stretch>
            <a:fillRect/>
          </a:stretch>
        </p:blipFill>
        <p:spPr bwMode="auto">
          <a:xfrm>
            <a:off x="7572396" y="5572140"/>
            <a:ext cx="1458367" cy="109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kstniOkvir 13"/>
          <p:cNvSpPr txBox="1">
            <a:spLocks noChangeArrowheads="1"/>
          </p:cNvSpPr>
          <p:nvPr/>
        </p:nvSpPr>
        <p:spPr bwMode="auto">
          <a:xfrm>
            <a:off x="357188" y="500063"/>
            <a:ext cx="8462962" cy="458587"/>
          </a:xfrm>
          <a:prstGeom prst="rect">
            <a:avLst/>
          </a:prstGeom>
          <a:noFill/>
          <a:ln w="9525">
            <a:noFill/>
            <a:miter lim="800000"/>
            <a:headEnd/>
            <a:tailEnd/>
          </a:ln>
        </p:spPr>
        <p:txBody>
          <a:bodyPr>
            <a:spAutoFit/>
          </a:bodyPr>
          <a:lstStyle/>
          <a:p>
            <a:pPr marL="266700" indent="-266700" algn="ctr">
              <a:lnSpc>
                <a:spcPct val="85000"/>
              </a:lnSpc>
              <a:spcBef>
                <a:spcPct val="50000"/>
              </a:spcBef>
              <a:spcAft>
                <a:spcPts val="1800"/>
              </a:spcAft>
            </a:pPr>
            <a:endParaRPr lang="hr-HR" sz="2800" dirty="0"/>
          </a:p>
        </p:txBody>
      </p:sp>
      <p:sp>
        <p:nvSpPr>
          <p:cNvPr id="5" name="TekstniOkvir 13"/>
          <p:cNvSpPr txBox="1">
            <a:spLocks noChangeArrowheads="1"/>
          </p:cNvSpPr>
          <p:nvPr/>
        </p:nvSpPr>
        <p:spPr bwMode="auto">
          <a:xfrm>
            <a:off x="214282" y="214290"/>
            <a:ext cx="8643998" cy="6106287"/>
          </a:xfrm>
          <a:prstGeom prst="rect">
            <a:avLst/>
          </a:prstGeom>
          <a:noFill/>
          <a:ln w="9525">
            <a:noFill/>
            <a:miter lim="800000"/>
            <a:headEnd/>
            <a:tailEnd/>
          </a:ln>
        </p:spPr>
        <p:txBody>
          <a:bodyPr wrap="square">
            <a:spAutoFit/>
          </a:bodyPr>
          <a:lstStyle/>
          <a:p>
            <a:pPr marL="266700" indent="-266700">
              <a:lnSpc>
                <a:spcPct val="85000"/>
              </a:lnSpc>
              <a:spcBef>
                <a:spcPct val="50000"/>
              </a:spcBef>
              <a:spcAft>
                <a:spcPts val="1800"/>
              </a:spcAft>
            </a:pPr>
            <a:r>
              <a:rPr lang="hr-HR" sz="3600" b="1" dirty="0" smtClean="0">
                <a:solidFill>
                  <a:srgbClr val="7030A0"/>
                </a:solidFill>
              </a:rPr>
              <a:t>Neravnopravan tretman samo zbog spola</a:t>
            </a:r>
          </a:p>
          <a:p>
            <a:pPr marL="457200" indent="-457200" algn="just">
              <a:lnSpc>
                <a:spcPct val="85000"/>
              </a:lnSpc>
              <a:spcBef>
                <a:spcPts val="1200"/>
              </a:spcBef>
              <a:spcAft>
                <a:spcPts val="1200"/>
              </a:spcAft>
              <a:buFont typeface="Arial" pitchFamily="34" charset="0"/>
              <a:buChar char="•"/>
            </a:pPr>
            <a:r>
              <a:rPr lang="hr-HR" sz="2400" dirty="0" smtClean="0"/>
              <a:t>svako postupanje kojim se određena osoba samo zbog svojeg spola stavlja u nepovoljniji položaj od osobe drugog spola u nekoj situaciji</a:t>
            </a:r>
          </a:p>
          <a:p>
            <a:pPr marL="457200" indent="-457200" algn="just">
              <a:lnSpc>
                <a:spcPct val="85000"/>
              </a:lnSpc>
              <a:spcBef>
                <a:spcPts val="1200"/>
              </a:spcBef>
              <a:spcAft>
                <a:spcPts val="1200"/>
              </a:spcAft>
              <a:buFont typeface="+mj-lt"/>
              <a:buAutoNum type="arabicPeriod"/>
            </a:pPr>
            <a:r>
              <a:rPr lang="hr-HR" sz="2400" dirty="0" smtClean="0"/>
              <a:t>prilikom zapošljavanja</a:t>
            </a:r>
          </a:p>
          <a:p>
            <a:pPr marL="914400" lvl="1" indent="-457200" algn="just">
              <a:lnSpc>
                <a:spcPct val="85000"/>
              </a:lnSpc>
              <a:spcBef>
                <a:spcPts val="1200"/>
              </a:spcBef>
              <a:spcAft>
                <a:spcPts val="1200"/>
              </a:spcAft>
              <a:buFont typeface="Wingdings" pitchFamily="2" charset="2"/>
              <a:buChar char="Ø"/>
            </a:pPr>
            <a:r>
              <a:rPr lang="hr-HR" sz="2400" dirty="0" smtClean="0"/>
              <a:t>uvjeti zapošljavanja, uključujući kriterije i uvjete za izbor kandidata</a:t>
            </a:r>
          </a:p>
          <a:p>
            <a:pPr marL="457200" indent="-457200" algn="just">
              <a:lnSpc>
                <a:spcPct val="85000"/>
              </a:lnSpc>
              <a:spcBef>
                <a:spcPts val="1200"/>
              </a:spcBef>
              <a:spcAft>
                <a:spcPts val="1200"/>
              </a:spcAft>
              <a:buFont typeface="+mj-lt"/>
              <a:buAutoNum type="arabicPeriod"/>
            </a:pPr>
            <a:r>
              <a:rPr lang="hr-HR" sz="2400" dirty="0" smtClean="0"/>
              <a:t>na poslu</a:t>
            </a:r>
          </a:p>
          <a:p>
            <a:pPr marL="914400" lvl="1" indent="-457200" algn="just">
              <a:lnSpc>
                <a:spcPct val="85000"/>
              </a:lnSpc>
              <a:buFont typeface="Wingdings" pitchFamily="2" charset="2"/>
              <a:buChar char="Ø"/>
            </a:pPr>
            <a:r>
              <a:rPr lang="hr-HR" sz="2400" dirty="0" smtClean="0"/>
              <a:t>napredovanje</a:t>
            </a:r>
          </a:p>
          <a:p>
            <a:pPr marL="914400" lvl="1" indent="-457200" algn="just">
              <a:lnSpc>
                <a:spcPct val="85000"/>
              </a:lnSpc>
              <a:buFont typeface="Wingdings" pitchFamily="2" charset="2"/>
              <a:buChar char="Ø"/>
            </a:pPr>
            <a:r>
              <a:rPr lang="hr-HR" sz="2400" dirty="0" smtClean="0"/>
              <a:t>pristup svim vrstama stručnog osposobljavanja i usavršavanja</a:t>
            </a:r>
          </a:p>
          <a:p>
            <a:pPr marL="914400" lvl="1" indent="-457200" algn="just">
              <a:lnSpc>
                <a:spcPct val="85000"/>
              </a:lnSpc>
              <a:buFont typeface="Wingdings" pitchFamily="2" charset="2"/>
              <a:buChar char="Ø"/>
            </a:pPr>
            <a:r>
              <a:rPr lang="hr-HR" sz="2400" dirty="0" smtClean="0"/>
              <a:t>uvjeti rada i sva prava radnog odnosa (plaće, beneficije, godišnji odmor)</a:t>
            </a:r>
          </a:p>
          <a:p>
            <a:pPr marL="914400" lvl="1" indent="-457200" algn="just">
              <a:lnSpc>
                <a:spcPct val="85000"/>
              </a:lnSpc>
              <a:buFont typeface="Wingdings" pitchFamily="2" charset="2"/>
              <a:buChar char="Ø"/>
            </a:pPr>
            <a:r>
              <a:rPr lang="hr-HR" sz="2400" dirty="0" smtClean="0"/>
              <a:t>otkaz ugovora o radu</a:t>
            </a:r>
          </a:p>
          <a:p>
            <a:pPr marL="914400" lvl="1" indent="-457200" algn="just">
              <a:lnSpc>
                <a:spcPct val="85000"/>
              </a:lnSpc>
              <a:buFont typeface="Wingdings" pitchFamily="2" charset="2"/>
              <a:buChar char="Ø"/>
            </a:pPr>
            <a:r>
              <a:rPr lang="hr-HR" sz="2400" dirty="0" smtClean="0"/>
              <a:t>prava članova i djelovanje u udrugama radnika</a:t>
            </a:r>
          </a:p>
        </p:txBody>
      </p:sp>
      <p:sp>
        <p:nvSpPr>
          <p:cNvPr id="4" name="Rounded Rectangle 3"/>
          <p:cNvSpPr/>
          <p:nvPr/>
        </p:nvSpPr>
        <p:spPr>
          <a:xfrm>
            <a:off x="4143372" y="2071678"/>
            <a:ext cx="4286280" cy="2071702"/>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b="1" dirty="0" smtClean="0"/>
              <a:t>Regulirano stavcima članka 2. Zakona o radu (NN, 2004) u sekciji o zabrani diskriminacije</a:t>
            </a:r>
            <a:endParaRPr lang="hr-HR" sz="2400" b="1" dirty="0"/>
          </a:p>
        </p:txBody>
      </p:sp>
      <p:pic>
        <p:nvPicPr>
          <p:cNvPr id="6" name="Picture 10" descr="image_provider"/>
          <p:cNvPicPr>
            <a:picLocks noChangeAspect="1" noChangeArrowheads="1"/>
          </p:cNvPicPr>
          <p:nvPr/>
        </p:nvPicPr>
        <p:blipFill>
          <a:blip r:embed="rId3" cstate="print"/>
          <a:srcRect/>
          <a:stretch>
            <a:fillRect/>
          </a:stretch>
        </p:blipFill>
        <p:spPr bwMode="auto">
          <a:xfrm>
            <a:off x="7572396" y="5572140"/>
            <a:ext cx="1458367" cy="1093775"/>
          </a:xfrm>
          <a:prstGeom prst="rect">
            <a:avLst/>
          </a:prstGeom>
          <a:noFill/>
          <a:ln w="9525">
            <a:noFill/>
            <a:miter lim="800000"/>
            <a:headEnd/>
            <a:tailEnd/>
          </a:ln>
        </p:spPr>
      </p:pic>
      <p:pic>
        <p:nvPicPr>
          <p:cNvPr id="8" name="Picture 7" descr="hopkins.jpg"/>
          <p:cNvPicPr>
            <a:picLocks noChangeAspect="1"/>
          </p:cNvPicPr>
          <p:nvPr/>
        </p:nvPicPr>
        <p:blipFill>
          <a:blip r:embed="rId4" cstate="print"/>
          <a:stretch>
            <a:fillRect/>
          </a:stretch>
        </p:blipFill>
        <p:spPr>
          <a:xfrm>
            <a:off x="539553" y="2996952"/>
            <a:ext cx="3432178" cy="34893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kstniOkvir 13"/>
          <p:cNvSpPr txBox="1">
            <a:spLocks noChangeArrowheads="1"/>
          </p:cNvSpPr>
          <p:nvPr/>
        </p:nvSpPr>
        <p:spPr bwMode="auto">
          <a:xfrm>
            <a:off x="357188" y="500063"/>
            <a:ext cx="8462962" cy="458587"/>
          </a:xfrm>
          <a:prstGeom prst="rect">
            <a:avLst/>
          </a:prstGeom>
          <a:noFill/>
          <a:ln w="9525">
            <a:noFill/>
            <a:miter lim="800000"/>
            <a:headEnd/>
            <a:tailEnd/>
          </a:ln>
        </p:spPr>
        <p:txBody>
          <a:bodyPr>
            <a:spAutoFit/>
          </a:bodyPr>
          <a:lstStyle/>
          <a:p>
            <a:pPr marL="266700" indent="-266700" algn="ctr">
              <a:lnSpc>
                <a:spcPct val="85000"/>
              </a:lnSpc>
              <a:spcBef>
                <a:spcPct val="50000"/>
              </a:spcBef>
              <a:spcAft>
                <a:spcPts val="1800"/>
              </a:spcAft>
            </a:pPr>
            <a:endParaRPr lang="hr-HR" sz="2800" dirty="0"/>
          </a:p>
        </p:txBody>
      </p:sp>
      <p:sp>
        <p:nvSpPr>
          <p:cNvPr id="5" name="TekstniOkvir 13"/>
          <p:cNvSpPr txBox="1">
            <a:spLocks noChangeArrowheads="1"/>
          </p:cNvSpPr>
          <p:nvPr/>
        </p:nvSpPr>
        <p:spPr bwMode="auto">
          <a:xfrm>
            <a:off x="285720" y="142852"/>
            <a:ext cx="8643998" cy="7291740"/>
          </a:xfrm>
          <a:prstGeom prst="rect">
            <a:avLst/>
          </a:prstGeom>
          <a:noFill/>
          <a:ln w="9525">
            <a:noFill/>
            <a:miter lim="800000"/>
            <a:headEnd/>
            <a:tailEnd/>
          </a:ln>
        </p:spPr>
        <p:txBody>
          <a:bodyPr wrap="square">
            <a:spAutoFit/>
          </a:bodyPr>
          <a:lstStyle/>
          <a:p>
            <a:pPr marL="266700" indent="-266700">
              <a:lnSpc>
                <a:spcPct val="85000"/>
              </a:lnSpc>
              <a:spcBef>
                <a:spcPct val="50000"/>
              </a:spcBef>
              <a:spcAft>
                <a:spcPts val="1800"/>
              </a:spcAft>
            </a:pPr>
            <a:r>
              <a:rPr lang="hr-HR" sz="3600" b="1" dirty="0" smtClean="0">
                <a:solidFill>
                  <a:srgbClr val="7030A0"/>
                </a:solidFill>
              </a:rPr>
              <a:t>Rodna problematika pri psihološkoj procjeni</a:t>
            </a:r>
          </a:p>
          <a:p>
            <a:pPr marL="457200" indent="-457200" algn="just">
              <a:lnSpc>
                <a:spcPct val="85000"/>
              </a:lnSpc>
              <a:spcAft>
                <a:spcPts val="300"/>
              </a:spcAft>
              <a:buFont typeface="Arial" pitchFamily="34" charset="0"/>
              <a:buChar char="•"/>
            </a:pPr>
            <a:r>
              <a:rPr lang="hr-HR" sz="2400" dirty="0" smtClean="0"/>
              <a:t>rezultati psiholoških mjernih instrumenata ne znače ništa bez normi utvrđenih tijekom procesa standardizacije</a:t>
            </a:r>
          </a:p>
          <a:p>
            <a:pPr marL="914400" lvl="1" indent="-457200" algn="just">
              <a:lnSpc>
                <a:spcPct val="85000"/>
              </a:lnSpc>
              <a:spcAft>
                <a:spcPts val="1000"/>
              </a:spcAft>
              <a:buFont typeface="Wingdings" pitchFamily="2" charset="2"/>
              <a:buChar char="Ø"/>
            </a:pPr>
            <a:r>
              <a:rPr lang="hr-HR" sz="2200" dirty="0" smtClean="0"/>
              <a:t>OPREZ! – u HR praktički ne postoji! (iako se situacija poboljšava)</a:t>
            </a:r>
          </a:p>
          <a:p>
            <a:pPr marL="457200" indent="-457200" algn="just">
              <a:lnSpc>
                <a:spcPct val="85000"/>
              </a:lnSpc>
              <a:spcAft>
                <a:spcPts val="1200"/>
              </a:spcAft>
              <a:buFont typeface="Arial" pitchFamily="34" charset="0"/>
              <a:buChar char="•"/>
            </a:pPr>
            <a:r>
              <a:rPr lang="hr-HR" sz="2400" dirty="0" smtClean="0"/>
              <a:t>3 strategije tijekom procesa standardizacije: </a:t>
            </a:r>
            <a:endParaRPr lang="hr-HR" sz="2200" i="1" dirty="0" smtClean="0"/>
          </a:p>
          <a:p>
            <a:pPr marL="914400" lvl="1" indent="-457200" algn="just">
              <a:lnSpc>
                <a:spcPct val="85000"/>
              </a:lnSpc>
              <a:spcAft>
                <a:spcPts val="1000"/>
              </a:spcAft>
              <a:buClr>
                <a:schemeClr val="accent4">
                  <a:lumMod val="75000"/>
                </a:schemeClr>
              </a:buClr>
              <a:buFont typeface="+mj-lt"/>
              <a:buAutoNum type="arabicPeriod"/>
            </a:pPr>
            <a:r>
              <a:rPr lang="hr-HR" sz="2200" b="1" dirty="0" smtClean="0">
                <a:solidFill>
                  <a:schemeClr val="accent4">
                    <a:lumMod val="75000"/>
                  </a:schemeClr>
                </a:solidFill>
              </a:rPr>
              <a:t>testovi neutralni s obzirom na rod</a:t>
            </a:r>
          </a:p>
          <a:p>
            <a:pPr marL="1371600" lvl="2" indent="-457200" algn="just">
              <a:lnSpc>
                <a:spcPct val="85000"/>
              </a:lnSpc>
              <a:spcAft>
                <a:spcPts val="600"/>
              </a:spcAft>
              <a:buFont typeface="Wingdings" pitchFamily="2" charset="2"/>
              <a:buChar char="Ø"/>
            </a:pPr>
            <a:r>
              <a:rPr lang="hr-HR" sz="2200" dirty="0" smtClean="0"/>
              <a:t>odabiru se oni zadaci/čestice na kojima nema rodnih razlika</a:t>
            </a:r>
          </a:p>
          <a:p>
            <a:pPr marL="1371600" lvl="2" indent="-457200" algn="just">
              <a:lnSpc>
                <a:spcPct val="85000"/>
              </a:lnSpc>
              <a:spcAft>
                <a:spcPts val="600"/>
              </a:spcAft>
              <a:buFont typeface="Wingdings" pitchFamily="2" charset="2"/>
              <a:buChar char="Ø"/>
            </a:pPr>
            <a:r>
              <a:rPr lang="hr-HR" sz="2200" dirty="0" smtClean="0"/>
              <a:t>najčešće kod mjerenja kognitivnih sposobnosti</a:t>
            </a:r>
          </a:p>
          <a:p>
            <a:pPr marL="1371600" lvl="2" indent="-457200" algn="just">
              <a:lnSpc>
                <a:spcPct val="85000"/>
              </a:lnSpc>
              <a:spcAft>
                <a:spcPts val="600"/>
              </a:spcAft>
              <a:buFont typeface="Wingdings" pitchFamily="2" charset="2"/>
              <a:buChar char="Ø"/>
            </a:pPr>
            <a:r>
              <a:rPr lang="hr-HR" sz="2200" dirty="0" smtClean="0"/>
              <a:t>funkcionira za središnji dio distribucije, ali ne i za ekstreme</a:t>
            </a:r>
          </a:p>
          <a:p>
            <a:pPr marL="914400" lvl="1" indent="-457200" algn="just">
              <a:lnSpc>
                <a:spcPct val="85000"/>
              </a:lnSpc>
              <a:spcAft>
                <a:spcPts val="1000"/>
              </a:spcAft>
              <a:buFont typeface="+mj-lt"/>
              <a:buAutoNum type="arabicPeriod"/>
            </a:pPr>
            <a:r>
              <a:rPr lang="hr-HR" sz="2200" b="1" dirty="0" smtClean="0">
                <a:solidFill>
                  <a:schemeClr val="accent4">
                    <a:lumMod val="75000"/>
                  </a:schemeClr>
                </a:solidFill>
              </a:rPr>
              <a:t>testovi s normama za svaki rod posebno</a:t>
            </a:r>
          </a:p>
          <a:p>
            <a:pPr marL="1371600" lvl="2" indent="-457200" algn="just">
              <a:lnSpc>
                <a:spcPct val="85000"/>
              </a:lnSpc>
              <a:spcAft>
                <a:spcPts val="600"/>
              </a:spcAft>
              <a:buFont typeface="Wingdings" pitchFamily="2" charset="2"/>
              <a:buChar char="Ø"/>
            </a:pPr>
            <a:r>
              <a:rPr lang="hr-HR" sz="2200" dirty="0" smtClean="0"/>
              <a:t>pretpostavka da se ponašanja/dispozicije koje mjerimo s različitom vjerojatnošću javljaju kod M i kod Ž</a:t>
            </a:r>
          </a:p>
          <a:p>
            <a:pPr marL="1371600" lvl="2" indent="-457200" algn="just">
              <a:lnSpc>
                <a:spcPct val="85000"/>
              </a:lnSpc>
              <a:spcAft>
                <a:spcPts val="600"/>
              </a:spcAft>
              <a:buFont typeface="Wingdings" pitchFamily="2" charset="2"/>
              <a:buChar char="Ø"/>
            </a:pPr>
            <a:r>
              <a:rPr lang="hr-HR" sz="2200" dirty="0" smtClean="0"/>
              <a:t>najčešće upitnici ličnosti (MMPI-2, Cattellov 16-PF)</a:t>
            </a:r>
          </a:p>
          <a:p>
            <a:pPr marL="914400" lvl="1" indent="-457200" algn="just">
              <a:lnSpc>
                <a:spcPct val="85000"/>
              </a:lnSpc>
              <a:spcAft>
                <a:spcPts val="1000"/>
              </a:spcAft>
              <a:buFont typeface="+mj-lt"/>
              <a:buAutoNum type="arabicPeriod"/>
            </a:pPr>
            <a:r>
              <a:rPr lang="hr-HR" sz="2200" b="1" dirty="0" smtClean="0">
                <a:solidFill>
                  <a:schemeClr val="accent4">
                    <a:lumMod val="75000"/>
                  </a:schemeClr>
                </a:solidFill>
              </a:rPr>
              <a:t>uključiti podjednak broj M i Ž u standardizaciju, ali ne raditi posebne norme</a:t>
            </a:r>
          </a:p>
          <a:p>
            <a:pPr marL="457200" indent="-457200" algn="just">
              <a:lnSpc>
                <a:spcPct val="85000"/>
              </a:lnSpc>
              <a:spcAft>
                <a:spcPts val="1000"/>
              </a:spcAft>
              <a:buFont typeface="Arial" pitchFamily="34" charset="0"/>
              <a:buChar char="•"/>
            </a:pPr>
            <a:r>
              <a:rPr lang="hr-HR" sz="2400" dirty="0" smtClean="0"/>
              <a:t>oprez pri interpretaciji i donošenju odluka o zapošljavanju muškaraca i žena</a:t>
            </a:r>
          </a:p>
          <a:p>
            <a:pPr marL="914400" lvl="1" indent="-457200" algn="just">
              <a:lnSpc>
                <a:spcPct val="85000"/>
              </a:lnSpc>
              <a:spcAft>
                <a:spcPts val="1000"/>
              </a:spcAft>
              <a:buFont typeface="+mj-lt"/>
              <a:buAutoNum type="arabicPeriod"/>
            </a:pPr>
            <a:endParaRPr lang="hr-HR" sz="2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kstniOkvir 13"/>
          <p:cNvSpPr txBox="1">
            <a:spLocks noChangeArrowheads="1"/>
          </p:cNvSpPr>
          <p:nvPr/>
        </p:nvSpPr>
        <p:spPr bwMode="auto">
          <a:xfrm>
            <a:off x="357188" y="500063"/>
            <a:ext cx="8462962" cy="458587"/>
          </a:xfrm>
          <a:prstGeom prst="rect">
            <a:avLst/>
          </a:prstGeom>
          <a:noFill/>
          <a:ln w="9525">
            <a:noFill/>
            <a:miter lim="800000"/>
            <a:headEnd/>
            <a:tailEnd/>
          </a:ln>
        </p:spPr>
        <p:txBody>
          <a:bodyPr>
            <a:spAutoFit/>
          </a:bodyPr>
          <a:lstStyle/>
          <a:p>
            <a:pPr marL="266700" indent="-266700" algn="ctr">
              <a:lnSpc>
                <a:spcPct val="85000"/>
              </a:lnSpc>
              <a:spcBef>
                <a:spcPct val="50000"/>
              </a:spcBef>
              <a:spcAft>
                <a:spcPts val="1800"/>
              </a:spcAft>
            </a:pPr>
            <a:endParaRPr lang="hr-HR" sz="2800" dirty="0"/>
          </a:p>
        </p:txBody>
      </p:sp>
      <p:pic>
        <p:nvPicPr>
          <p:cNvPr id="14339" name="Picture 10" descr="image_provider"/>
          <p:cNvPicPr>
            <a:picLocks noChangeAspect="1" noChangeArrowheads="1"/>
          </p:cNvPicPr>
          <p:nvPr/>
        </p:nvPicPr>
        <p:blipFill>
          <a:blip r:embed="rId3" cstate="print"/>
          <a:srcRect/>
          <a:stretch>
            <a:fillRect/>
          </a:stretch>
        </p:blipFill>
        <p:spPr bwMode="auto">
          <a:xfrm>
            <a:off x="7019925" y="5084763"/>
            <a:ext cx="1727200" cy="1295400"/>
          </a:xfrm>
          <a:prstGeom prst="rect">
            <a:avLst/>
          </a:prstGeom>
          <a:noFill/>
          <a:ln w="9525">
            <a:noFill/>
            <a:miter lim="800000"/>
            <a:headEnd/>
            <a:tailEnd/>
          </a:ln>
        </p:spPr>
      </p:pic>
      <p:sp>
        <p:nvSpPr>
          <p:cNvPr id="5" name="TekstniOkvir 13"/>
          <p:cNvSpPr txBox="1">
            <a:spLocks noChangeArrowheads="1"/>
          </p:cNvSpPr>
          <p:nvPr/>
        </p:nvSpPr>
        <p:spPr bwMode="auto">
          <a:xfrm>
            <a:off x="500034" y="500042"/>
            <a:ext cx="8351837" cy="567399"/>
          </a:xfrm>
          <a:prstGeom prst="rect">
            <a:avLst/>
          </a:prstGeom>
          <a:noFill/>
          <a:ln w="9525">
            <a:noFill/>
            <a:miter lim="800000"/>
            <a:headEnd/>
            <a:tailEnd/>
          </a:ln>
        </p:spPr>
        <p:txBody>
          <a:bodyPr wrap="square">
            <a:spAutoFit/>
          </a:bodyPr>
          <a:lstStyle/>
          <a:p>
            <a:pPr marL="266700" indent="-266700">
              <a:lnSpc>
                <a:spcPct val="85000"/>
              </a:lnSpc>
              <a:spcBef>
                <a:spcPct val="50000"/>
              </a:spcBef>
              <a:spcAft>
                <a:spcPts val="1800"/>
              </a:spcAft>
            </a:pPr>
            <a:r>
              <a:rPr lang="hr-HR" sz="3600" b="1" dirty="0" smtClean="0">
                <a:solidFill>
                  <a:srgbClr val="7030A0"/>
                </a:solidFill>
              </a:rPr>
              <a:t>Tržište rada i rod u Hrvatskoj</a:t>
            </a:r>
          </a:p>
        </p:txBody>
      </p:sp>
      <p:sp>
        <p:nvSpPr>
          <p:cNvPr id="7" name="TextBox 6"/>
          <p:cNvSpPr txBox="1"/>
          <p:nvPr/>
        </p:nvSpPr>
        <p:spPr>
          <a:xfrm>
            <a:off x="642910" y="1563359"/>
            <a:ext cx="8143932" cy="4648965"/>
          </a:xfrm>
          <a:prstGeom prst="rect">
            <a:avLst/>
          </a:prstGeom>
          <a:noFill/>
        </p:spPr>
        <p:txBody>
          <a:bodyPr wrap="square" rtlCol="0">
            <a:spAutoFit/>
          </a:bodyPr>
          <a:lstStyle/>
          <a:p>
            <a:pPr marL="266700" indent="-266700">
              <a:lnSpc>
                <a:spcPct val="85000"/>
              </a:lnSpc>
              <a:spcBef>
                <a:spcPts val="1200"/>
              </a:spcBef>
              <a:spcAft>
                <a:spcPts val="1200"/>
              </a:spcAft>
              <a:buFont typeface="Wingdings" pitchFamily="2" charset="2"/>
              <a:buChar char="Ø"/>
            </a:pPr>
            <a:r>
              <a:rPr lang="hr-HR" sz="2400" dirty="0" smtClean="0"/>
              <a:t> na Zavodu za zapošljavanje 55,6% nezaposlenih čine žene</a:t>
            </a:r>
          </a:p>
          <a:p>
            <a:pPr marL="266700" indent="-266700">
              <a:lnSpc>
                <a:spcPct val="85000"/>
              </a:lnSpc>
              <a:spcBef>
                <a:spcPts val="1200"/>
              </a:spcBef>
              <a:spcAft>
                <a:spcPts val="1200"/>
              </a:spcAft>
              <a:buFont typeface="Wingdings" pitchFamily="2" charset="2"/>
              <a:buChar char="Ø"/>
            </a:pPr>
            <a:r>
              <a:rPr lang="hr-HR" sz="2400" dirty="0" smtClean="0"/>
              <a:t> žene u prosjeku imaju za 760 kn manju plaću od muškaraca</a:t>
            </a:r>
            <a:endParaRPr lang="hr-HR" sz="2400" i="1" dirty="0" smtClean="0"/>
          </a:p>
          <a:p>
            <a:pPr marL="266700" indent="-266700">
              <a:lnSpc>
                <a:spcPct val="85000"/>
              </a:lnSpc>
              <a:spcBef>
                <a:spcPts val="1200"/>
              </a:spcBef>
              <a:spcAft>
                <a:spcPts val="1200"/>
              </a:spcAft>
              <a:buFont typeface="Wingdings" pitchFamily="2" charset="2"/>
              <a:buChar char="Ø"/>
            </a:pPr>
            <a:r>
              <a:rPr lang="hr-HR" sz="2400" dirty="0" smtClean="0"/>
              <a:t> samo 10% je na visokim upravljačkim pozicijama </a:t>
            </a:r>
            <a:r>
              <a:rPr lang="hr-HR" sz="2000" i="1" dirty="0" smtClean="0"/>
              <a:t>(u EU trećina)</a:t>
            </a:r>
            <a:endParaRPr lang="hr-HR" sz="2400" i="1" dirty="0" smtClean="0"/>
          </a:p>
          <a:p>
            <a:pPr marL="266700" indent="-266700">
              <a:lnSpc>
                <a:spcPct val="85000"/>
              </a:lnSpc>
              <a:spcBef>
                <a:spcPts val="1200"/>
              </a:spcBef>
              <a:spcAft>
                <a:spcPts val="1200"/>
              </a:spcAft>
              <a:buFont typeface="Wingdings" pitchFamily="2" charset="2"/>
              <a:buChar char="Ø"/>
            </a:pPr>
            <a:r>
              <a:rPr lang="hr-HR" sz="2400" dirty="0" smtClean="0"/>
              <a:t> u Saboru sjedi samo 21% žena, a udio žena u lokalnoj samoupravi je 10.7%</a:t>
            </a:r>
          </a:p>
          <a:p>
            <a:pPr marL="266700" indent="-266700">
              <a:lnSpc>
                <a:spcPct val="85000"/>
              </a:lnSpc>
              <a:spcBef>
                <a:spcPts val="1200"/>
              </a:spcBef>
              <a:spcAft>
                <a:spcPts val="1200"/>
              </a:spcAft>
              <a:buFont typeface="Wingdings" pitchFamily="2" charset="2"/>
              <a:buChar char="Ø"/>
            </a:pPr>
            <a:r>
              <a:rPr lang="hr-HR" sz="2400" dirty="0" smtClean="0"/>
              <a:t> prilikom razgovora za posao samo se žene pita o planovima za obitelj</a:t>
            </a:r>
          </a:p>
          <a:p>
            <a:pPr marL="266700" indent="-266700">
              <a:lnSpc>
                <a:spcPct val="85000"/>
              </a:lnSpc>
              <a:spcBef>
                <a:spcPts val="1200"/>
              </a:spcBef>
              <a:spcAft>
                <a:spcPts val="1200"/>
              </a:spcAft>
              <a:buFont typeface="Wingdings" pitchFamily="2" charset="2"/>
              <a:buChar char="Ø"/>
            </a:pPr>
            <a:r>
              <a:rPr lang="hr-HR" sz="2400" dirty="0" smtClean="0"/>
              <a:t> zbog trudnoće žene dobivaju otkaz</a:t>
            </a:r>
          </a:p>
          <a:p>
            <a:pPr marL="266700" indent="-266700">
              <a:lnSpc>
                <a:spcPct val="85000"/>
              </a:lnSpc>
              <a:spcBef>
                <a:spcPts val="300"/>
              </a:spcBef>
              <a:spcAft>
                <a:spcPts val="600"/>
              </a:spcAft>
            </a:pPr>
            <a:endParaRPr lang="hr-HR" sz="24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kstniOkvir 13"/>
          <p:cNvSpPr txBox="1">
            <a:spLocks noChangeArrowheads="1"/>
          </p:cNvSpPr>
          <p:nvPr/>
        </p:nvSpPr>
        <p:spPr bwMode="auto">
          <a:xfrm>
            <a:off x="357188" y="500063"/>
            <a:ext cx="8462962" cy="458587"/>
          </a:xfrm>
          <a:prstGeom prst="rect">
            <a:avLst/>
          </a:prstGeom>
          <a:noFill/>
          <a:ln w="9525">
            <a:noFill/>
            <a:miter lim="800000"/>
            <a:headEnd/>
            <a:tailEnd/>
          </a:ln>
        </p:spPr>
        <p:txBody>
          <a:bodyPr>
            <a:spAutoFit/>
          </a:bodyPr>
          <a:lstStyle/>
          <a:p>
            <a:pPr marL="266700" indent="-266700" algn="ctr">
              <a:lnSpc>
                <a:spcPct val="85000"/>
              </a:lnSpc>
              <a:spcBef>
                <a:spcPct val="50000"/>
              </a:spcBef>
              <a:spcAft>
                <a:spcPts val="1800"/>
              </a:spcAft>
            </a:pPr>
            <a:endParaRPr lang="hr-HR" sz="2800" dirty="0"/>
          </a:p>
        </p:txBody>
      </p:sp>
      <p:sp>
        <p:nvSpPr>
          <p:cNvPr id="5" name="TekstniOkvir 13"/>
          <p:cNvSpPr txBox="1">
            <a:spLocks noChangeArrowheads="1"/>
          </p:cNvSpPr>
          <p:nvPr/>
        </p:nvSpPr>
        <p:spPr bwMode="auto">
          <a:xfrm>
            <a:off x="500035" y="500042"/>
            <a:ext cx="8143932" cy="5549211"/>
          </a:xfrm>
          <a:prstGeom prst="rect">
            <a:avLst/>
          </a:prstGeom>
          <a:noFill/>
          <a:ln w="9525">
            <a:noFill/>
            <a:miter lim="800000"/>
            <a:headEnd/>
            <a:tailEnd/>
          </a:ln>
        </p:spPr>
        <p:txBody>
          <a:bodyPr wrap="square">
            <a:spAutoFit/>
          </a:bodyPr>
          <a:lstStyle/>
          <a:p>
            <a:pPr marL="266700" indent="-266700">
              <a:lnSpc>
                <a:spcPct val="85000"/>
              </a:lnSpc>
              <a:spcBef>
                <a:spcPct val="50000"/>
              </a:spcBef>
              <a:spcAft>
                <a:spcPts val="1800"/>
              </a:spcAft>
            </a:pPr>
            <a:r>
              <a:rPr lang="hr-HR" sz="3600" b="1" dirty="0" smtClean="0">
                <a:solidFill>
                  <a:srgbClr val="7030A0"/>
                </a:solidFill>
              </a:rPr>
              <a:t>Nasilje na poslu</a:t>
            </a:r>
          </a:p>
          <a:p>
            <a:pPr marL="457200" indent="-457200" algn="just">
              <a:lnSpc>
                <a:spcPct val="85000"/>
              </a:lnSpc>
              <a:spcBef>
                <a:spcPts val="1200"/>
              </a:spcBef>
              <a:spcAft>
                <a:spcPts val="1200"/>
              </a:spcAft>
              <a:buFont typeface="Arial" pitchFamily="34" charset="0"/>
              <a:buChar char="•"/>
            </a:pPr>
            <a:r>
              <a:rPr lang="hr-HR" sz="2400" dirty="0" smtClean="0"/>
              <a:t>agresivno ponašanje koje se ponavlja barem jednom tjedno i uključuje ili strukturalnu ili interpersonalnu neravnotežu moći između mete i počinitelja (Einarsen i sur., 2003)</a:t>
            </a:r>
          </a:p>
          <a:p>
            <a:pPr marL="457200" indent="-457200" algn="just">
              <a:lnSpc>
                <a:spcPct val="85000"/>
              </a:lnSpc>
              <a:spcBef>
                <a:spcPts val="1200"/>
              </a:spcBef>
              <a:spcAft>
                <a:spcPts val="1200"/>
              </a:spcAft>
              <a:buFont typeface="Arial" pitchFamily="34" charset="0"/>
              <a:buChar char="•"/>
            </a:pPr>
            <a:r>
              <a:rPr lang="hr-HR" sz="2400" dirty="0" smtClean="0"/>
              <a:t>uključuje namjeru da se povrijedi osoba</a:t>
            </a:r>
          </a:p>
          <a:p>
            <a:pPr marL="457200" indent="-457200" algn="just">
              <a:lnSpc>
                <a:spcPct val="85000"/>
              </a:lnSpc>
              <a:spcBef>
                <a:spcPts val="1200"/>
              </a:spcBef>
              <a:spcAft>
                <a:spcPts val="1200"/>
              </a:spcAft>
              <a:buFont typeface="Arial" pitchFamily="34" charset="0"/>
              <a:buChar char="•"/>
            </a:pPr>
            <a:r>
              <a:rPr lang="hr-HR" sz="2400" dirty="0" smtClean="0"/>
              <a:t>5 kategorija (prema Rayner i Hoel, 1997): </a:t>
            </a:r>
          </a:p>
          <a:p>
            <a:pPr marL="1371600" lvl="2" indent="-457200" algn="just">
              <a:lnSpc>
                <a:spcPct val="85000"/>
              </a:lnSpc>
              <a:spcBef>
                <a:spcPts val="600"/>
              </a:spcBef>
              <a:spcAft>
                <a:spcPts val="600"/>
              </a:spcAft>
              <a:buFont typeface="+mj-lt"/>
              <a:buAutoNum type="arabicPeriod"/>
            </a:pPr>
            <a:r>
              <a:rPr lang="hr-HR" sz="2400" dirty="0" smtClean="0"/>
              <a:t>prijetnja profesionalnom statusu</a:t>
            </a:r>
          </a:p>
          <a:p>
            <a:pPr marL="1371600" lvl="2" indent="-457200" algn="just">
              <a:lnSpc>
                <a:spcPct val="85000"/>
              </a:lnSpc>
              <a:spcBef>
                <a:spcPts val="600"/>
              </a:spcBef>
              <a:spcAft>
                <a:spcPts val="600"/>
              </a:spcAft>
              <a:buFont typeface="+mj-lt"/>
              <a:buAutoNum type="arabicPeriod"/>
            </a:pPr>
            <a:r>
              <a:rPr lang="hr-HR" sz="2400" dirty="0" smtClean="0"/>
              <a:t>prijetnja osobnom integritetu</a:t>
            </a:r>
          </a:p>
          <a:p>
            <a:pPr marL="1371600" lvl="2" indent="-457200" algn="just">
              <a:lnSpc>
                <a:spcPct val="85000"/>
              </a:lnSpc>
              <a:spcBef>
                <a:spcPts val="600"/>
              </a:spcBef>
              <a:spcAft>
                <a:spcPts val="600"/>
              </a:spcAft>
              <a:buFont typeface="+mj-lt"/>
              <a:buAutoNum type="arabicPeriod"/>
            </a:pPr>
            <a:r>
              <a:rPr lang="hr-HR" sz="2400" dirty="0" smtClean="0"/>
              <a:t>izolacija</a:t>
            </a:r>
          </a:p>
          <a:p>
            <a:pPr marL="1371600" lvl="2" indent="-457200" algn="just">
              <a:lnSpc>
                <a:spcPct val="85000"/>
              </a:lnSpc>
              <a:spcBef>
                <a:spcPts val="600"/>
              </a:spcBef>
              <a:spcAft>
                <a:spcPts val="600"/>
              </a:spcAft>
              <a:buFont typeface="+mj-lt"/>
              <a:buAutoNum type="arabicPeriod"/>
            </a:pPr>
            <a:r>
              <a:rPr lang="hr-HR" sz="2400" dirty="0" smtClean="0"/>
              <a:t>prekomjerno radno opterećenje</a:t>
            </a:r>
          </a:p>
          <a:p>
            <a:pPr marL="1371600" lvl="2" indent="-457200" algn="just">
              <a:lnSpc>
                <a:spcPct val="85000"/>
              </a:lnSpc>
              <a:spcBef>
                <a:spcPts val="600"/>
              </a:spcBef>
              <a:spcAft>
                <a:spcPts val="600"/>
              </a:spcAft>
              <a:buFont typeface="+mj-lt"/>
              <a:buAutoNum type="arabicPeriod"/>
            </a:pPr>
            <a:r>
              <a:rPr lang="hr-HR" sz="2400" dirty="0" smtClean="0"/>
              <a:t>destabilizacija</a:t>
            </a:r>
          </a:p>
        </p:txBody>
      </p:sp>
      <p:pic>
        <p:nvPicPr>
          <p:cNvPr id="4" name="Picture 10" descr="image_provider"/>
          <p:cNvPicPr>
            <a:picLocks noChangeAspect="1" noChangeArrowheads="1"/>
          </p:cNvPicPr>
          <p:nvPr/>
        </p:nvPicPr>
        <p:blipFill>
          <a:blip r:embed="rId3" cstate="print"/>
          <a:srcRect/>
          <a:stretch>
            <a:fillRect/>
          </a:stretch>
        </p:blipFill>
        <p:spPr bwMode="auto">
          <a:xfrm>
            <a:off x="7572396" y="5572140"/>
            <a:ext cx="1458367" cy="1093775"/>
          </a:xfrm>
          <a:prstGeom prst="rect">
            <a:avLst/>
          </a:prstGeom>
          <a:noFill/>
          <a:ln w="9525">
            <a:noFill/>
            <a:miter lim="800000"/>
            <a:headEnd/>
            <a:tailEnd/>
          </a:ln>
        </p:spPr>
      </p:pic>
      <p:pic>
        <p:nvPicPr>
          <p:cNvPr id="6" name="Picture 5" descr="Work Related Violence.jpg"/>
          <p:cNvPicPr>
            <a:picLocks noChangeAspect="1"/>
          </p:cNvPicPr>
          <p:nvPr/>
        </p:nvPicPr>
        <p:blipFill>
          <a:blip r:embed="rId4" cstate="print"/>
          <a:stretch>
            <a:fillRect/>
          </a:stretch>
        </p:blipFill>
        <p:spPr>
          <a:xfrm>
            <a:off x="6035824" y="4509120"/>
            <a:ext cx="2880320" cy="2160240"/>
          </a:xfrm>
          <a:prstGeom prst="rect">
            <a:avLst/>
          </a:prstGeom>
        </p:spPr>
      </p:pic>
      <p:pic>
        <p:nvPicPr>
          <p:cNvPr id="7" name="Picture 6" descr="WORKPLACEVIOLENCE.jpg"/>
          <p:cNvPicPr>
            <a:picLocks noChangeAspect="1"/>
          </p:cNvPicPr>
          <p:nvPr/>
        </p:nvPicPr>
        <p:blipFill>
          <a:blip r:embed="rId5" cstate="print"/>
          <a:stretch>
            <a:fillRect/>
          </a:stretch>
        </p:blipFill>
        <p:spPr>
          <a:xfrm>
            <a:off x="3800450" y="2466528"/>
            <a:ext cx="5092030" cy="4274840"/>
          </a:xfrm>
          <a:prstGeom prst="rect">
            <a:avLst/>
          </a:prstGeom>
        </p:spPr>
      </p:pic>
      <p:pic>
        <p:nvPicPr>
          <p:cNvPr id="9217" name="Picture 1" descr="C:\Users\Saša\Documents\05_SASA\03_NASTAVA\Psihologija roda i spola\gender workplace\house_md_ver4.jpg"/>
          <p:cNvPicPr>
            <a:picLocks noChangeAspect="1" noChangeArrowheads="1"/>
          </p:cNvPicPr>
          <p:nvPr/>
        </p:nvPicPr>
        <p:blipFill>
          <a:blip r:embed="rId6" cstate="print"/>
          <a:srcRect/>
          <a:stretch>
            <a:fillRect/>
          </a:stretch>
        </p:blipFill>
        <p:spPr bwMode="auto">
          <a:xfrm>
            <a:off x="1043608" y="1124744"/>
            <a:ext cx="3888432" cy="54726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217"/>
                                        </p:tgtEl>
                                        <p:attrNameLst>
                                          <p:attrName>style.visibility</p:attrName>
                                        </p:attrNameLst>
                                      </p:cBhvr>
                                      <p:to>
                                        <p:strVal val="visible"/>
                                      </p:to>
                                    </p:set>
                                  </p:childTnLst>
                                  <p:subTnLst>
                                    <p:set>
                                      <p:cBhvr override="childStyle">
                                        <p:cTn dur="1" fill="hold" display="0" masterRel="nextClick" afterEffect="1"/>
                                        <p:tgtEl>
                                          <p:spTgt spid="9217"/>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kstniOkvir 13"/>
          <p:cNvSpPr txBox="1">
            <a:spLocks noChangeArrowheads="1"/>
          </p:cNvSpPr>
          <p:nvPr/>
        </p:nvSpPr>
        <p:spPr bwMode="auto">
          <a:xfrm>
            <a:off x="357188" y="500063"/>
            <a:ext cx="8462962" cy="458587"/>
          </a:xfrm>
          <a:prstGeom prst="rect">
            <a:avLst/>
          </a:prstGeom>
          <a:noFill/>
          <a:ln w="9525">
            <a:noFill/>
            <a:miter lim="800000"/>
            <a:headEnd/>
            <a:tailEnd/>
          </a:ln>
        </p:spPr>
        <p:txBody>
          <a:bodyPr>
            <a:spAutoFit/>
          </a:bodyPr>
          <a:lstStyle/>
          <a:p>
            <a:pPr marL="266700" indent="-266700" algn="ctr">
              <a:lnSpc>
                <a:spcPct val="85000"/>
              </a:lnSpc>
              <a:spcBef>
                <a:spcPct val="50000"/>
              </a:spcBef>
              <a:spcAft>
                <a:spcPts val="1800"/>
              </a:spcAft>
            </a:pPr>
            <a:endParaRPr lang="hr-HR" sz="2800" dirty="0"/>
          </a:p>
        </p:txBody>
      </p:sp>
      <p:sp>
        <p:nvSpPr>
          <p:cNvPr id="5" name="TekstniOkvir 13"/>
          <p:cNvSpPr txBox="1">
            <a:spLocks noChangeArrowheads="1"/>
          </p:cNvSpPr>
          <p:nvPr/>
        </p:nvSpPr>
        <p:spPr bwMode="auto">
          <a:xfrm>
            <a:off x="285720" y="285728"/>
            <a:ext cx="8643998" cy="3163943"/>
          </a:xfrm>
          <a:prstGeom prst="rect">
            <a:avLst/>
          </a:prstGeom>
          <a:noFill/>
          <a:ln w="9525">
            <a:noFill/>
            <a:miter lim="800000"/>
            <a:headEnd/>
            <a:tailEnd/>
          </a:ln>
        </p:spPr>
        <p:txBody>
          <a:bodyPr wrap="square">
            <a:spAutoFit/>
          </a:bodyPr>
          <a:lstStyle/>
          <a:p>
            <a:pPr marL="266700" indent="-266700">
              <a:lnSpc>
                <a:spcPct val="85000"/>
              </a:lnSpc>
              <a:spcBef>
                <a:spcPct val="50000"/>
              </a:spcBef>
              <a:spcAft>
                <a:spcPts val="1800"/>
              </a:spcAft>
            </a:pPr>
            <a:r>
              <a:rPr lang="hr-HR" sz="3600" b="1" dirty="0" smtClean="0">
                <a:solidFill>
                  <a:srgbClr val="7030A0"/>
                </a:solidFill>
              </a:rPr>
              <a:t>Seksualno uznemiravanje</a:t>
            </a:r>
          </a:p>
          <a:p>
            <a:pPr marL="457200" indent="-457200" algn="just">
              <a:lnSpc>
                <a:spcPct val="85000"/>
              </a:lnSpc>
              <a:spcBef>
                <a:spcPts val="600"/>
              </a:spcBef>
              <a:spcAft>
                <a:spcPts val="600"/>
              </a:spcAft>
              <a:buFont typeface="Arial" pitchFamily="34" charset="0"/>
              <a:buChar char="•"/>
            </a:pPr>
            <a:r>
              <a:rPr lang="hr-HR" sz="2400" dirty="0" smtClean="0"/>
              <a:t>neželjeno seksualno ponašanje na poslu za koje primatelj smatra da je ugrožavajuće ili prijeteće (Fitzgerald, Swan i Magley, 1997)</a:t>
            </a:r>
          </a:p>
          <a:p>
            <a:pPr marL="457200" indent="-457200" algn="just">
              <a:lnSpc>
                <a:spcPct val="85000"/>
              </a:lnSpc>
              <a:spcBef>
                <a:spcPts val="600"/>
              </a:spcBef>
              <a:spcAft>
                <a:spcPts val="600"/>
              </a:spcAft>
              <a:buFont typeface="Arial" pitchFamily="34" charset="0"/>
              <a:buChar char="•"/>
            </a:pPr>
            <a:r>
              <a:rPr lang="hr-HR" sz="2400" dirty="0" smtClean="0"/>
              <a:t>3 tipa:</a:t>
            </a:r>
          </a:p>
          <a:p>
            <a:pPr marL="914400" lvl="1" indent="-457200" algn="just">
              <a:lnSpc>
                <a:spcPct val="85000"/>
              </a:lnSpc>
              <a:spcBef>
                <a:spcPts val="600"/>
              </a:spcBef>
              <a:spcAft>
                <a:spcPts val="600"/>
              </a:spcAft>
              <a:buFont typeface="+mj-lt"/>
              <a:buAutoNum type="arabicPeriod"/>
            </a:pPr>
            <a:r>
              <a:rPr lang="hr-HR" sz="2400" b="1" dirty="0" smtClean="0">
                <a:solidFill>
                  <a:schemeClr val="accent4">
                    <a:lumMod val="75000"/>
                  </a:schemeClr>
                </a:solidFill>
              </a:rPr>
              <a:t>seksizam (gender harassment)</a:t>
            </a:r>
          </a:p>
          <a:p>
            <a:pPr marL="1371600" lvl="2" indent="-457200" algn="just">
              <a:lnSpc>
                <a:spcPct val="85000"/>
              </a:lnSpc>
              <a:spcBef>
                <a:spcPts val="600"/>
              </a:spcBef>
              <a:spcAft>
                <a:spcPts val="600"/>
              </a:spcAft>
              <a:buFont typeface="Wingdings" pitchFamily="2" charset="2"/>
              <a:buChar char="Ø"/>
            </a:pPr>
            <a:r>
              <a:rPr lang="hr-HR" sz="2200" dirty="0" smtClean="0"/>
              <a:t>bilo kakve primjedbe ili ponašanje koje prenosi seksističke; homofobne stavove i/ili predrasude</a:t>
            </a:r>
          </a:p>
        </p:txBody>
      </p:sp>
      <p:pic>
        <p:nvPicPr>
          <p:cNvPr id="4" name="Picture 10" descr="image_provider"/>
          <p:cNvPicPr>
            <a:picLocks noChangeAspect="1" noChangeArrowheads="1"/>
          </p:cNvPicPr>
          <p:nvPr/>
        </p:nvPicPr>
        <p:blipFill>
          <a:blip r:embed="rId3" cstate="print"/>
          <a:srcRect/>
          <a:stretch>
            <a:fillRect/>
          </a:stretch>
        </p:blipFill>
        <p:spPr bwMode="auto">
          <a:xfrm>
            <a:off x="214283" y="5576486"/>
            <a:ext cx="1357322" cy="1017991"/>
          </a:xfrm>
          <a:prstGeom prst="rect">
            <a:avLst/>
          </a:prstGeom>
          <a:noFill/>
          <a:ln w="9525">
            <a:noFill/>
            <a:miter lim="800000"/>
            <a:headEnd/>
            <a:tailEnd/>
          </a:ln>
        </p:spPr>
      </p:pic>
      <p:pic>
        <p:nvPicPr>
          <p:cNvPr id="7175" name="Picture 7" descr="C:\Users\Saša\Documents\05_SASA\03_NASTAVA\Psihologija roda i spola\gender workplace\rman283l.jpg"/>
          <p:cNvPicPr>
            <a:picLocks noChangeAspect="1" noChangeArrowheads="1"/>
          </p:cNvPicPr>
          <p:nvPr/>
        </p:nvPicPr>
        <p:blipFill>
          <a:blip r:embed="rId4" cstate="print"/>
          <a:srcRect/>
          <a:stretch>
            <a:fillRect/>
          </a:stretch>
        </p:blipFill>
        <p:spPr bwMode="auto">
          <a:xfrm>
            <a:off x="4644008" y="3573016"/>
            <a:ext cx="3960440" cy="305943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kstniOkvir 13"/>
          <p:cNvSpPr txBox="1">
            <a:spLocks noChangeArrowheads="1"/>
          </p:cNvSpPr>
          <p:nvPr/>
        </p:nvSpPr>
        <p:spPr bwMode="auto">
          <a:xfrm>
            <a:off x="357188" y="500063"/>
            <a:ext cx="8462962" cy="458587"/>
          </a:xfrm>
          <a:prstGeom prst="rect">
            <a:avLst/>
          </a:prstGeom>
          <a:noFill/>
          <a:ln w="9525">
            <a:noFill/>
            <a:miter lim="800000"/>
            <a:headEnd/>
            <a:tailEnd/>
          </a:ln>
        </p:spPr>
        <p:txBody>
          <a:bodyPr>
            <a:spAutoFit/>
          </a:bodyPr>
          <a:lstStyle/>
          <a:p>
            <a:pPr marL="266700" indent="-266700" algn="ctr">
              <a:lnSpc>
                <a:spcPct val="85000"/>
              </a:lnSpc>
              <a:spcBef>
                <a:spcPct val="50000"/>
              </a:spcBef>
              <a:spcAft>
                <a:spcPts val="1800"/>
              </a:spcAft>
            </a:pPr>
            <a:endParaRPr lang="hr-HR" sz="2800" dirty="0"/>
          </a:p>
        </p:txBody>
      </p:sp>
      <p:sp>
        <p:nvSpPr>
          <p:cNvPr id="5" name="TekstniOkvir 13"/>
          <p:cNvSpPr txBox="1">
            <a:spLocks noChangeArrowheads="1"/>
          </p:cNvSpPr>
          <p:nvPr/>
        </p:nvSpPr>
        <p:spPr bwMode="auto">
          <a:xfrm>
            <a:off x="285720" y="285728"/>
            <a:ext cx="8643998" cy="1914370"/>
          </a:xfrm>
          <a:prstGeom prst="rect">
            <a:avLst/>
          </a:prstGeom>
          <a:noFill/>
          <a:ln w="9525">
            <a:noFill/>
            <a:miter lim="800000"/>
            <a:headEnd/>
            <a:tailEnd/>
          </a:ln>
        </p:spPr>
        <p:txBody>
          <a:bodyPr wrap="square">
            <a:spAutoFit/>
          </a:bodyPr>
          <a:lstStyle/>
          <a:p>
            <a:pPr marL="266700" indent="-266700">
              <a:lnSpc>
                <a:spcPct val="85000"/>
              </a:lnSpc>
              <a:spcBef>
                <a:spcPct val="50000"/>
              </a:spcBef>
              <a:spcAft>
                <a:spcPts val="1800"/>
              </a:spcAft>
            </a:pPr>
            <a:r>
              <a:rPr lang="hr-HR" sz="3600" b="1" dirty="0" smtClean="0">
                <a:solidFill>
                  <a:srgbClr val="7030A0"/>
                </a:solidFill>
              </a:rPr>
              <a:t>Seksualno uznemiravanje</a:t>
            </a:r>
          </a:p>
          <a:p>
            <a:pPr marL="914400" lvl="1" indent="-457200" algn="just">
              <a:lnSpc>
                <a:spcPct val="85000"/>
              </a:lnSpc>
              <a:spcBef>
                <a:spcPts val="600"/>
              </a:spcBef>
              <a:spcAft>
                <a:spcPts val="600"/>
              </a:spcAft>
            </a:pPr>
            <a:r>
              <a:rPr lang="hr-HR" sz="2400" b="1" dirty="0" smtClean="0">
                <a:solidFill>
                  <a:schemeClr val="accent4">
                    <a:lumMod val="75000"/>
                  </a:schemeClr>
                </a:solidFill>
              </a:rPr>
              <a:t>2. neželjena seksualna pažnja</a:t>
            </a:r>
          </a:p>
          <a:p>
            <a:pPr marL="1371600" lvl="2" indent="-457200" algn="just">
              <a:lnSpc>
                <a:spcPct val="85000"/>
              </a:lnSpc>
              <a:spcBef>
                <a:spcPts val="600"/>
              </a:spcBef>
              <a:spcAft>
                <a:spcPts val="600"/>
              </a:spcAft>
              <a:buFont typeface="Wingdings" pitchFamily="2" charset="2"/>
              <a:buChar char="Ø"/>
            </a:pPr>
            <a:r>
              <a:rPr lang="hr-HR" sz="2200" dirty="0" smtClean="0"/>
              <a:t>bilo kakva seksualna pažnja koja nije željena odnosno na koju primatelj/ica ne odgovara</a:t>
            </a:r>
          </a:p>
        </p:txBody>
      </p:sp>
      <p:pic>
        <p:nvPicPr>
          <p:cNvPr id="4" name="Picture 10" descr="image_provider"/>
          <p:cNvPicPr>
            <a:picLocks noChangeAspect="1" noChangeArrowheads="1"/>
          </p:cNvPicPr>
          <p:nvPr/>
        </p:nvPicPr>
        <p:blipFill>
          <a:blip r:embed="rId3" cstate="print"/>
          <a:srcRect/>
          <a:stretch>
            <a:fillRect/>
          </a:stretch>
        </p:blipFill>
        <p:spPr bwMode="auto">
          <a:xfrm>
            <a:off x="214283" y="5576486"/>
            <a:ext cx="1357322" cy="1017991"/>
          </a:xfrm>
          <a:prstGeom prst="rect">
            <a:avLst/>
          </a:prstGeom>
          <a:noFill/>
          <a:ln w="9525">
            <a:noFill/>
            <a:miter lim="800000"/>
            <a:headEnd/>
            <a:tailEnd/>
          </a:ln>
        </p:spPr>
      </p:pic>
      <p:pic>
        <p:nvPicPr>
          <p:cNvPr id="7170" name="Picture 2" descr="C:\Users\Saša\Documents\05_SASA\03_NASTAVA\Psihologija roda i spola\gender workplace\SW sex harrass.jpg"/>
          <p:cNvPicPr>
            <a:picLocks noChangeAspect="1" noChangeArrowheads="1"/>
          </p:cNvPicPr>
          <p:nvPr/>
        </p:nvPicPr>
        <p:blipFill>
          <a:blip r:embed="rId4" cstate="print"/>
          <a:srcRect/>
          <a:stretch>
            <a:fillRect/>
          </a:stretch>
        </p:blipFill>
        <p:spPr bwMode="auto">
          <a:xfrm>
            <a:off x="371533" y="2348880"/>
            <a:ext cx="4128459" cy="3096344"/>
          </a:xfrm>
          <a:prstGeom prst="rect">
            <a:avLst/>
          </a:prstGeom>
          <a:noFill/>
        </p:spPr>
      </p:pic>
      <p:pic>
        <p:nvPicPr>
          <p:cNvPr id="7171" name="Picture 3" descr="C:\Users\Saša\Documents\05_SASA\03_NASTAVA\Psihologija roda i spola\gender workplace\flirting-or-sexual-harassment-6.jpg"/>
          <p:cNvPicPr>
            <a:picLocks noChangeAspect="1" noChangeArrowheads="1"/>
          </p:cNvPicPr>
          <p:nvPr/>
        </p:nvPicPr>
        <p:blipFill>
          <a:blip r:embed="rId5" cstate="print"/>
          <a:srcRect/>
          <a:stretch>
            <a:fillRect/>
          </a:stretch>
        </p:blipFill>
        <p:spPr bwMode="auto">
          <a:xfrm>
            <a:off x="4644008" y="3284984"/>
            <a:ext cx="4248472" cy="32430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kstniOkvir 13"/>
          <p:cNvSpPr txBox="1">
            <a:spLocks noChangeArrowheads="1"/>
          </p:cNvSpPr>
          <p:nvPr/>
        </p:nvSpPr>
        <p:spPr bwMode="auto">
          <a:xfrm>
            <a:off x="357188" y="500063"/>
            <a:ext cx="8462962" cy="458587"/>
          </a:xfrm>
          <a:prstGeom prst="rect">
            <a:avLst/>
          </a:prstGeom>
          <a:noFill/>
          <a:ln w="9525">
            <a:noFill/>
            <a:miter lim="800000"/>
            <a:headEnd/>
            <a:tailEnd/>
          </a:ln>
        </p:spPr>
        <p:txBody>
          <a:bodyPr>
            <a:spAutoFit/>
          </a:bodyPr>
          <a:lstStyle/>
          <a:p>
            <a:pPr marL="266700" indent="-266700" algn="ctr">
              <a:lnSpc>
                <a:spcPct val="85000"/>
              </a:lnSpc>
              <a:spcBef>
                <a:spcPct val="50000"/>
              </a:spcBef>
              <a:spcAft>
                <a:spcPts val="1800"/>
              </a:spcAft>
            </a:pPr>
            <a:endParaRPr lang="hr-HR" sz="2800" dirty="0"/>
          </a:p>
        </p:txBody>
      </p:sp>
      <p:sp>
        <p:nvSpPr>
          <p:cNvPr id="5" name="TekstniOkvir 13"/>
          <p:cNvSpPr txBox="1">
            <a:spLocks noChangeArrowheads="1"/>
          </p:cNvSpPr>
          <p:nvPr/>
        </p:nvSpPr>
        <p:spPr bwMode="auto">
          <a:xfrm>
            <a:off x="285720" y="285728"/>
            <a:ext cx="8643998" cy="2202141"/>
          </a:xfrm>
          <a:prstGeom prst="rect">
            <a:avLst/>
          </a:prstGeom>
          <a:noFill/>
          <a:ln w="9525">
            <a:noFill/>
            <a:miter lim="800000"/>
            <a:headEnd/>
            <a:tailEnd/>
          </a:ln>
        </p:spPr>
        <p:txBody>
          <a:bodyPr wrap="square">
            <a:spAutoFit/>
          </a:bodyPr>
          <a:lstStyle/>
          <a:p>
            <a:pPr marL="266700" indent="-266700">
              <a:lnSpc>
                <a:spcPct val="85000"/>
              </a:lnSpc>
              <a:spcBef>
                <a:spcPct val="50000"/>
              </a:spcBef>
              <a:spcAft>
                <a:spcPts val="1800"/>
              </a:spcAft>
            </a:pPr>
            <a:r>
              <a:rPr lang="hr-HR" sz="3600" b="1" dirty="0" smtClean="0">
                <a:solidFill>
                  <a:srgbClr val="7030A0"/>
                </a:solidFill>
              </a:rPr>
              <a:t>Seksualno uznemiravanje</a:t>
            </a:r>
          </a:p>
          <a:p>
            <a:pPr marL="914400" lvl="1" indent="-457200" algn="just">
              <a:lnSpc>
                <a:spcPct val="85000"/>
              </a:lnSpc>
              <a:spcBef>
                <a:spcPts val="600"/>
              </a:spcBef>
              <a:spcAft>
                <a:spcPts val="600"/>
              </a:spcAft>
            </a:pPr>
            <a:r>
              <a:rPr lang="hr-HR" sz="2400" b="1" dirty="0" smtClean="0">
                <a:solidFill>
                  <a:schemeClr val="accent4">
                    <a:lumMod val="75000"/>
                  </a:schemeClr>
                </a:solidFill>
              </a:rPr>
              <a:t>3. prisila na seksualni odnos</a:t>
            </a:r>
          </a:p>
          <a:p>
            <a:pPr marL="1371600" lvl="2" indent="-457200" algn="just">
              <a:lnSpc>
                <a:spcPct val="85000"/>
              </a:lnSpc>
              <a:spcBef>
                <a:spcPts val="600"/>
              </a:spcBef>
              <a:spcAft>
                <a:spcPts val="600"/>
              </a:spcAft>
              <a:buFont typeface="Wingdings" pitchFamily="2" charset="2"/>
              <a:buChar char="Ø"/>
            </a:pPr>
            <a:r>
              <a:rPr lang="hr-HR" sz="2200" dirty="0" smtClean="0"/>
              <a:t>u slučaju posla uključuje tzv. </a:t>
            </a:r>
            <a:r>
              <a:rPr lang="hr-HR" sz="2200" i="1" dirty="0" smtClean="0"/>
              <a:t>quid pro quo </a:t>
            </a:r>
            <a:r>
              <a:rPr lang="hr-HR" sz="2200" dirty="0" smtClean="0"/>
              <a:t>odnos – osoba koja pristaje na seksualni odnos za to dobiva nagradu (napredovanje, viša plaća, bolji uvjeti, zadržavanje posla)</a:t>
            </a:r>
          </a:p>
        </p:txBody>
      </p:sp>
      <p:pic>
        <p:nvPicPr>
          <p:cNvPr id="4" name="Picture 10" descr="image_provider"/>
          <p:cNvPicPr>
            <a:picLocks noChangeAspect="1" noChangeArrowheads="1"/>
          </p:cNvPicPr>
          <p:nvPr/>
        </p:nvPicPr>
        <p:blipFill>
          <a:blip r:embed="rId3" cstate="print"/>
          <a:srcRect/>
          <a:stretch>
            <a:fillRect/>
          </a:stretch>
        </p:blipFill>
        <p:spPr bwMode="auto">
          <a:xfrm>
            <a:off x="214283" y="5576486"/>
            <a:ext cx="1357322" cy="1017991"/>
          </a:xfrm>
          <a:prstGeom prst="rect">
            <a:avLst/>
          </a:prstGeom>
          <a:noFill/>
          <a:ln w="9525">
            <a:noFill/>
            <a:miter lim="800000"/>
            <a:headEnd/>
            <a:tailEnd/>
          </a:ln>
        </p:spPr>
      </p:pic>
      <p:pic>
        <p:nvPicPr>
          <p:cNvPr id="7173" name="Picture 5" descr="C:\Users\Saša\Documents\05_SASA\03_NASTAVA\Psihologija roda i spola\gender workplace\Cuteblonde-324x312_thumb.jpg"/>
          <p:cNvPicPr>
            <a:picLocks noChangeAspect="1" noChangeArrowheads="1"/>
          </p:cNvPicPr>
          <p:nvPr/>
        </p:nvPicPr>
        <p:blipFill>
          <a:blip r:embed="rId4" cstate="print"/>
          <a:srcRect/>
          <a:stretch>
            <a:fillRect/>
          </a:stretch>
        </p:blipFill>
        <p:spPr bwMode="auto">
          <a:xfrm>
            <a:off x="4139952" y="2492896"/>
            <a:ext cx="4653111" cy="4077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kstniOkvir 13"/>
          <p:cNvSpPr txBox="1">
            <a:spLocks noChangeArrowheads="1"/>
          </p:cNvSpPr>
          <p:nvPr/>
        </p:nvSpPr>
        <p:spPr bwMode="auto">
          <a:xfrm>
            <a:off x="357188" y="500063"/>
            <a:ext cx="8462962" cy="458587"/>
          </a:xfrm>
          <a:prstGeom prst="rect">
            <a:avLst/>
          </a:prstGeom>
          <a:noFill/>
          <a:ln w="9525">
            <a:noFill/>
            <a:miter lim="800000"/>
            <a:headEnd/>
            <a:tailEnd/>
          </a:ln>
        </p:spPr>
        <p:txBody>
          <a:bodyPr>
            <a:spAutoFit/>
          </a:bodyPr>
          <a:lstStyle/>
          <a:p>
            <a:pPr marL="266700" indent="-266700" algn="ctr">
              <a:lnSpc>
                <a:spcPct val="85000"/>
              </a:lnSpc>
              <a:spcBef>
                <a:spcPct val="50000"/>
              </a:spcBef>
              <a:spcAft>
                <a:spcPts val="1800"/>
              </a:spcAft>
            </a:pPr>
            <a:endParaRPr lang="hr-HR" sz="2800" dirty="0"/>
          </a:p>
        </p:txBody>
      </p:sp>
      <p:sp>
        <p:nvSpPr>
          <p:cNvPr id="5" name="TekstniOkvir 13"/>
          <p:cNvSpPr txBox="1">
            <a:spLocks noChangeArrowheads="1"/>
          </p:cNvSpPr>
          <p:nvPr/>
        </p:nvSpPr>
        <p:spPr bwMode="auto">
          <a:xfrm>
            <a:off x="285720" y="142852"/>
            <a:ext cx="8643998" cy="6760312"/>
          </a:xfrm>
          <a:prstGeom prst="rect">
            <a:avLst/>
          </a:prstGeom>
          <a:noFill/>
          <a:ln w="9525">
            <a:noFill/>
            <a:miter lim="800000"/>
            <a:headEnd/>
            <a:tailEnd/>
          </a:ln>
        </p:spPr>
        <p:txBody>
          <a:bodyPr wrap="square">
            <a:spAutoFit/>
          </a:bodyPr>
          <a:lstStyle/>
          <a:p>
            <a:pPr marL="266700" indent="-266700">
              <a:lnSpc>
                <a:spcPct val="85000"/>
              </a:lnSpc>
              <a:spcBef>
                <a:spcPct val="50000"/>
              </a:spcBef>
              <a:spcAft>
                <a:spcPts val="1800"/>
              </a:spcAft>
            </a:pPr>
            <a:r>
              <a:rPr lang="hr-HR" sz="3600" b="1" dirty="0" smtClean="0">
                <a:solidFill>
                  <a:srgbClr val="7030A0"/>
                </a:solidFill>
              </a:rPr>
              <a:t>Faktori koji dovode do rodne diskriminacije</a:t>
            </a:r>
          </a:p>
          <a:p>
            <a:pPr marL="457200" indent="-457200" algn="just">
              <a:lnSpc>
                <a:spcPct val="85000"/>
              </a:lnSpc>
              <a:spcAft>
                <a:spcPts val="300"/>
              </a:spcAft>
              <a:buFont typeface="Arial" pitchFamily="34" charset="0"/>
              <a:buChar char="•"/>
            </a:pPr>
            <a:r>
              <a:rPr lang="hr-HR" sz="2400" b="1" dirty="0" smtClean="0">
                <a:solidFill>
                  <a:srgbClr val="7030A0"/>
                </a:solidFill>
              </a:rPr>
              <a:t>MOĆ</a:t>
            </a:r>
            <a:r>
              <a:rPr lang="hr-HR" sz="2400" dirty="0" smtClean="0"/>
              <a:t> – bilo u smislu višeg statusa počinitelja ili želje da se dominira nad metom diskriminacije</a:t>
            </a:r>
          </a:p>
          <a:p>
            <a:pPr marL="914400" lvl="1" indent="-457200" algn="just">
              <a:lnSpc>
                <a:spcPct val="85000"/>
              </a:lnSpc>
              <a:spcAft>
                <a:spcPts val="1000"/>
              </a:spcAft>
              <a:buFont typeface="Wingdings" pitchFamily="2" charset="2"/>
              <a:buChar char="Ø"/>
            </a:pPr>
            <a:r>
              <a:rPr lang="hr-HR" sz="2200" dirty="0" smtClean="0"/>
              <a:t>muškarci već samo zbog svojeg spola imaju određeni status koji žele zadržati</a:t>
            </a:r>
          </a:p>
          <a:p>
            <a:pPr marL="457200" indent="-457200" algn="just">
              <a:lnSpc>
                <a:spcPct val="85000"/>
              </a:lnSpc>
              <a:spcAft>
                <a:spcPts val="300"/>
              </a:spcAft>
              <a:buFont typeface="Arial" pitchFamily="34" charset="0"/>
              <a:buChar char="•"/>
            </a:pPr>
            <a:r>
              <a:rPr lang="hr-HR" sz="2400" dirty="0" smtClean="0"/>
              <a:t>konformizam – ponašanje drugih u neposrednoj okolini daje informaciju o prihvatljivom ponašanju odnosno o pozitivnom modelu ponašanja</a:t>
            </a:r>
            <a:endParaRPr lang="hr-HR" sz="2200" i="1" dirty="0" smtClean="0"/>
          </a:p>
          <a:p>
            <a:pPr marL="914400" lvl="1" indent="-457200" algn="just">
              <a:lnSpc>
                <a:spcPct val="85000"/>
              </a:lnSpc>
              <a:spcAft>
                <a:spcPts val="1000"/>
              </a:spcAft>
              <a:buFont typeface="Wingdings" pitchFamily="2" charset="2"/>
              <a:buChar char="Ø"/>
            </a:pPr>
            <a:r>
              <a:rPr lang="hr-HR" sz="2200" i="1" dirty="0" smtClean="0"/>
              <a:t>“Nisam seksist, ali kako bih se uklopio komentiram s kolegama seksualnu privlačnost žena u uredu.”</a:t>
            </a:r>
          </a:p>
          <a:p>
            <a:pPr marL="457200" indent="-457200" algn="just">
              <a:lnSpc>
                <a:spcPct val="85000"/>
              </a:lnSpc>
              <a:spcAft>
                <a:spcPts val="300"/>
              </a:spcAft>
              <a:buFont typeface="Arial" pitchFamily="34" charset="0"/>
              <a:buChar char="•"/>
            </a:pPr>
            <a:r>
              <a:rPr lang="hr-HR" sz="2400" dirty="0" smtClean="0"/>
              <a:t>faktori koje i inače vode agresivnom ponašanju</a:t>
            </a:r>
          </a:p>
          <a:p>
            <a:pPr marL="914400" lvl="1" indent="-457200" algn="just">
              <a:lnSpc>
                <a:spcPct val="85000"/>
              </a:lnSpc>
              <a:spcAft>
                <a:spcPts val="300"/>
              </a:spcAft>
              <a:buFont typeface="Wingdings" pitchFamily="2" charset="2"/>
              <a:buChar char="Ø"/>
            </a:pPr>
            <a:r>
              <a:rPr lang="hr-HR" sz="2200" dirty="0" smtClean="0"/>
              <a:t>stres, doživljena nepravda, tip A ličnosti i drugi</a:t>
            </a:r>
          </a:p>
          <a:p>
            <a:pPr marL="914400" lvl="1" indent="-457200" algn="just">
              <a:lnSpc>
                <a:spcPct val="85000"/>
              </a:lnSpc>
              <a:spcAft>
                <a:spcPts val="1000"/>
              </a:spcAft>
              <a:buFont typeface="Wingdings" pitchFamily="2" charset="2"/>
              <a:buChar char="Ø"/>
            </a:pPr>
            <a:r>
              <a:rPr lang="hr-HR" sz="2200" dirty="0" smtClean="0"/>
              <a:t>M – fizička, aktivna i direktna agresija; Ž – verbalna, pasivna i indirektna agresija</a:t>
            </a:r>
          </a:p>
          <a:p>
            <a:pPr marL="457200" indent="-457200" algn="just">
              <a:lnSpc>
                <a:spcPct val="85000"/>
              </a:lnSpc>
              <a:spcAft>
                <a:spcPts val="300"/>
              </a:spcAft>
              <a:buFont typeface="Arial" pitchFamily="34" charset="0"/>
              <a:buChar char="•"/>
            </a:pPr>
            <a:r>
              <a:rPr lang="hr-HR" sz="2400" dirty="0" smtClean="0"/>
              <a:t>okolina – politika tvrtke vezana uz neravnopravan tretman zbog spola</a:t>
            </a:r>
          </a:p>
          <a:p>
            <a:pPr marL="914400" lvl="1" indent="-457200" algn="just">
              <a:lnSpc>
                <a:spcPct val="85000"/>
              </a:lnSpc>
              <a:spcAft>
                <a:spcPts val="300"/>
              </a:spcAft>
              <a:buFont typeface="Wingdings" pitchFamily="2" charset="2"/>
              <a:buChar char="Ø"/>
            </a:pPr>
            <a:r>
              <a:rPr lang="hr-HR" sz="2200" dirty="0" smtClean="0"/>
              <a:t>tvrtke koje netoleriraju i jasno obeshrabruju neravnopravan tretman (putem organizacijskih pravila i procedura) imaju manje problema)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kstniOkvir 13"/>
          <p:cNvSpPr txBox="1">
            <a:spLocks noChangeArrowheads="1"/>
          </p:cNvSpPr>
          <p:nvPr/>
        </p:nvSpPr>
        <p:spPr bwMode="auto">
          <a:xfrm>
            <a:off x="357188" y="500063"/>
            <a:ext cx="8462962" cy="458587"/>
          </a:xfrm>
          <a:prstGeom prst="rect">
            <a:avLst/>
          </a:prstGeom>
          <a:noFill/>
          <a:ln w="9525">
            <a:noFill/>
            <a:miter lim="800000"/>
            <a:headEnd/>
            <a:tailEnd/>
          </a:ln>
        </p:spPr>
        <p:txBody>
          <a:bodyPr>
            <a:spAutoFit/>
          </a:bodyPr>
          <a:lstStyle/>
          <a:p>
            <a:pPr marL="266700" indent="-266700" algn="ctr">
              <a:lnSpc>
                <a:spcPct val="85000"/>
              </a:lnSpc>
              <a:spcBef>
                <a:spcPct val="50000"/>
              </a:spcBef>
              <a:spcAft>
                <a:spcPts val="1800"/>
              </a:spcAft>
            </a:pPr>
            <a:endParaRPr lang="hr-HR" sz="2800" dirty="0"/>
          </a:p>
        </p:txBody>
      </p:sp>
      <p:pic>
        <p:nvPicPr>
          <p:cNvPr id="14339" name="Picture 10" descr="image_provider"/>
          <p:cNvPicPr>
            <a:picLocks noChangeAspect="1" noChangeArrowheads="1"/>
          </p:cNvPicPr>
          <p:nvPr/>
        </p:nvPicPr>
        <p:blipFill>
          <a:blip r:embed="rId3" cstate="print"/>
          <a:srcRect/>
          <a:stretch>
            <a:fillRect/>
          </a:stretch>
        </p:blipFill>
        <p:spPr bwMode="auto">
          <a:xfrm>
            <a:off x="7019925" y="5084763"/>
            <a:ext cx="1727200" cy="1295400"/>
          </a:xfrm>
          <a:prstGeom prst="rect">
            <a:avLst/>
          </a:prstGeom>
          <a:noFill/>
          <a:ln w="9525">
            <a:noFill/>
            <a:miter lim="800000"/>
            <a:headEnd/>
            <a:tailEnd/>
          </a:ln>
        </p:spPr>
      </p:pic>
      <p:grpSp>
        <p:nvGrpSpPr>
          <p:cNvPr id="2" name="Group 5"/>
          <p:cNvGrpSpPr/>
          <p:nvPr/>
        </p:nvGrpSpPr>
        <p:grpSpPr>
          <a:xfrm>
            <a:off x="539552" y="188640"/>
            <a:ext cx="8215369" cy="1307544"/>
            <a:chOff x="0" y="114295"/>
            <a:chExt cx="6500858" cy="1559025"/>
          </a:xfrm>
        </p:grpSpPr>
        <p:sp>
          <p:nvSpPr>
            <p:cNvPr id="7" name="Rounded Rectangle 6"/>
            <p:cNvSpPr/>
            <p:nvPr/>
          </p:nvSpPr>
          <p:spPr>
            <a:xfrm>
              <a:off x="0" y="114295"/>
              <a:ext cx="6500858" cy="1559025"/>
            </a:xfrm>
            <a:prstGeom prst="roundRect">
              <a:avLst/>
            </a:prstGeom>
            <a:noFill/>
            <a:ln>
              <a:solidFill>
                <a:srgbClr val="7030A0"/>
              </a:solidFill>
            </a:ln>
          </p:spPr>
          <p:style>
            <a:lnRef idx="0">
              <a:scrgbClr r="0" g="0" b="0"/>
            </a:lnRef>
            <a:fillRef idx="3">
              <a:scrgbClr r="0" g="0" b="0"/>
            </a:fillRef>
            <a:effectRef idx="3">
              <a:schemeClr val="accent4">
                <a:shade val="50000"/>
                <a:hueOff val="0"/>
                <a:satOff val="0"/>
                <a:lumOff val="0"/>
                <a:alphaOff val="0"/>
              </a:schemeClr>
            </a:effectRef>
            <a:fontRef idx="minor">
              <a:schemeClr val="lt1"/>
            </a:fontRef>
          </p:style>
        </p:sp>
        <p:sp>
          <p:nvSpPr>
            <p:cNvPr id="8" name="Rounded Rectangle 4"/>
            <p:cNvSpPr/>
            <p:nvPr/>
          </p:nvSpPr>
          <p:spPr>
            <a:xfrm>
              <a:off x="76105" y="190400"/>
              <a:ext cx="6348648" cy="14068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hr-HR" sz="3200" b="1" kern="12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Istraživanja rodne diskriminacije na poslu/tržištu rada u Hrvatskoj</a:t>
              </a:r>
              <a:endParaRPr lang="hr-HR" sz="3200" b="1" kern="12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pSp>
      <p:sp>
        <p:nvSpPr>
          <p:cNvPr id="9" name="TextBox 8"/>
          <p:cNvSpPr txBox="1"/>
          <p:nvPr/>
        </p:nvSpPr>
        <p:spPr>
          <a:xfrm>
            <a:off x="431032" y="1628800"/>
            <a:ext cx="8389440" cy="5293757"/>
          </a:xfrm>
          <a:prstGeom prst="rect">
            <a:avLst/>
          </a:prstGeom>
          <a:noFill/>
        </p:spPr>
        <p:txBody>
          <a:bodyPr wrap="square" rtlCol="0">
            <a:spAutoFit/>
          </a:bodyPr>
          <a:lstStyle/>
          <a:p>
            <a:pPr algn="just"/>
            <a:r>
              <a:rPr lang="hr-HR" sz="2400" dirty="0" smtClean="0"/>
              <a:t>Kerovec, 2003</a:t>
            </a:r>
          </a:p>
          <a:p>
            <a:pPr lvl="1" algn="just">
              <a:buFont typeface="Wingdings" pitchFamily="2" charset="2"/>
              <a:buChar char="Ø"/>
            </a:pPr>
            <a:r>
              <a:rPr lang="hr-HR" sz="2400" dirty="0" smtClean="0"/>
              <a:t> (ne)jednakost žena na tržištu rada</a:t>
            </a:r>
          </a:p>
          <a:p>
            <a:pPr algn="just">
              <a:spcBef>
                <a:spcPts val="1200"/>
              </a:spcBef>
            </a:pPr>
            <a:r>
              <a:rPr lang="hr-HR" sz="2400" dirty="0" smtClean="0"/>
              <a:t>Galić i Nikodem, 2007</a:t>
            </a:r>
          </a:p>
          <a:p>
            <a:pPr lvl="1" algn="just">
              <a:buFont typeface="Wingdings" pitchFamily="2" charset="2"/>
              <a:buChar char="Ø"/>
            </a:pPr>
            <a:r>
              <a:rPr lang="hr-HR" sz="2400" dirty="0" smtClean="0"/>
              <a:t> diskriminacija žena prilikom zapošljavanja</a:t>
            </a:r>
          </a:p>
          <a:p>
            <a:pPr algn="just">
              <a:spcBef>
                <a:spcPts val="1200"/>
              </a:spcBef>
            </a:pPr>
            <a:r>
              <a:rPr lang="hr-HR" sz="2400" dirty="0" smtClean="0"/>
              <a:t>Relja, Galić i Despotović, 2009</a:t>
            </a:r>
          </a:p>
          <a:p>
            <a:pPr lvl="1" algn="just">
              <a:buFont typeface="Wingdings" pitchFamily="2" charset="2"/>
              <a:buChar char="Ø"/>
            </a:pPr>
            <a:r>
              <a:rPr lang="hr-HR" sz="2400" dirty="0" smtClean="0"/>
              <a:t> položaj žena na tržištu rada grada Splita</a:t>
            </a:r>
          </a:p>
          <a:p>
            <a:pPr algn="just">
              <a:spcBef>
                <a:spcPts val="1200"/>
              </a:spcBef>
            </a:pPr>
            <a:r>
              <a:rPr lang="hr-HR" sz="2400" dirty="0" smtClean="0"/>
              <a:t>Kamenov i sur., 2009</a:t>
            </a:r>
          </a:p>
          <a:p>
            <a:pPr lvl="1" algn="just">
              <a:buFont typeface="Wingdings" pitchFamily="2" charset="2"/>
              <a:buChar char="Ø"/>
            </a:pPr>
            <a:r>
              <a:rPr lang="hr-HR" sz="2400" dirty="0" smtClean="0"/>
              <a:t> percepcija, stavovi i iskustvo s rodnom diskriminacijom u RH</a:t>
            </a:r>
          </a:p>
          <a:p>
            <a:pPr algn="just">
              <a:spcBef>
                <a:spcPts val="1200"/>
              </a:spcBef>
            </a:pPr>
            <a:r>
              <a:rPr lang="hr-HR" sz="2400" dirty="0" smtClean="0"/>
              <a:t> Franc i sur., 2010</a:t>
            </a:r>
          </a:p>
          <a:p>
            <a:pPr lvl="1" algn="just">
              <a:buFont typeface="Wingdings" pitchFamily="2" charset="2"/>
              <a:buChar char="Ø"/>
            </a:pPr>
            <a:r>
              <a:rPr lang="hr-HR" sz="2400" dirty="0" smtClean="0"/>
              <a:t> diskriminacija na hrvatskom tržištu rada</a:t>
            </a:r>
          </a:p>
          <a:p>
            <a:pPr algn="just">
              <a:spcBef>
                <a:spcPts val="1200"/>
              </a:spcBef>
            </a:pPr>
            <a:r>
              <a:rPr lang="hr-HR" sz="2400" dirty="0" smtClean="0"/>
              <a:t>Brstilo i Haničar, 2011</a:t>
            </a:r>
          </a:p>
          <a:p>
            <a:pPr lvl="1" algn="just">
              <a:buFont typeface="Wingdings" pitchFamily="2" charset="2"/>
              <a:buChar char="Ø"/>
            </a:pPr>
            <a:r>
              <a:rPr lang="hr-HR" sz="2400" dirty="0" smtClean="0"/>
              <a:t>diskriminacija žena s invaliditetom na tržištu rada</a:t>
            </a:r>
            <a:endParaRPr lang="hr-HR"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8712968" cy="1143000"/>
          </a:xfrm>
        </p:spPr>
        <p:txBody>
          <a:bodyPr>
            <a:noAutofit/>
          </a:bodyPr>
          <a:lstStyle/>
          <a:p>
            <a:r>
              <a:rPr lang="hr-HR" sz="3200" b="1" dirty="0" smtClean="0">
                <a:solidFill>
                  <a:srgbClr val="7030A0"/>
                </a:solidFill>
              </a:rPr>
              <a:t>Diskriminacija na tržištu rada u RH </a:t>
            </a:r>
            <a:r>
              <a:rPr lang="hr-HR" sz="1800" dirty="0" smtClean="0"/>
              <a:t>(Franc i sur., 2010)</a:t>
            </a:r>
            <a:endParaRPr lang="hr-HR" sz="3200" dirty="0"/>
          </a:p>
        </p:txBody>
      </p:sp>
      <p:sp>
        <p:nvSpPr>
          <p:cNvPr id="5" name="TextBox 4"/>
          <p:cNvSpPr txBox="1"/>
          <p:nvPr/>
        </p:nvSpPr>
        <p:spPr>
          <a:xfrm>
            <a:off x="467544" y="1988840"/>
            <a:ext cx="8280920" cy="3585597"/>
          </a:xfrm>
          <a:prstGeom prst="rect">
            <a:avLst/>
          </a:prstGeom>
          <a:noFill/>
        </p:spPr>
        <p:txBody>
          <a:bodyPr wrap="square" rtlCol="0">
            <a:spAutoFit/>
          </a:bodyPr>
          <a:lstStyle/>
          <a:p>
            <a:pPr marL="0" lvl="1">
              <a:spcBef>
                <a:spcPts val="600"/>
              </a:spcBef>
              <a:spcAft>
                <a:spcPts val="600"/>
              </a:spcAft>
              <a:buFont typeface="Wingdings" pitchFamily="2" charset="2"/>
              <a:buChar char="Ø"/>
            </a:pPr>
            <a:r>
              <a:rPr lang="hr-HR" sz="2200" dirty="0" smtClean="0"/>
              <a:t> 910 nezaposlenih osoba u Hrvatskoj svih dobnih i obrazovnih razina; prigodni uzorak iz 13 ureda Hrvatskog zavoda za zapošljavanje</a:t>
            </a:r>
          </a:p>
          <a:p>
            <a:pPr marL="0" lvl="1">
              <a:spcBef>
                <a:spcPts val="600"/>
              </a:spcBef>
              <a:spcAft>
                <a:spcPts val="600"/>
              </a:spcAft>
              <a:buFont typeface="Wingdings" pitchFamily="2" charset="2"/>
              <a:buChar char="Ø"/>
            </a:pPr>
            <a:r>
              <a:rPr lang="hr-HR" sz="2200" dirty="0" smtClean="0"/>
              <a:t> 604  predstavnika poslodavaca iz Hrvatske </a:t>
            </a:r>
          </a:p>
          <a:p>
            <a:pPr marL="0" lvl="1">
              <a:spcBef>
                <a:spcPts val="600"/>
              </a:spcBef>
              <a:spcAft>
                <a:spcPts val="600"/>
              </a:spcAft>
              <a:buFont typeface="Wingdings" pitchFamily="2" charset="2"/>
              <a:buChar char="Ø"/>
            </a:pPr>
            <a:endParaRPr lang="hr-HR" sz="2200" dirty="0" smtClean="0"/>
          </a:p>
          <a:p>
            <a:pPr marL="914400" lvl="3">
              <a:spcBef>
                <a:spcPts val="600"/>
              </a:spcBef>
              <a:spcAft>
                <a:spcPts val="600"/>
              </a:spcAft>
              <a:buFont typeface="Wingdings" pitchFamily="2" charset="2"/>
              <a:buChar char="Ø"/>
            </a:pPr>
            <a:r>
              <a:rPr lang="hr-HR" sz="2200" dirty="0" smtClean="0"/>
              <a:t> na tržištu rada u RH postoji diskriminacija na temelju spola</a:t>
            </a:r>
          </a:p>
          <a:p>
            <a:pPr marL="1371600" lvl="4">
              <a:spcBef>
                <a:spcPts val="600"/>
              </a:spcBef>
              <a:spcAft>
                <a:spcPts val="600"/>
              </a:spcAft>
              <a:buFont typeface="Wingdings" pitchFamily="2" charset="2"/>
              <a:buChar char="Ø"/>
            </a:pPr>
            <a:r>
              <a:rPr lang="hr-HR" sz="2200" dirty="0" smtClean="0"/>
              <a:t> 48,7% nezaposlenih</a:t>
            </a:r>
          </a:p>
          <a:p>
            <a:pPr marL="1371600" lvl="4">
              <a:spcBef>
                <a:spcPts val="600"/>
              </a:spcBef>
              <a:spcAft>
                <a:spcPts val="600"/>
              </a:spcAft>
              <a:buFont typeface="Wingdings" pitchFamily="2" charset="2"/>
              <a:buChar char="Ø"/>
            </a:pPr>
            <a:r>
              <a:rPr lang="hr-HR" sz="2200" dirty="0" smtClean="0"/>
              <a:t> 56,5 % poslodavaca</a:t>
            </a:r>
          </a:p>
          <a:p>
            <a:pPr>
              <a:buFont typeface="Wingdings" pitchFamily="2" charset="2"/>
              <a:buChar char="Ø"/>
            </a:pPr>
            <a:endParaRPr lang="hr-H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9392"/>
            <a:ext cx="8712968" cy="1143000"/>
          </a:xfrm>
        </p:spPr>
        <p:txBody>
          <a:bodyPr>
            <a:noAutofit/>
          </a:bodyPr>
          <a:lstStyle/>
          <a:p>
            <a:r>
              <a:rPr lang="hr-HR" sz="3200" b="1" dirty="0" smtClean="0">
                <a:solidFill>
                  <a:srgbClr val="7030A0"/>
                </a:solidFill>
              </a:rPr>
              <a:t>Diskriminacija žena pri zapošljavanju </a:t>
            </a:r>
            <a:r>
              <a:rPr lang="hr-HR" sz="1800" dirty="0" smtClean="0"/>
              <a:t>(Galić i Nikodem, 2007)</a:t>
            </a:r>
            <a:endParaRPr lang="hr-HR" sz="3200" dirty="0"/>
          </a:p>
        </p:txBody>
      </p:sp>
      <p:graphicFrame>
        <p:nvGraphicFramePr>
          <p:cNvPr id="4" name="Content Placeholder 3"/>
          <p:cNvGraphicFramePr>
            <a:graphicFrameLocks noGrp="1"/>
          </p:cNvGraphicFramePr>
          <p:nvPr>
            <p:ph idx="1"/>
          </p:nvPr>
        </p:nvGraphicFramePr>
        <p:xfrm>
          <a:off x="467544" y="2332037"/>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67544" y="908720"/>
            <a:ext cx="8280920" cy="1615827"/>
          </a:xfrm>
          <a:prstGeom prst="rect">
            <a:avLst/>
          </a:prstGeom>
          <a:noFill/>
        </p:spPr>
        <p:txBody>
          <a:bodyPr wrap="square" rtlCol="0">
            <a:spAutoFit/>
          </a:bodyPr>
          <a:lstStyle/>
          <a:p>
            <a:pPr>
              <a:spcBef>
                <a:spcPts val="600"/>
              </a:spcBef>
              <a:spcAft>
                <a:spcPts val="600"/>
              </a:spcAft>
              <a:buFont typeface="Wingdings" pitchFamily="2" charset="2"/>
              <a:buChar char="Ø"/>
            </a:pPr>
            <a:r>
              <a:rPr lang="hr-HR" sz="2200" dirty="0" smtClean="0"/>
              <a:t> 1017 nezaposlenih žena u Hrvatskoj svih dobnih i obrazovnih razina</a:t>
            </a:r>
          </a:p>
          <a:p>
            <a:pPr marL="0" lvl="1">
              <a:spcBef>
                <a:spcPts val="600"/>
              </a:spcBef>
              <a:spcAft>
                <a:spcPts val="600"/>
              </a:spcAft>
              <a:buFont typeface="Wingdings" pitchFamily="2" charset="2"/>
              <a:buChar char="Ø"/>
            </a:pPr>
            <a:r>
              <a:rPr lang="hr-HR" sz="2200" dirty="0" smtClean="0"/>
              <a:t> uzorak stratificiran po regijama (županijama), a konstruiran je na temelju baze podataka Hrvatskog zavoda za zapošljavanje</a:t>
            </a:r>
          </a:p>
          <a:p>
            <a:pPr>
              <a:buFont typeface="Wingdings" pitchFamily="2" charset="2"/>
              <a:buChar char="Ø"/>
            </a:pPr>
            <a:endParaRPr lang="hr-H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5"/>
          <p:cNvSpPr txBox="1">
            <a:spLocks noChangeArrowheads="1"/>
          </p:cNvSpPr>
          <p:nvPr/>
        </p:nvSpPr>
        <p:spPr bwMode="auto">
          <a:xfrm>
            <a:off x="216025" y="333375"/>
            <a:ext cx="8892479" cy="1143000"/>
          </a:xfrm>
          <a:prstGeom prst="rect">
            <a:avLst/>
          </a:prstGeom>
          <a:noFill/>
          <a:ln w="9525">
            <a:noFill/>
            <a:miter lim="800000"/>
            <a:headEnd/>
            <a:tailEnd/>
          </a:ln>
        </p:spPr>
        <p:txBody>
          <a:bodyPr anchor="ctr"/>
          <a:lstStyle/>
          <a:p>
            <a:pPr algn="ctr"/>
            <a:r>
              <a:rPr lang="hr-HR" sz="3200" b="1" dirty="0">
                <a:solidFill>
                  <a:srgbClr val="7030A0"/>
                </a:solidFill>
              </a:rPr>
              <a:t>Iskustvo rodne </a:t>
            </a:r>
            <a:r>
              <a:rPr lang="hr-HR" sz="3200" b="1" dirty="0" smtClean="0">
                <a:solidFill>
                  <a:srgbClr val="7030A0"/>
                </a:solidFill>
              </a:rPr>
              <a:t>diskriminacije na poslu </a:t>
            </a:r>
            <a:r>
              <a:rPr lang="hr-HR" dirty="0" smtClean="0"/>
              <a:t>(Kamenov i sur., 2009)</a:t>
            </a:r>
            <a:endParaRPr lang="en-US" sz="2800" dirty="0"/>
          </a:p>
        </p:txBody>
      </p:sp>
      <p:graphicFrame>
        <p:nvGraphicFramePr>
          <p:cNvPr id="4" name="Object 4"/>
          <p:cNvGraphicFramePr>
            <a:graphicFrameLocks noChangeAspect="1"/>
          </p:cNvGraphicFramePr>
          <p:nvPr/>
        </p:nvGraphicFramePr>
        <p:xfrm>
          <a:off x="395536" y="1700808"/>
          <a:ext cx="8394700" cy="498966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12"/>
          <p:cNvSpPr txBox="1">
            <a:spLocks noChangeArrowheads="1"/>
          </p:cNvSpPr>
          <p:nvPr/>
        </p:nvSpPr>
        <p:spPr bwMode="auto">
          <a:xfrm>
            <a:off x="1187450" y="1412875"/>
            <a:ext cx="7200900" cy="457200"/>
          </a:xfrm>
          <a:prstGeom prst="rect">
            <a:avLst/>
          </a:prstGeom>
          <a:noFill/>
          <a:ln w="9525">
            <a:noFill/>
            <a:miter lim="800000"/>
            <a:headEnd/>
            <a:tailEnd/>
          </a:ln>
        </p:spPr>
        <p:txBody>
          <a:bodyPr>
            <a:spAutoFit/>
          </a:bodyPr>
          <a:lstStyle/>
          <a:p>
            <a:pPr>
              <a:spcBef>
                <a:spcPct val="50000"/>
              </a:spcBef>
            </a:pPr>
            <a:r>
              <a:rPr lang="hr-HR" sz="2400" i="1"/>
              <a:t>“Tko je bila osoba koja Vas je diskriminirala?”</a:t>
            </a:r>
          </a:p>
        </p:txBody>
      </p:sp>
      <p:graphicFrame>
        <p:nvGraphicFramePr>
          <p:cNvPr id="14338" name="Content Placeholder 14"/>
          <p:cNvGraphicFramePr>
            <a:graphicFrameLocks noGrp="1"/>
          </p:cNvGraphicFramePr>
          <p:nvPr>
            <p:ph idx="1"/>
          </p:nvPr>
        </p:nvGraphicFramePr>
        <p:xfrm>
          <a:off x="428625" y="1930400"/>
          <a:ext cx="7815263" cy="4397375"/>
        </p:xfrm>
        <a:graphic>
          <a:graphicData uri="http://schemas.openxmlformats.org/presentationml/2006/ole">
            <p:oleObj spid="_x0000_s2050" name="Worksheet" r:id="rId4" imgW="6477093" imgH="4400457" progId="Excel.Sheet.8">
              <p:embed/>
            </p:oleObj>
          </a:graphicData>
        </a:graphic>
      </p:graphicFrame>
      <p:pic>
        <p:nvPicPr>
          <p:cNvPr id="14341" name="Picture 11" descr="image_provider"/>
          <p:cNvPicPr>
            <a:picLocks noChangeAspect="1" noChangeArrowheads="1"/>
          </p:cNvPicPr>
          <p:nvPr/>
        </p:nvPicPr>
        <p:blipFill>
          <a:blip r:embed="rId5" cstate="print"/>
          <a:srcRect/>
          <a:stretch>
            <a:fillRect/>
          </a:stretch>
        </p:blipFill>
        <p:spPr bwMode="auto">
          <a:xfrm>
            <a:off x="7308850" y="5443538"/>
            <a:ext cx="1655763" cy="1243012"/>
          </a:xfrm>
          <a:prstGeom prst="rect">
            <a:avLst/>
          </a:prstGeom>
          <a:noFill/>
          <a:ln w="9525">
            <a:noFill/>
            <a:miter lim="800000"/>
            <a:headEnd/>
            <a:tailEnd/>
          </a:ln>
        </p:spPr>
      </p:pic>
      <p:sp>
        <p:nvSpPr>
          <p:cNvPr id="6" name="Rectangle 5"/>
          <p:cNvSpPr txBox="1">
            <a:spLocks noChangeArrowheads="1"/>
          </p:cNvSpPr>
          <p:nvPr/>
        </p:nvSpPr>
        <p:spPr bwMode="auto">
          <a:xfrm>
            <a:off x="107504" y="197768"/>
            <a:ext cx="8892479" cy="1143000"/>
          </a:xfrm>
          <a:prstGeom prst="rect">
            <a:avLst/>
          </a:prstGeom>
          <a:noFill/>
          <a:ln w="9525">
            <a:noFill/>
            <a:miter lim="800000"/>
            <a:headEnd/>
            <a:tailEnd/>
          </a:ln>
        </p:spPr>
        <p:txBody>
          <a:bodyPr anchor="ctr"/>
          <a:lstStyle/>
          <a:p>
            <a:pPr algn="ctr"/>
            <a:r>
              <a:rPr lang="hr-HR" sz="3200" b="1" dirty="0">
                <a:solidFill>
                  <a:srgbClr val="7030A0"/>
                </a:solidFill>
              </a:rPr>
              <a:t>Iskustvo rodne </a:t>
            </a:r>
            <a:r>
              <a:rPr lang="hr-HR" sz="3200" b="1" dirty="0" smtClean="0">
                <a:solidFill>
                  <a:srgbClr val="7030A0"/>
                </a:solidFill>
              </a:rPr>
              <a:t>diskriminacije na poslu </a:t>
            </a:r>
            <a:r>
              <a:rPr lang="hr-HR" dirty="0" smtClean="0"/>
              <a:t>(Kamenov i sur., 2009)</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kstniOkvir 13"/>
          <p:cNvSpPr txBox="1">
            <a:spLocks noChangeArrowheads="1"/>
          </p:cNvSpPr>
          <p:nvPr/>
        </p:nvSpPr>
        <p:spPr bwMode="auto">
          <a:xfrm>
            <a:off x="357188" y="500063"/>
            <a:ext cx="8462962" cy="458587"/>
          </a:xfrm>
          <a:prstGeom prst="rect">
            <a:avLst/>
          </a:prstGeom>
          <a:noFill/>
          <a:ln w="9525">
            <a:noFill/>
            <a:miter lim="800000"/>
            <a:headEnd/>
            <a:tailEnd/>
          </a:ln>
        </p:spPr>
        <p:txBody>
          <a:bodyPr>
            <a:spAutoFit/>
          </a:bodyPr>
          <a:lstStyle/>
          <a:p>
            <a:pPr marL="266700" indent="-266700" algn="ctr">
              <a:lnSpc>
                <a:spcPct val="85000"/>
              </a:lnSpc>
              <a:spcBef>
                <a:spcPct val="50000"/>
              </a:spcBef>
              <a:spcAft>
                <a:spcPts val="1800"/>
              </a:spcAft>
            </a:pPr>
            <a:endParaRPr lang="hr-HR" sz="2800" dirty="0"/>
          </a:p>
        </p:txBody>
      </p:sp>
      <p:pic>
        <p:nvPicPr>
          <p:cNvPr id="14339" name="Picture 10" descr="image_provider"/>
          <p:cNvPicPr>
            <a:picLocks noChangeAspect="1" noChangeArrowheads="1"/>
          </p:cNvPicPr>
          <p:nvPr/>
        </p:nvPicPr>
        <p:blipFill>
          <a:blip r:embed="rId3" cstate="print"/>
          <a:srcRect/>
          <a:stretch>
            <a:fillRect/>
          </a:stretch>
        </p:blipFill>
        <p:spPr bwMode="auto">
          <a:xfrm>
            <a:off x="7019925" y="5084763"/>
            <a:ext cx="1727200" cy="1295400"/>
          </a:xfrm>
          <a:prstGeom prst="rect">
            <a:avLst/>
          </a:prstGeom>
          <a:noFill/>
          <a:ln w="9525">
            <a:noFill/>
            <a:miter lim="800000"/>
            <a:headEnd/>
            <a:tailEnd/>
          </a:ln>
        </p:spPr>
      </p:pic>
      <p:sp>
        <p:nvSpPr>
          <p:cNvPr id="5" name="TekstniOkvir 13"/>
          <p:cNvSpPr txBox="1">
            <a:spLocks noChangeArrowheads="1"/>
          </p:cNvSpPr>
          <p:nvPr/>
        </p:nvSpPr>
        <p:spPr bwMode="auto">
          <a:xfrm>
            <a:off x="285720" y="500042"/>
            <a:ext cx="8715436" cy="510909"/>
          </a:xfrm>
          <a:prstGeom prst="rect">
            <a:avLst/>
          </a:prstGeom>
          <a:noFill/>
          <a:ln w="9525">
            <a:noFill/>
            <a:miter lim="800000"/>
            <a:headEnd/>
            <a:tailEnd/>
          </a:ln>
        </p:spPr>
        <p:txBody>
          <a:bodyPr wrap="square">
            <a:spAutoFit/>
          </a:bodyPr>
          <a:lstStyle/>
          <a:p>
            <a:pPr marL="266700" indent="-266700">
              <a:lnSpc>
                <a:spcPct val="85000"/>
              </a:lnSpc>
              <a:spcBef>
                <a:spcPct val="50000"/>
              </a:spcBef>
              <a:spcAft>
                <a:spcPts val="1800"/>
              </a:spcAft>
            </a:pPr>
            <a:r>
              <a:rPr lang="hr-HR" sz="3200" b="1" dirty="0" smtClean="0">
                <a:solidFill>
                  <a:srgbClr val="7030A0"/>
                </a:solidFill>
              </a:rPr>
              <a:t>Pristupi izučavanju rodne problematike na poslu</a:t>
            </a:r>
            <a:endParaRPr lang="hr-HR" sz="3600" b="1" dirty="0" smtClean="0">
              <a:solidFill>
                <a:srgbClr val="7030A0"/>
              </a:solidFill>
            </a:endParaRPr>
          </a:p>
        </p:txBody>
      </p:sp>
      <p:sp>
        <p:nvSpPr>
          <p:cNvPr id="7" name="TextBox 6"/>
          <p:cNvSpPr txBox="1"/>
          <p:nvPr/>
        </p:nvSpPr>
        <p:spPr>
          <a:xfrm>
            <a:off x="642910" y="1285860"/>
            <a:ext cx="8143932" cy="5259901"/>
          </a:xfrm>
          <a:prstGeom prst="rect">
            <a:avLst/>
          </a:prstGeom>
          <a:noFill/>
        </p:spPr>
        <p:txBody>
          <a:bodyPr wrap="square" rtlCol="0">
            <a:spAutoFit/>
          </a:bodyPr>
          <a:lstStyle/>
          <a:p>
            <a:pPr marL="266700" indent="-266700">
              <a:lnSpc>
                <a:spcPct val="85000"/>
              </a:lnSpc>
              <a:spcBef>
                <a:spcPts val="1200"/>
              </a:spcBef>
              <a:spcAft>
                <a:spcPts val="1200"/>
              </a:spcAft>
              <a:buFont typeface="Arial" pitchFamily="34" charset="0"/>
              <a:buChar char="•"/>
            </a:pPr>
            <a:r>
              <a:rPr lang="hr-HR" sz="2400" dirty="0" smtClean="0"/>
              <a:t> interdisciplinarno područje</a:t>
            </a:r>
          </a:p>
          <a:p>
            <a:pPr marL="1181100" lvl="2" indent="-266700">
              <a:lnSpc>
                <a:spcPct val="85000"/>
              </a:lnSpc>
              <a:spcBef>
                <a:spcPts val="600"/>
              </a:spcBef>
              <a:spcAft>
                <a:spcPts val="600"/>
              </a:spcAft>
              <a:buFont typeface="Wingdings" pitchFamily="2" charset="2"/>
              <a:buChar char="Ø"/>
            </a:pPr>
            <a:r>
              <a:rPr lang="hr-HR" sz="2000" dirty="0" smtClean="0"/>
              <a:t>pravo – ljudska prava</a:t>
            </a:r>
          </a:p>
          <a:p>
            <a:pPr marL="1181100" lvl="2" indent="-266700">
              <a:lnSpc>
                <a:spcPct val="85000"/>
              </a:lnSpc>
              <a:spcBef>
                <a:spcPts val="600"/>
              </a:spcBef>
              <a:spcAft>
                <a:spcPts val="600"/>
              </a:spcAft>
              <a:buFont typeface="Wingdings" pitchFamily="2" charset="2"/>
              <a:buChar char="Ø"/>
            </a:pPr>
            <a:r>
              <a:rPr lang="hr-HR" sz="2000" dirty="0" smtClean="0"/>
              <a:t>ekonomija – karakteristike tržišta rada; ponuda i potražnja radne snage</a:t>
            </a:r>
          </a:p>
          <a:p>
            <a:pPr marL="1181100" lvl="2" indent="-266700">
              <a:lnSpc>
                <a:spcPct val="85000"/>
              </a:lnSpc>
              <a:spcBef>
                <a:spcPts val="600"/>
              </a:spcBef>
              <a:spcAft>
                <a:spcPts val="600"/>
              </a:spcAft>
              <a:buFont typeface="Wingdings" pitchFamily="2" charset="2"/>
              <a:buChar char="Ø"/>
            </a:pPr>
            <a:r>
              <a:rPr lang="hr-HR" sz="2000" dirty="0" smtClean="0"/>
              <a:t>sociologija – društvena uvjetovanost</a:t>
            </a:r>
          </a:p>
          <a:p>
            <a:pPr marL="1181100" lvl="2" indent="-266700">
              <a:lnSpc>
                <a:spcPct val="85000"/>
              </a:lnSpc>
              <a:spcBef>
                <a:spcPts val="600"/>
              </a:spcBef>
              <a:spcAft>
                <a:spcPts val="600"/>
              </a:spcAft>
              <a:buFont typeface="Wingdings" pitchFamily="2" charset="2"/>
              <a:buChar char="Ø"/>
            </a:pPr>
            <a:r>
              <a:rPr lang="hr-HR" sz="2000" dirty="0" smtClean="0"/>
              <a:t>psihologija – socijalna i organizacijska psihologija</a:t>
            </a:r>
          </a:p>
          <a:p>
            <a:pPr marL="266700" indent="-266700">
              <a:lnSpc>
                <a:spcPct val="85000"/>
              </a:lnSpc>
              <a:spcBef>
                <a:spcPts val="2400"/>
              </a:spcBef>
              <a:spcAft>
                <a:spcPts val="1200"/>
              </a:spcAft>
              <a:buFont typeface="Arial" pitchFamily="34" charset="0"/>
              <a:buChar char="•"/>
            </a:pPr>
            <a:r>
              <a:rPr lang="hr-HR" sz="2400" dirty="0" smtClean="0"/>
              <a:t> metodološki pristupi</a:t>
            </a:r>
          </a:p>
          <a:p>
            <a:pPr marL="1181100" lvl="2" indent="-266700">
              <a:lnSpc>
                <a:spcPct val="85000"/>
              </a:lnSpc>
              <a:spcBef>
                <a:spcPts val="600"/>
              </a:spcBef>
              <a:spcAft>
                <a:spcPts val="600"/>
              </a:spcAft>
              <a:buFont typeface="Wingdings" pitchFamily="2" charset="2"/>
              <a:buChar char="Ø"/>
            </a:pPr>
            <a:r>
              <a:rPr lang="hr-HR" sz="2000" dirty="0" smtClean="0"/>
              <a:t>analize statističkih pokazatelja</a:t>
            </a:r>
          </a:p>
          <a:p>
            <a:pPr marL="1181100" lvl="2" indent="-266700">
              <a:lnSpc>
                <a:spcPct val="85000"/>
              </a:lnSpc>
              <a:spcBef>
                <a:spcPts val="600"/>
              </a:spcBef>
              <a:spcAft>
                <a:spcPts val="600"/>
              </a:spcAft>
              <a:buFont typeface="Wingdings" pitchFamily="2" charset="2"/>
              <a:buChar char="Ø"/>
            </a:pPr>
            <a:r>
              <a:rPr lang="hr-HR" sz="2000" dirty="0" smtClean="0"/>
              <a:t>anketna istraživanja na reprezentativnim uzorcima</a:t>
            </a:r>
          </a:p>
          <a:p>
            <a:pPr marL="1181100" lvl="2" indent="-266700">
              <a:lnSpc>
                <a:spcPct val="85000"/>
              </a:lnSpc>
              <a:spcBef>
                <a:spcPts val="600"/>
              </a:spcBef>
              <a:spcAft>
                <a:spcPts val="600"/>
              </a:spcAft>
              <a:buFont typeface="Wingdings" pitchFamily="2" charset="2"/>
              <a:buChar char="Ø"/>
            </a:pPr>
            <a:r>
              <a:rPr lang="hr-HR" sz="2000" dirty="0" smtClean="0"/>
              <a:t>studije slučaja</a:t>
            </a:r>
          </a:p>
          <a:p>
            <a:pPr marL="1181100" lvl="2" indent="-266700">
              <a:lnSpc>
                <a:spcPct val="85000"/>
              </a:lnSpc>
              <a:spcBef>
                <a:spcPts val="600"/>
              </a:spcBef>
              <a:spcAft>
                <a:spcPts val="600"/>
              </a:spcAft>
              <a:buFont typeface="Wingdings" pitchFamily="2" charset="2"/>
              <a:buChar char="Ø"/>
            </a:pPr>
            <a:r>
              <a:rPr lang="hr-HR" sz="2000" dirty="0" smtClean="0"/>
              <a:t>meta-analize korelacijskih istraživanja</a:t>
            </a:r>
          </a:p>
          <a:p>
            <a:pPr marL="1181100" lvl="2" indent="-266700">
              <a:lnSpc>
                <a:spcPct val="85000"/>
              </a:lnSpc>
              <a:spcBef>
                <a:spcPts val="600"/>
              </a:spcBef>
              <a:spcAft>
                <a:spcPts val="600"/>
              </a:spcAft>
              <a:buFont typeface="Wingdings" pitchFamily="2" charset="2"/>
              <a:buChar char="Ø"/>
            </a:pPr>
            <a:r>
              <a:rPr lang="hr-HR" sz="2000" dirty="0" smtClean="0"/>
              <a:t>laboratorijska, eksperimentalna istraživanja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755576" y="1844824"/>
          <a:ext cx="8067923" cy="4701505"/>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5"/>
          <p:cNvSpPr txBox="1">
            <a:spLocks noChangeArrowheads="1"/>
          </p:cNvSpPr>
          <p:nvPr/>
        </p:nvSpPr>
        <p:spPr bwMode="auto">
          <a:xfrm>
            <a:off x="144017" y="404664"/>
            <a:ext cx="8892479" cy="1143000"/>
          </a:xfrm>
          <a:prstGeom prst="rect">
            <a:avLst/>
          </a:prstGeom>
          <a:noFill/>
          <a:ln w="9525">
            <a:noFill/>
            <a:miter lim="800000"/>
            <a:headEnd/>
            <a:tailEnd/>
          </a:ln>
        </p:spPr>
        <p:txBody>
          <a:bodyPr anchor="ctr"/>
          <a:lstStyle/>
          <a:p>
            <a:pPr algn="ctr"/>
            <a:r>
              <a:rPr lang="hr-HR" sz="3200" b="1" dirty="0" smtClean="0">
                <a:solidFill>
                  <a:srgbClr val="7030A0"/>
                </a:solidFill>
              </a:rPr>
              <a:t>Sklonost rodnoj diskriminaciji na poslu </a:t>
            </a:r>
            <a:r>
              <a:rPr lang="hr-HR" dirty="0" smtClean="0"/>
              <a:t>(Kamenov i sur., 2009)</a:t>
            </a:r>
            <a:endParaRPr lang="en-US"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2"/>
          <p:cNvSpPr txBox="1">
            <a:spLocks/>
          </p:cNvSpPr>
          <p:nvPr/>
        </p:nvSpPr>
        <p:spPr bwMode="auto">
          <a:xfrm>
            <a:off x="323528" y="1628800"/>
            <a:ext cx="8640960" cy="4968552"/>
          </a:xfrm>
          <a:prstGeom prst="rect">
            <a:avLst/>
          </a:prstGeom>
          <a:noFill/>
          <a:ln w="9525">
            <a:noFill/>
            <a:miter lim="800000"/>
            <a:headEnd/>
            <a:tailEnd/>
          </a:ln>
        </p:spPr>
        <p:txBody>
          <a:bodyPr/>
          <a:lstStyle/>
          <a:p>
            <a:pPr marL="342900" indent="-342900" eaLnBrk="0" hangingPunct="0">
              <a:spcBef>
                <a:spcPct val="20000"/>
              </a:spcBef>
              <a:spcAft>
                <a:spcPct val="30000"/>
              </a:spcAft>
              <a:buFont typeface="Arial" charset="0"/>
              <a:buChar char="•"/>
            </a:pPr>
            <a:r>
              <a:rPr lang="hr-HR" sz="2600" dirty="0"/>
              <a:t>oko </a:t>
            </a:r>
            <a:r>
              <a:rPr lang="hr-HR" sz="2600" b="1" dirty="0"/>
              <a:t>50%</a:t>
            </a:r>
            <a:r>
              <a:rPr lang="hr-HR" sz="2600" dirty="0"/>
              <a:t> smatra da žene </a:t>
            </a:r>
            <a:r>
              <a:rPr lang="hr-HR" sz="2600" b="1" dirty="0"/>
              <a:t>nisu</a:t>
            </a:r>
            <a:r>
              <a:rPr lang="hr-HR" sz="2600" dirty="0"/>
              <a:t> u dovoljnoj mjeri prisutne ni na lokalnoj ni na državnoj razini, a oko 25% ih vidi dovoljno </a:t>
            </a:r>
            <a:r>
              <a:rPr lang="hr-HR" sz="2600" dirty="0" smtClean="0"/>
              <a:t>prisutnima</a:t>
            </a:r>
          </a:p>
          <a:p>
            <a:pPr marL="342900" indent="-342900" eaLnBrk="0" hangingPunct="0">
              <a:spcBef>
                <a:spcPct val="20000"/>
              </a:spcBef>
              <a:spcAft>
                <a:spcPct val="30000"/>
              </a:spcAft>
              <a:buFont typeface="Arial" charset="0"/>
              <a:buChar char="•"/>
            </a:pPr>
            <a:r>
              <a:rPr lang="hr-HR" sz="2600" dirty="0" smtClean="0"/>
              <a:t>u skladu s drugim zemaljama (Lippa, 2005) i drugim istraživanjima u HR (Leinert-Novosel, 1990)</a:t>
            </a:r>
            <a:endParaRPr lang="hr-HR" sz="2600" dirty="0"/>
          </a:p>
          <a:p>
            <a:pPr marL="342900" indent="-342900" eaLnBrk="0" hangingPunct="0">
              <a:spcAft>
                <a:spcPts val="600"/>
              </a:spcAft>
              <a:buFont typeface="Arial" charset="0"/>
              <a:buChar char="•"/>
            </a:pPr>
            <a:r>
              <a:rPr lang="hr-HR" sz="2600" dirty="0"/>
              <a:t>percipirani </a:t>
            </a:r>
            <a:r>
              <a:rPr lang="hr-HR" sz="2600" u="sng" dirty="0" smtClean="0"/>
              <a:t>razlozi</a:t>
            </a:r>
            <a:r>
              <a:rPr lang="hr-HR" sz="2600" dirty="0" smtClean="0"/>
              <a:t> nedovoljne uključenosti Ž:</a:t>
            </a:r>
            <a:endParaRPr lang="hr-HR" sz="2600" dirty="0"/>
          </a:p>
          <a:p>
            <a:pPr marL="800100" lvl="1" indent="-342900" eaLnBrk="0" hangingPunct="0">
              <a:spcAft>
                <a:spcPts val="600"/>
              </a:spcAft>
              <a:buFont typeface="Arial" charset="0"/>
              <a:buAutoNum type="arabicPeriod"/>
            </a:pPr>
            <a:r>
              <a:rPr lang="hr-HR" sz="2200" dirty="0"/>
              <a:t>predrasude o Ž u politici </a:t>
            </a:r>
            <a:r>
              <a:rPr lang="hr-HR" sz="2200" dirty="0" smtClean="0"/>
              <a:t>(smatraju Ž)</a:t>
            </a:r>
            <a:endParaRPr lang="hr-HR" sz="2200" dirty="0"/>
          </a:p>
          <a:p>
            <a:pPr marL="800100" lvl="1" indent="-342900" eaLnBrk="0" hangingPunct="0">
              <a:spcAft>
                <a:spcPts val="600"/>
              </a:spcAft>
              <a:buFont typeface="Arial" charset="0"/>
              <a:buAutoNum type="arabicPeriod"/>
            </a:pPr>
            <a:r>
              <a:rPr lang="hr-HR" sz="2200" dirty="0"/>
              <a:t>obiteljske obaveze i opterećenost poslom </a:t>
            </a:r>
            <a:r>
              <a:rPr lang="hr-HR" sz="2200" dirty="0" smtClean="0"/>
              <a:t>(smatraju M)</a:t>
            </a:r>
            <a:endParaRPr lang="hr-HR" sz="2200" dirty="0"/>
          </a:p>
          <a:p>
            <a:pPr marL="800100" lvl="1" indent="-342900" eaLnBrk="0" hangingPunct="0">
              <a:spcAft>
                <a:spcPts val="600"/>
              </a:spcAft>
              <a:buFont typeface="Arial" charset="0"/>
              <a:buAutoNum type="arabicPeriod"/>
            </a:pPr>
            <a:r>
              <a:rPr lang="hr-HR" sz="2200" dirty="0"/>
              <a:t>protivljenje muškaraca </a:t>
            </a:r>
          </a:p>
          <a:p>
            <a:pPr marL="800100" lvl="1" indent="-342900" eaLnBrk="0" hangingPunct="0">
              <a:spcAft>
                <a:spcPts val="600"/>
              </a:spcAft>
              <a:buFont typeface="Arial" charset="0"/>
              <a:buNone/>
            </a:pPr>
            <a:r>
              <a:rPr lang="hr-HR" sz="2200" dirty="0"/>
              <a:t>... posljednje: Ž nisu zainteresirane za politiku</a:t>
            </a:r>
          </a:p>
        </p:txBody>
      </p:sp>
      <p:pic>
        <p:nvPicPr>
          <p:cNvPr id="45060" name="Picture 11" descr="image_provider"/>
          <p:cNvPicPr>
            <a:picLocks noChangeAspect="1" noChangeArrowheads="1"/>
          </p:cNvPicPr>
          <p:nvPr/>
        </p:nvPicPr>
        <p:blipFill>
          <a:blip r:embed="rId3" cstate="print"/>
          <a:srcRect/>
          <a:stretch>
            <a:fillRect/>
          </a:stretch>
        </p:blipFill>
        <p:spPr bwMode="auto">
          <a:xfrm>
            <a:off x="7524328" y="5607242"/>
            <a:ext cx="1512168" cy="1134126"/>
          </a:xfrm>
          <a:prstGeom prst="rect">
            <a:avLst/>
          </a:prstGeom>
          <a:noFill/>
          <a:ln w="9525">
            <a:noFill/>
            <a:miter lim="800000"/>
            <a:headEnd/>
            <a:tailEnd/>
          </a:ln>
        </p:spPr>
      </p:pic>
      <p:sp>
        <p:nvSpPr>
          <p:cNvPr id="5" name="Rectangle 5"/>
          <p:cNvSpPr txBox="1">
            <a:spLocks noChangeArrowheads="1"/>
          </p:cNvSpPr>
          <p:nvPr/>
        </p:nvSpPr>
        <p:spPr bwMode="auto">
          <a:xfrm>
            <a:off x="-108520" y="333375"/>
            <a:ext cx="8892479" cy="1143000"/>
          </a:xfrm>
          <a:prstGeom prst="rect">
            <a:avLst/>
          </a:prstGeom>
          <a:noFill/>
          <a:ln w="9525">
            <a:noFill/>
            <a:miter lim="800000"/>
            <a:headEnd/>
            <a:tailEnd/>
          </a:ln>
        </p:spPr>
        <p:txBody>
          <a:bodyPr anchor="ctr"/>
          <a:lstStyle/>
          <a:p>
            <a:pPr algn="ctr"/>
            <a:r>
              <a:rPr lang="hr-HR" sz="3200" b="1" dirty="0" smtClean="0">
                <a:solidFill>
                  <a:srgbClr val="7030A0"/>
                </a:solidFill>
              </a:rPr>
              <a:t>Percepcija ravnopravnosti M i Ž u politici </a:t>
            </a:r>
          </a:p>
          <a:p>
            <a:pPr algn="r"/>
            <a:r>
              <a:rPr lang="hr-HR" dirty="0" smtClean="0"/>
              <a:t>(Kamenov i sur., 2009)</a:t>
            </a:r>
            <a:endParaRPr lang="en-US"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kstniOkvir 13"/>
          <p:cNvSpPr txBox="1">
            <a:spLocks noChangeArrowheads="1"/>
          </p:cNvSpPr>
          <p:nvPr/>
        </p:nvSpPr>
        <p:spPr bwMode="auto">
          <a:xfrm>
            <a:off x="357188" y="500063"/>
            <a:ext cx="8462962" cy="458587"/>
          </a:xfrm>
          <a:prstGeom prst="rect">
            <a:avLst/>
          </a:prstGeom>
          <a:noFill/>
          <a:ln w="9525">
            <a:noFill/>
            <a:miter lim="800000"/>
            <a:headEnd/>
            <a:tailEnd/>
          </a:ln>
        </p:spPr>
        <p:txBody>
          <a:bodyPr>
            <a:spAutoFit/>
          </a:bodyPr>
          <a:lstStyle/>
          <a:p>
            <a:pPr marL="266700" indent="-266700" algn="ctr">
              <a:lnSpc>
                <a:spcPct val="85000"/>
              </a:lnSpc>
              <a:spcBef>
                <a:spcPct val="50000"/>
              </a:spcBef>
              <a:spcAft>
                <a:spcPts val="1800"/>
              </a:spcAft>
            </a:pPr>
            <a:endParaRPr lang="hr-HR" sz="2800" dirty="0"/>
          </a:p>
        </p:txBody>
      </p:sp>
      <p:pic>
        <p:nvPicPr>
          <p:cNvPr id="14339" name="Picture 10" descr="image_provider"/>
          <p:cNvPicPr>
            <a:picLocks noChangeAspect="1" noChangeArrowheads="1"/>
          </p:cNvPicPr>
          <p:nvPr/>
        </p:nvPicPr>
        <p:blipFill>
          <a:blip r:embed="rId3" cstate="print"/>
          <a:srcRect/>
          <a:stretch>
            <a:fillRect/>
          </a:stretch>
        </p:blipFill>
        <p:spPr bwMode="auto">
          <a:xfrm>
            <a:off x="7019925" y="5084763"/>
            <a:ext cx="1727200" cy="1295400"/>
          </a:xfrm>
          <a:prstGeom prst="rect">
            <a:avLst/>
          </a:prstGeom>
          <a:noFill/>
          <a:ln w="9525">
            <a:noFill/>
            <a:miter lim="800000"/>
            <a:headEnd/>
            <a:tailEnd/>
          </a:ln>
        </p:spPr>
      </p:pic>
      <p:sp>
        <p:nvSpPr>
          <p:cNvPr id="5" name="TekstniOkvir 13"/>
          <p:cNvSpPr txBox="1">
            <a:spLocks noChangeArrowheads="1"/>
          </p:cNvSpPr>
          <p:nvPr/>
        </p:nvSpPr>
        <p:spPr bwMode="auto">
          <a:xfrm>
            <a:off x="500034" y="500042"/>
            <a:ext cx="8351837" cy="510909"/>
          </a:xfrm>
          <a:prstGeom prst="rect">
            <a:avLst/>
          </a:prstGeom>
          <a:noFill/>
          <a:ln w="9525">
            <a:noFill/>
            <a:miter lim="800000"/>
            <a:headEnd/>
            <a:tailEnd/>
          </a:ln>
        </p:spPr>
        <p:txBody>
          <a:bodyPr wrap="square">
            <a:spAutoFit/>
          </a:bodyPr>
          <a:lstStyle/>
          <a:p>
            <a:pPr marL="266700" indent="-266700">
              <a:lnSpc>
                <a:spcPct val="85000"/>
              </a:lnSpc>
              <a:spcBef>
                <a:spcPct val="50000"/>
              </a:spcBef>
              <a:spcAft>
                <a:spcPts val="1800"/>
              </a:spcAft>
            </a:pPr>
            <a:r>
              <a:rPr lang="hr-HR" sz="3200" b="1" dirty="0" smtClean="0">
                <a:solidFill>
                  <a:srgbClr val="7030A0"/>
                </a:solidFill>
              </a:rPr>
              <a:t>Sažetak istraživanja iz 21 kulture </a:t>
            </a:r>
            <a:r>
              <a:rPr lang="hr-HR" sz="2400" dirty="0" smtClean="0"/>
              <a:t>(prema Burke, 2009)</a:t>
            </a:r>
            <a:endParaRPr lang="hr-HR" sz="3200" dirty="0" smtClean="0"/>
          </a:p>
        </p:txBody>
      </p:sp>
      <p:sp>
        <p:nvSpPr>
          <p:cNvPr id="7" name="Rounded Rectangle 6"/>
          <p:cNvSpPr/>
          <p:nvPr/>
        </p:nvSpPr>
        <p:spPr>
          <a:xfrm>
            <a:off x="214282" y="1214422"/>
            <a:ext cx="2786082" cy="5357850"/>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6700" indent="-266700" algn="ctr">
              <a:lnSpc>
                <a:spcPct val="85000"/>
              </a:lnSpc>
              <a:spcBef>
                <a:spcPts val="400"/>
              </a:spcBef>
              <a:spcAft>
                <a:spcPts val="400"/>
              </a:spcAft>
            </a:pPr>
            <a:r>
              <a:rPr lang="hr-HR" sz="3600" b="1" dirty="0" smtClean="0">
                <a:solidFill>
                  <a:schemeClr val="tx1"/>
                </a:solidFill>
              </a:rPr>
              <a:t>+</a:t>
            </a:r>
          </a:p>
          <a:p>
            <a:pPr marL="266700" indent="-266700">
              <a:lnSpc>
                <a:spcPct val="85000"/>
              </a:lnSpc>
              <a:spcBef>
                <a:spcPts val="400"/>
              </a:spcBef>
              <a:spcAft>
                <a:spcPts val="400"/>
              </a:spcAft>
            </a:pPr>
            <a:r>
              <a:rPr lang="hr-HR" sz="2000" dirty="0" smtClean="0">
                <a:solidFill>
                  <a:schemeClr val="tx1"/>
                </a:solidFill>
              </a:rPr>
              <a:t>više zaposlenih žena na menadžerskim pozicijama</a:t>
            </a:r>
          </a:p>
          <a:p>
            <a:pPr marL="266700" indent="-266700">
              <a:lnSpc>
                <a:spcPct val="85000"/>
              </a:lnSpc>
              <a:spcBef>
                <a:spcPts val="400"/>
              </a:spcBef>
              <a:spcAft>
                <a:spcPts val="400"/>
              </a:spcAft>
            </a:pPr>
            <a:r>
              <a:rPr lang="hr-HR" sz="2000" dirty="0" smtClean="0">
                <a:solidFill>
                  <a:schemeClr val="tx1"/>
                </a:solidFill>
              </a:rPr>
              <a:t>više podrške u obliku nacionalne politike</a:t>
            </a:r>
          </a:p>
          <a:p>
            <a:pPr marL="266700" indent="-266700">
              <a:lnSpc>
                <a:spcPct val="85000"/>
              </a:lnSpc>
              <a:spcBef>
                <a:spcPts val="400"/>
              </a:spcBef>
              <a:spcAft>
                <a:spcPts val="400"/>
              </a:spcAft>
            </a:pPr>
            <a:r>
              <a:rPr lang="hr-HR" sz="2000" dirty="0" smtClean="0">
                <a:solidFill>
                  <a:schemeClr val="tx1"/>
                </a:solidFill>
              </a:rPr>
              <a:t>više podrške u organizacijama</a:t>
            </a:r>
          </a:p>
          <a:p>
            <a:pPr marL="266700" indent="-266700">
              <a:lnSpc>
                <a:spcPct val="85000"/>
              </a:lnSpc>
              <a:spcBef>
                <a:spcPts val="400"/>
              </a:spcBef>
              <a:spcAft>
                <a:spcPts val="400"/>
              </a:spcAft>
            </a:pPr>
            <a:r>
              <a:rPr lang="hr-HR" sz="2000" dirty="0" smtClean="0">
                <a:solidFill>
                  <a:schemeClr val="tx1"/>
                </a:solidFill>
              </a:rPr>
              <a:t>poboljšani uvjeti zapošljavanja i tržišta rada</a:t>
            </a:r>
          </a:p>
          <a:p>
            <a:pPr marL="266700" indent="-266700">
              <a:lnSpc>
                <a:spcPct val="85000"/>
              </a:lnSpc>
              <a:spcBef>
                <a:spcPts val="400"/>
              </a:spcBef>
              <a:spcAft>
                <a:spcPts val="400"/>
              </a:spcAft>
            </a:pPr>
            <a:r>
              <a:rPr lang="hr-HR" sz="2000" dirty="0" smtClean="0">
                <a:solidFill>
                  <a:schemeClr val="tx1"/>
                </a:solidFill>
              </a:rPr>
              <a:t>šire dostupni i bolji sustavi podrške (za brigu o djeci)</a:t>
            </a:r>
          </a:p>
          <a:p>
            <a:pPr marL="266700" indent="-266700">
              <a:lnSpc>
                <a:spcPct val="85000"/>
              </a:lnSpc>
              <a:spcBef>
                <a:spcPts val="400"/>
              </a:spcBef>
              <a:spcAft>
                <a:spcPts val="400"/>
              </a:spcAft>
            </a:pPr>
            <a:r>
              <a:rPr lang="hr-HR" sz="2000" dirty="0" smtClean="0">
                <a:solidFill>
                  <a:schemeClr val="tx1"/>
                </a:solidFill>
              </a:rPr>
              <a:t>promjene u roditeljskoj ulozi</a:t>
            </a:r>
          </a:p>
          <a:p>
            <a:pPr marL="266700" indent="-266700" algn="ctr">
              <a:lnSpc>
                <a:spcPct val="85000"/>
              </a:lnSpc>
              <a:spcBef>
                <a:spcPts val="1000"/>
              </a:spcBef>
              <a:spcAft>
                <a:spcPts val="1000"/>
              </a:spcAft>
            </a:pPr>
            <a:endParaRPr lang="hr-HR" sz="2000" dirty="0" smtClean="0">
              <a:solidFill>
                <a:schemeClr val="tx1"/>
              </a:solidFill>
            </a:endParaRPr>
          </a:p>
        </p:txBody>
      </p:sp>
      <p:sp>
        <p:nvSpPr>
          <p:cNvPr id="8" name="Rounded Rectangle 7"/>
          <p:cNvSpPr/>
          <p:nvPr/>
        </p:nvSpPr>
        <p:spPr>
          <a:xfrm>
            <a:off x="3071802" y="1214422"/>
            <a:ext cx="2786082" cy="535785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6700" indent="-266700" algn="ctr">
              <a:lnSpc>
                <a:spcPct val="85000"/>
              </a:lnSpc>
              <a:spcBef>
                <a:spcPts val="400"/>
              </a:spcBef>
              <a:spcAft>
                <a:spcPts val="400"/>
              </a:spcAft>
            </a:pPr>
            <a:r>
              <a:rPr lang="hr-HR" sz="3600" b="1" dirty="0" smtClean="0">
                <a:solidFill>
                  <a:schemeClr val="tx1"/>
                </a:solidFill>
              </a:rPr>
              <a:t>-</a:t>
            </a:r>
          </a:p>
          <a:p>
            <a:pPr marL="266700" indent="-266700">
              <a:lnSpc>
                <a:spcPct val="85000"/>
              </a:lnSpc>
              <a:spcBef>
                <a:spcPts val="400"/>
              </a:spcBef>
              <a:spcAft>
                <a:spcPts val="400"/>
              </a:spcAft>
            </a:pPr>
            <a:r>
              <a:rPr lang="hr-HR" sz="2000" dirty="0" smtClean="0">
                <a:solidFill>
                  <a:schemeClr val="tx1"/>
                </a:solidFill>
              </a:rPr>
              <a:t>vrlo spori ritam promjena</a:t>
            </a:r>
          </a:p>
          <a:p>
            <a:pPr marL="266700" indent="-266700">
              <a:lnSpc>
                <a:spcPct val="85000"/>
              </a:lnSpc>
              <a:spcBef>
                <a:spcPts val="400"/>
              </a:spcBef>
              <a:spcAft>
                <a:spcPts val="400"/>
              </a:spcAft>
            </a:pPr>
            <a:r>
              <a:rPr lang="hr-HR" sz="2000" dirty="0" smtClean="0">
                <a:solidFill>
                  <a:schemeClr val="tx1"/>
                </a:solidFill>
              </a:rPr>
              <a:t>više muškaraca na upravljačkim pozicijama</a:t>
            </a:r>
          </a:p>
          <a:p>
            <a:pPr marL="266700" indent="-266700">
              <a:lnSpc>
                <a:spcPct val="85000"/>
              </a:lnSpc>
              <a:spcBef>
                <a:spcPts val="400"/>
              </a:spcBef>
              <a:spcAft>
                <a:spcPts val="400"/>
              </a:spcAft>
            </a:pPr>
            <a:r>
              <a:rPr lang="hr-HR" sz="2000" dirty="0" smtClean="0">
                <a:solidFill>
                  <a:schemeClr val="tx1"/>
                </a:solidFill>
              </a:rPr>
              <a:t>rodno stereotipiziranje i diskriminacija</a:t>
            </a:r>
          </a:p>
          <a:p>
            <a:pPr marL="266700" indent="-266700">
              <a:lnSpc>
                <a:spcPct val="85000"/>
              </a:lnSpc>
              <a:spcBef>
                <a:spcPts val="400"/>
              </a:spcBef>
              <a:spcAft>
                <a:spcPts val="400"/>
              </a:spcAft>
            </a:pPr>
            <a:r>
              <a:rPr lang="hr-HR" sz="2000" dirty="0" smtClean="0">
                <a:solidFill>
                  <a:schemeClr val="tx1"/>
                </a:solidFill>
              </a:rPr>
              <a:t>u nekim zemljama broj ž menadžera dosegao plato (npr. u Norveškoj će trebati još 115 godina za rodnu jednakost u upravnim odborima</a:t>
            </a:r>
          </a:p>
        </p:txBody>
      </p:sp>
      <p:sp>
        <p:nvSpPr>
          <p:cNvPr id="9" name="Rounded Rectangle 8"/>
          <p:cNvSpPr/>
          <p:nvPr/>
        </p:nvSpPr>
        <p:spPr>
          <a:xfrm>
            <a:off x="5929322" y="1214422"/>
            <a:ext cx="2928958" cy="535785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266700" algn="ctr">
              <a:lnSpc>
                <a:spcPct val="85000"/>
              </a:lnSpc>
              <a:spcBef>
                <a:spcPts val="400"/>
              </a:spcBef>
              <a:spcAft>
                <a:spcPts val="400"/>
              </a:spcAft>
            </a:pPr>
            <a:r>
              <a:rPr lang="hr-HR" sz="2500" b="1" dirty="0" smtClean="0">
                <a:solidFill>
                  <a:schemeClr val="tx1"/>
                </a:solidFill>
              </a:rPr>
              <a:t>otežavajući faktori</a:t>
            </a:r>
          </a:p>
          <a:p>
            <a:pPr marL="266700" indent="-266700">
              <a:lnSpc>
                <a:spcPct val="85000"/>
              </a:lnSpc>
              <a:spcBef>
                <a:spcPts val="600"/>
              </a:spcBef>
              <a:spcAft>
                <a:spcPts val="400"/>
              </a:spcAft>
            </a:pPr>
            <a:r>
              <a:rPr lang="hr-HR" sz="2000" dirty="0" smtClean="0">
                <a:solidFill>
                  <a:schemeClr val="tx1"/>
                </a:solidFill>
              </a:rPr>
              <a:t>diskriminacija i predrasude</a:t>
            </a:r>
          </a:p>
          <a:p>
            <a:pPr marL="266700" indent="-266700">
              <a:lnSpc>
                <a:spcPct val="85000"/>
              </a:lnSpc>
              <a:spcBef>
                <a:spcPts val="400"/>
              </a:spcBef>
              <a:spcAft>
                <a:spcPts val="400"/>
              </a:spcAft>
            </a:pPr>
            <a:r>
              <a:rPr lang="hr-HR" sz="2000" dirty="0" smtClean="0">
                <a:solidFill>
                  <a:schemeClr val="tx1"/>
                </a:solidFill>
              </a:rPr>
              <a:t>organizacijska kultura i praksa</a:t>
            </a:r>
          </a:p>
          <a:p>
            <a:pPr marL="266700" indent="-266700">
              <a:lnSpc>
                <a:spcPct val="85000"/>
              </a:lnSpc>
              <a:spcBef>
                <a:spcPts val="400"/>
              </a:spcBef>
              <a:spcAft>
                <a:spcPts val="400"/>
              </a:spcAft>
            </a:pPr>
            <a:r>
              <a:rPr lang="hr-HR" sz="2000" dirty="0" smtClean="0">
                <a:solidFill>
                  <a:schemeClr val="tx1"/>
                </a:solidFill>
              </a:rPr>
              <a:t>neefikasna legislativa</a:t>
            </a:r>
          </a:p>
          <a:p>
            <a:pPr marL="266700" indent="-266700">
              <a:lnSpc>
                <a:spcPct val="85000"/>
              </a:lnSpc>
              <a:spcBef>
                <a:spcPts val="400"/>
              </a:spcBef>
              <a:spcAft>
                <a:spcPts val="400"/>
              </a:spcAft>
            </a:pPr>
            <a:r>
              <a:rPr lang="hr-HR" sz="2000" dirty="0" smtClean="0">
                <a:solidFill>
                  <a:schemeClr val="tx1"/>
                </a:solidFill>
              </a:rPr>
              <a:t>tradicionalne rodne uloge</a:t>
            </a:r>
          </a:p>
          <a:p>
            <a:pPr marL="266700" indent="-266700">
              <a:lnSpc>
                <a:spcPct val="85000"/>
              </a:lnSpc>
              <a:spcBef>
                <a:spcPts val="400"/>
              </a:spcBef>
              <a:spcAft>
                <a:spcPts val="400"/>
              </a:spcAft>
            </a:pPr>
            <a:r>
              <a:rPr lang="hr-HR" sz="2000" dirty="0" smtClean="0">
                <a:solidFill>
                  <a:schemeClr val="tx1"/>
                </a:solidFill>
              </a:rPr>
              <a:t>nerazumijevanje prepreka s kojima se žene suočavaju (učitelji, poslodavci)</a:t>
            </a:r>
          </a:p>
          <a:p>
            <a:pPr marL="266700" indent="-266700">
              <a:lnSpc>
                <a:spcPct val="85000"/>
              </a:lnSpc>
              <a:spcBef>
                <a:spcPts val="400"/>
              </a:spcBef>
              <a:spcAft>
                <a:spcPts val="400"/>
              </a:spcAft>
            </a:pPr>
            <a:endParaRPr lang="hr-HR" sz="2000" dirty="0" smtClean="0">
              <a:solidFill>
                <a:schemeClr val="tx1"/>
              </a:solidFill>
            </a:endParaRPr>
          </a:p>
          <a:p>
            <a:pPr marL="266700" indent="-266700">
              <a:lnSpc>
                <a:spcPct val="85000"/>
              </a:lnSpc>
              <a:spcBef>
                <a:spcPts val="400"/>
              </a:spcBef>
              <a:spcAft>
                <a:spcPts val="400"/>
              </a:spcAft>
            </a:pPr>
            <a:endParaRPr lang="hr-HR" sz="2000" dirty="0" smtClean="0">
              <a:solidFill>
                <a:schemeClr val="tx1"/>
              </a:solidFill>
            </a:endParaRPr>
          </a:p>
          <a:p>
            <a:pPr marL="266700" indent="-266700">
              <a:lnSpc>
                <a:spcPct val="85000"/>
              </a:lnSpc>
              <a:spcBef>
                <a:spcPts val="400"/>
              </a:spcBef>
              <a:spcAft>
                <a:spcPts val="400"/>
              </a:spcAft>
            </a:pPr>
            <a:endParaRPr lang="hr-HR" sz="2000" dirty="0" smtClean="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ekstniOkvir 13"/>
          <p:cNvSpPr txBox="1">
            <a:spLocks noChangeArrowheads="1"/>
          </p:cNvSpPr>
          <p:nvPr/>
        </p:nvSpPr>
        <p:spPr bwMode="auto">
          <a:xfrm>
            <a:off x="357188" y="500063"/>
            <a:ext cx="8462962" cy="458587"/>
          </a:xfrm>
          <a:prstGeom prst="rect">
            <a:avLst/>
          </a:prstGeom>
          <a:noFill/>
          <a:ln w="9525">
            <a:noFill/>
            <a:miter lim="800000"/>
            <a:headEnd/>
            <a:tailEnd/>
          </a:ln>
        </p:spPr>
        <p:txBody>
          <a:bodyPr>
            <a:spAutoFit/>
          </a:bodyPr>
          <a:lstStyle/>
          <a:p>
            <a:pPr marL="266700" indent="-266700" algn="ctr">
              <a:lnSpc>
                <a:spcPct val="85000"/>
              </a:lnSpc>
              <a:spcBef>
                <a:spcPct val="50000"/>
              </a:spcBef>
              <a:spcAft>
                <a:spcPts val="1800"/>
              </a:spcAft>
            </a:pPr>
            <a:endParaRPr lang="hr-HR" sz="2800" dirty="0"/>
          </a:p>
        </p:txBody>
      </p:sp>
      <p:pic>
        <p:nvPicPr>
          <p:cNvPr id="14339" name="Picture 10" descr="image_provider"/>
          <p:cNvPicPr>
            <a:picLocks noChangeAspect="1" noChangeArrowheads="1"/>
          </p:cNvPicPr>
          <p:nvPr/>
        </p:nvPicPr>
        <p:blipFill>
          <a:blip r:embed="rId3" cstate="print"/>
          <a:srcRect/>
          <a:stretch>
            <a:fillRect/>
          </a:stretch>
        </p:blipFill>
        <p:spPr bwMode="auto">
          <a:xfrm>
            <a:off x="7019925" y="5084763"/>
            <a:ext cx="1727200" cy="1295400"/>
          </a:xfrm>
          <a:prstGeom prst="rect">
            <a:avLst/>
          </a:prstGeom>
          <a:noFill/>
          <a:ln w="9525">
            <a:noFill/>
            <a:miter lim="800000"/>
            <a:headEnd/>
            <a:tailEnd/>
          </a:ln>
        </p:spPr>
      </p:pic>
      <p:sp>
        <p:nvSpPr>
          <p:cNvPr id="5" name="TekstniOkvir 13"/>
          <p:cNvSpPr txBox="1">
            <a:spLocks noChangeArrowheads="1"/>
          </p:cNvSpPr>
          <p:nvPr/>
        </p:nvSpPr>
        <p:spPr bwMode="auto">
          <a:xfrm>
            <a:off x="928662" y="2461960"/>
            <a:ext cx="7715304" cy="2252924"/>
          </a:xfrm>
          <a:prstGeom prst="rect">
            <a:avLst/>
          </a:prstGeom>
          <a:noFill/>
          <a:ln w="9525">
            <a:noFill/>
            <a:miter lim="800000"/>
            <a:headEnd/>
            <a:tailEnd/>
          </a:ln>
        </p:spPr>
        <p:txBody>
          <a:bodyPr wrap="square">
            <a:spAutoFit/>
          </a:bodyPr>
          <a:lstStyle/>
          <a:p>
            <a:pPr marL="457200" indent="-457200">
              <a:lnSpc>
                <a:spcPct val="85000"/>
              </a:lnSpc>
              <a:spcBef>
                <a:spcPct val="40000"/>
              </a:spcBef>
              <a:spcAft>
                <a:spcPts val="1200"/>
              </a:spcAft>
              <a:buAutoNum type="arabicPeriod"/>
            </a:pPr>
            <a:r>
              <a:rPr lang="hr-HR" sz="2400" dirty="0" smtClean="0"/>
              <a:t>rodna segregacija zanimanja</a:t>
            </a:r>
          </a:p>
          <a:p>
            <a:pPr marL="457200" indent="-457200">
              <a:lnSpc>
                <a:spcPct val="85000"/>
              </a:lnSpc>
              <a:spcBef>
                <a:spcPct val="40000"/>
              </a:spcBef>
              <a:spcAft>
                <a:spcPts val="1200"/>
              </a:spcAft>
              <a:buAutoNum type="arabicPeriod"/>
            </a:pPr>
            <a:r>
              <a:rPr lang="hr-HR" sz="2400" dirty="0" smtClean="0"/>
              <a:t>rodni jaz plaća</a:t>
            </a:r>
          </a:p>
          <a:p>
            <a:pPr marL="457200" indent="-457200">
              <a:lnSpc>
                <a:spcPct val="85000"/>
              </a:lnSpc>
              <a:spcBef>
                <a:spcPct val="40000"/>
              </a:spcBef>
              <a:spcAft>
                <a:spcPts val="1200"/>
              </a:spcAft>
              <a:buFontTx/>
              <a:buAutoNum type="arabicPeriod"/>
            </a:pPr>
            <a:r>
              <a:rPr lang="hr-HR" sz="2400" dirty="0" smtClean="0"/>
              <a:t>razlike M i Ž u ponašanju</a:t>
            </a:r>
          </a:p>
          <a:p>
            <a:pPr marL="457200" indent="-457200">
              <a:lnSpc>
                <a:spcPct val="85000"/>
              </a:lnSpc>
              <a:spcBef>
                <a:spcPct val="40000"/>
              </a:spcBef>
              <a:spcAft>
                <a:spcPts val="1200"/>
              </a:spcAft>
              <a:buFontTx/>
              <a:buAutoNum type="arabicPeriod"/>
            </a:pPr>
            <a:r>
              <a:rPr lang="hr-HR" sz="2400" dirty="0" smtClean="0"/>
              <a:t>rodna diskriminacija</a:t>
            </a:r>
          </a:p>
        </p:txBody>
      </p:sp>
      <p:grpSp>
        <p:nvGrpSpPr>
          <p:cNvPr id="2" name="Group 5"/>
          <p:cNvGrpSpPr/>
          <p:nvPr/>
        </p:nvGrpSpPr>
        <p:grpSpPr>
          <a:xfrm>
            <a:off x="500034" y="441215"/>
            <a:ext cx="8215369" cy="1559025"/>
            <a:chOff x="0" y="114295"/>
            <a:chExt cx="6500858" cy="1559025"/>
          </a:xfrm>
        </p:grpSpPr>
        <p:sp>
          <p:nvSpPr>
            <p:cNvPr id="7" name="Rounded Rectangle 6"/>
            <p:cNvSpPr/>
            <p:nvPr/>
          </p:nvSpPr>
          <p:spPr>
            <a:xfrm>
              <a:off x="0" y="114295"/>
              <a:ext cx="6500858" cy="1559025"/>
            </a:xfrm>
            <a:prstGeom prst="roundRect">
              <a:avLst/>
            </a:prstGeom>
            <a:noFill/>
            <a:ln>
              <a:solidFill>
                <a:srgbClr val="7030A0"/>
              </a:solidFill>
            </a:ln>
          </p:spPr>
          <p:style>
            <a:lnRef idx="0">
              <a:scrgbClr r="0" g="0" b="0"/>
            </a:lnRef>
            <a:fillRef idx="3">
              <a:scrgbClr r="0" g="0" b="0"/>
            </a:fillRef>
            <a:effectRef idx="3">
              <a:schemeClr val="accent4">
                <a:shade val="50000"/>
                <a:hueOff val="0"/>
                <a:satOff val="0"/>
                <a:lumOff val="0"/>
                <a:alphaOff val="0"/>
              </a:schemeClr>
            </a:effectRef>
            <a:fontRef idx="minor">
              <a:schemeClr val="lt1"/>
            </a:fontRef>
          </p:style>
        </p:sp>
        <p:sp>
          <p:nvSpPr>
            <p:cNvPr id="8" name="Rounded Rectangle 4"/>
            <p:cNvSpPr/>
            <p:nvPr/>
          </p:nvSpPr>
          <p:spPr>
            <a:xfrm>
              <a:off x="76105" y="190400"/>
              <a:ext cx="6348648" cy="14068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hr-HR" sz="4400" b="1" kern="12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Sadržaj predavanja</a:t>
              </a:r>
              <a:endParaRPr lang="hr-HR" sz="4400" b="1" kern="12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3" descr="image_provider"/>
          <p:cNvPicPr>
            <a:picLocks noChangeAspect="1" noChangeArrowheads="1"/>
          </p:cNvPicPr>
          <p:nvPr/>
        </p:nvPicPr>
        <p:blipFill>
          <a:blip r:embed="rId3" cstate="print"/>
          <a:srcRect/>
          <a:stretch>
            <a:fillRect/>
          </a:stretch>
        </p:blipFill>
        <p:spPr bwMode="auto">
          <a:xfrm>
            <a:off x="684213" y="2924175"/>
            <a:ext cx="4284662" cy="3214688"/>
          </a:xfrm>
          <a:prstGeom prst="rect">
            <a:avLst/>
          </a:prstGeom>
          <a:noFill/>
          <a:ln w="9525">
            <a:noFill/>
            <a:miter lim="800000"/>
            <a:headEnd/>
            <a:tailEnd/>
          </a:ln>
        </p:spPr>
      </p:pic>
      <p:sp>
        <p:nvSpPr>
          <p:cNvPr id="13315" name="Rectangle 18"/>
          <p:cNvSpPr>
            <a:spLocks noGrp="1"/>
          </p:cNvSpPr>
          <p:nvPr>
            <p:ph type="ctrTitle"/>
          </p:nvPr>
        </p:nvSpPr>
        <p:spPr>
          <a:xfrm>
            <a:off x="928662" y="785794"/>
            <a:ext cx="7848600" cy="1755775"/>
          </a:xfrm>
        </p:spPr>
        <p:txBody>
          <a:bodyPr/>
          <a:lstStyle/>
          <a:p>
            <a:pPr eaLnBrk="1" hangingPunct="1"/>
            <a:r>
              <a:rPr lang="hr-HR" b="1" dirty="0" smtClean="0">
                <a:solidFill>
                  <a:srgbClr val="7030A0"/>
                </a:solidFill>
                <a:latin typeface="Arial" charset="0"/>
                <a:cs typeface="Arial" charset="0"/>
              </a:rPr>
              <a:t>Rodna segregacija zanimanja</a:t>
            </a:r>
          </a:p>
        </p:txBody>
      </p:sp>
      <p:sp>
        <p:nvSpPr>
          <p:cNvPr id="13317" name="Text Box 11"/>
          <p:cNvSpPr txBox="1">
            <a:spLocks noChangeArrowheads="1"/>
          </p:cNvSpPr>
          <p:nvPr/>
        </p:nvSpPr>
        <p:spPr bwMode="auto">
          <a:xfrm>
            <a:off x="1258888" y="6308725"/>
            <a:ext cx="5329237" cy="366713"/>
          </a:xfrm>
          <a:prstGeom prst="rect">
            <a:avLst/>
          </a:prstGeom>
          <a:noFill/>
          <a:ln w="9525">
            <a:noFill/>
            <a:miter lim="800000"/>
            <a:headEnd/>
            <a:tailEnd/>
          </a:ln>
        </p:spPr>
        <p:txBody>
          <a:bodyPr>
            <a:spAutoFit/>
          </a:bodyPr>
          <a:lstStyle/>
          <a:p>
            <a:pPr>
              <a:spcBef>
                <a:spcPct val="50000"/>
              </a:spcBef>
            </a:pPr>
            <a:endParaRPr lang="hr-HR"/>
          </a:p>
        </p:txBody>
      </p:sp>
      <p:sp>
        <p:nvSpPr>
          <p:cNvPr id="8" name="Text Box 12"/>
          <p:cNvSpPr txBox="1">
            <a:spLocks noChangeArrowheads="1"/>
          </p:cNvSpPr>
          <p:nvPr/>
        </p:nvSpPr>
        <p:spPr bwMode="auto">
          <a:xfrm>
            <a:off x="3857620" y="6357958"/>
            <a:ext cx="5040313" cy="304800"/>
          </a:xfrm>
          <a:prstGeom prst="rect">
            <a:avLst/>
          </a:prstGeom>
          <a:noFill/>
          <a:ln w="9525">
            <a:noFill/>
            <a:miter lim="800000"/>
            <a:headEnd/>
            <a:tailEnd/>
          </a:ln>
        </p:spPr>
        <p:txBody>
          <a:bodyPr>
            <a:spAutoFit/>
          </a:bodyPr>
          <a:lstStyle/>
          <a:p>
            <a:pPr algn="r">
              <a:spcBef>
                <a:spcPct val="50000"/>
              </a:spcBef>
            </a:pPr>
            <a:r>
              <a:rPr lang="hr-HR" sz="1400" i="1" dirty="0" smtClean="0"/>
              <a:t>Psihologija roda i spola, 2011</a:t>
            </a:r>
            <a:endParaRPr lang="hr-HR" sz="1400"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71462"/>
            <a:ext cx="8929718" cy="1143000"/>
          </a:xfrm>
        </p:spPr>
        <p:txBody>
          <a:bodyPr>
            <a:noAutofit/>
          </a:bodyPr>
          <a:lstStyle/>
          <a:p>
            <a:r>
              <a:rPr lang="hr-HR" sz="2800" b="1" dirty="0" smtClean="0">
                <a:solidFill>
                  <a:srgbClr val="7030A0"/>
                </a:solidFill>
              </a:rPr>
              <a:t>% M i Ž zaposlenih na različitim poslovima (SAD, 2002)</a:t>
            </a:r>
            <a:endParaRPr lang="hr-HR" sz="2800" b="1" dirty="0">
              <a:solidFill>
                <a:srgbClr val="7030A0"/>
              </a:solidFill>
            </a:endParaRPr>
          </a:p>
        </p:txBody>
      </p:sp>
      <p:graphicFrame>
        <p:nvGraphicFramePr>
          <p:cNvPr id="4" name="Content Placeholder 3"/>
          <p:cNvGraphicFramePr>
            <a:graphicFrameLocks noGrp="1"/>
          </p:cNvGraphicFramePr>
          <p:nvPr>
            <p:ph idx="1"/>
          </p:nvPr>
        </p:nvGraphicFramePr>
        <p:xfrm>
          <a:off x="142844" y="928670"/>
          <a:ext cx="8858281" cy="5643573"/>
        </p:xfrm>
        <a:graphic>
          <a:graphicData uri="http://schemas.openxmlformats.org/drawingml/2006/table">
            <a:tbl>
              <a:tblPr firstRow="1" bandRow="1">
                <a:tableStyleId>{D27102A9-8310-4765-A935-A1911B00CA55}</a:tableStyleId>
              </a:tblPr>
              <a:tblGrid>
                <a:gridCol w="5044303"/>
                <a:gridCol w="1922384"/>
                <a:gridCol w="1891594"/>
              </a:tblGrid>
              <a:tr h="434121">
                <a:tc>
                  <a:txBody>
                    <a:bodyPr/>
                    <a:lstStyle/>
                    <a:p>
                      <a:pPr algn="l"/>
                      <a:r>
                        <a:rPr lang="hr-HR" sz="2200" dirty="0" smtClean="0"/>
                        <a:t>Zanimanje</a:t>
                      </a:r>
                      <a:endParaRPr lang="hr-HR" sz="2200" dirty="0"/>
                    </a:p>
                  </a:txBody>
                  <a:tcPr/>
                </a:tc>
                <a:tc>
                  <a:txBody>
                    <a:bodyPr/>
                    <a:lstStyle/>
                    <a:p>
                      <a:pPr algn="ctr"/>
                      <a:r>
                        <a:rPr lang="hr-HR" sz="2200" dirty="0" smtClean="0"/>
                        <a:t>Žene (%)</a:t>
                      </a:r>
                      <a:endParaRPr lang="hr-HR" sz="2200" dirty="0"/>
                    </a:p>
                  </a:txBody>
                  <a:tcPr/>
                </a:tc>
                <a:tc>
                  <a:txBody>
                    <a:bodyPr/>
                    <a:lstStyle/>
                    <a:p>
                      <a:pPr algn="ctr"/>
                      <a:r>
                        <a:rPr lang="hr-HR" sz="2200" dirty="0" smtClean="0"/>
                        <a:t>Muškarci</a:t>
                      </a:r>
                      <a:r>
                        <a:rPr lang="hr-HR" sz="2200" baseline="0" dirty="0" smtClean="0"/>
                        <a:t> (%)</a:t>
                      </a:r>
                      <a:endParaRPr lang="hr-HR" sz="2200" dirty="0"/>
                    </a:p>
                  </a:txBody>
                  <a:tcPr/>
                </a:tc>
              </a:tr>
              <a:tr h="434121">
                <a:tc>
                  <a:txBody>
                    <a:bodyPr/>
                    <a:lstStyle/>
                    <a:p>
                      <a:pPr algn="l"/>
                      <a:r>
                        <a:rPr lang="hr-HR" sz="2200" dirty="0" smtClean="0"/>
                        <a:t>Tajnici/e</a:t>
                      </a:r>
                      <a:endParaRPr lang="hr-HR" sz="2200" dirty="0"/>
                    </a:p>
                  </a:txBody>
                  <a:tcPr/>
                </a:tc>
                <a:tc>
                  <a:txBody>
                    <a:bodyPr/>
                    <a:lstStyle/>
                    <a:p>
                      <a:pPr algn="ctr"/>
                      <a:r>
                        <a:rPr lang="hr-HR" sz="2200" dirty="0" smtClean="0"/>
                        <a:t>99</a:t>
                      </a:r>
                      <a:endParaRPr lang="hr-HR" sz="2200" dirty="0"/>
                    </a:p>
                  </a:txBody>
                  <a:tcPr/>
                </a:tc>
                <a:tc>
                  <a:txBody>
                    <a:bodyPr/>
                    <a:lstStyle/>
                    <a:p>
                      <a:pPr algn="ctr"/>
                      <a:r>
                        <a:rPr lang="hr-HR" sz="2200" dirty="0" smtClean="0"/>
                        <a:t>1</a:t>
                      </a:r>
                      <a:endParaRPr lang="hr-HR" sz="2200" dirty="0"/>
                    </a:p>
                  </a:txBody>
                  <a:tcPr/>
                </a:tc>
              </a:tr>
              <a:tr h="434121">
                <a:tc>
                  <a:txBody>
                    <a:bodyPr/>
                    <a:lstStyle/>
                    <a:p>
                      <a:pPr algn="l"/>
                      <a:r>
                        <a:rPr lang="hr-HR" sz="2200" dirty="0" smtClean="0"/>
                        <a:t>Tete</a:t>
                      </a:r>
                      <a:r>
                        <a:rPr lang="hr-HR" sz="2200" baseline="0" dirty="0" smtClean="0"/>
                        <a:t> i odgajatelji u vrtiću</a:t>
                      </a:r>
                      <a:endParaRPr lang="hr-HR" sz="2200" dirty="0"/>
                    </a:p>
                  </a:txBody>
                  <a:tcPr/>
                </a:tc>
                <a:tc>
                  <a:txBody>
                    <a:bodyPr/>
                    <a:lstStyle/>
                    <a:p>
                      <a:pPr algn="ctr"/>
                      <a:r>
                        <a:rPr lang="hr-HR" sz="2200" dirty="0" smtClean="0"/>
                        <a:t>98</a:t>
                      </a:r>
                      <a:endParaRPr lang="hr-HR" sz="2200" dirty="0"/>
                    </a:p>
                  </a:txBody>
                  <a:tcPr/>
                </a:tc>
                <a:tc>
                  <a:txBody>
                    <a:bodyPr/>
                    <a:lstStyle/>
                    <a:p>
                      <a:pPr algn="ctr"/>
                      <a:r>
                        <a:rPr lang="hr-HR" sz="2200" dirty="0" smtClean="0"/>
                        <a:t>2</a:t>
                      </a:r>
                      <a:endParaRPr lang="hr-HR" sz="2200" dirty="0"/>
                    </a:p>
                  </a:txBody>
                  <a:tcPr/>
                </a:tc>
              </a:tr>
              <a:tr h="434121">
                <a:tc>
                  <a:txBody>
                    <a:bodyPr/>
                    <a:lstStyle/>
                    <a:p>
                      <a:pPr algn="l"/>
                      <a:r>
                        <a:rPr lang="hr-HR" sz="2200" dirty="0" smtClean="0"/>
                        <a:t>Čistači/ce</a:t>
                      </a:r>
                      <a:r>
                        <a:rPr lang="hr-HR" sz="2200" baseline="0" dirty="0" smtClean="0"/>
                        <a:t> i posluga</a:t>
                      </a:r>
                      <a:endParaRPr lang="hr-HR" sz="2200" dirty="0"/>
                    </a:p>
                  </a:txBody>
                  <a:tcPr/>
                </a:tc>
                <a:tc>
                  <a:txBody>
                    <a:bodyPr/>
                    <a:lstStyle/>
                    <a:p>
                      <a:pPr algn="ctr"/>
                      <a:r>
                        <a:rPr lang="hr-HR" sz="2200" dirty="0" smtClean="0"/>
                        <a:t>94</a:t>
                      </a:r>
                      <a:endParaRPr lang="hr-HR" sz="2200" dirty="0"/>
                    </a:p>
                  </a:txBody>
                  <a:tcPr/>
                </a:tc>
                <a:tc>
                  <a:txBody>
                    <a:bodyPr/>
                    <a:lstStyle/>
                    <a:p>
                      <a:pPr algn="ctr"/>
                      <a:r>
                        <a:rPr lang="hr-HR" sz="2200" dirty="0" smtClean="0"/>
                        <a:t>6</a:t>
                      </a:r>
                      <a:endParaRPr lang="hr-HR" sz="2200" dirty="0"/>
                    </a:p>
                  </a:txBody>
                  <a:tcPr/>
                </a:tc>
              </a:tr>
              <a:tr h="434121">
                <a:tc>
                  <a:txBody>
                    <a:bodyPr/>
                    <a:lstStyle/>
                    <a:p>
                      <a:pPr algn="l"/>
                      <a:r>
                        <a:rPr lang="hr-HR" sz="2200" dirty="0" smtClean="0"/>
                        <a:t>Učitelji/ce u OŠ</a:t>
                      </a:r>
                      <a:endParaRPr lang="hr-HR" sz="2200" dirty="0"/>
                    </a:p>
                  </a:txBody>
                  <a:tcPr/>
                </a:tc>
                <a:tc>
                  <a:txBody>
                    <a:bodyPr/>
                    <a:lstStyle/>
                    <a:p>
                      <a:pPr algn="ctr"/>
                      <a:r>
                        <a:rPr lang="hr-HR" sz="2200" dirty="0" smtClean="0"/>
                        <a:t>83</a:t>
                      </a:r>
                      <a:endParaRPr lang="hr-HR" sz="2200" dirty="0"/>
                    </a:p>
                  </a:txBody>
                  <a:tcPr/>
                </a:tc>
                <a:tc>
                  <a:txBody>
                    <a:bodyPr/>
                    <a:lstStyle/>
                    <a:p>
                      <a:pPr algn="ctr"/>
                      <a:r>
                        <a:rPr lang="hr-HR" sz="2200" dirty="0" smtClean="0"/>
                        <a:t>17</a:t>
                      </a:r>
                      <a:endParaRPr lang="hr-HR" sz="2200" dirty="0"/>
                    </a:p>
                  </a:txBody>
                  <a:tcPr/>
                </a:tc>
              </a:tr>
              <a:tr h="434121">
                <a:tc>
                  <a:txBody>
                    <a:bodyPr/>
                    <a:lstStyle/>
                    <a:p>
                      <a:pPr algn="l"/>
                      <a:r>
                        <a:rPr lang="hr-HR" sz="2200" dirty="0" smtClean="0"/>
                        <a:t>Zdravstveni</a:t>
                      </a:r>
                      <a:r>
                        <a:rPr lang="hr-HR" sz="2200" baseline="0" dirty="0" smtClean="0"/>
                        <a:t> tehničari/ke</a:t>
                      </a:r>
                      <a:endParaRPr lang="hr-HR" sz="2200" dirty="0"/>
                    </a:p>
                  </a:txBody>
                  <a:tcPr/>
                </a:tc>
                <a:tc>
                  <a:txBody>
                    <a:bodyPr/>
                    <a:lstStyle/>
                    <a:p>
                      <a:pPr algn="ctr"/>
                      <a:r>
                        <a:rPr lang="hr-HR" sz="2200" dirty="0" smtClean="0"/>
                        <a:t>82</a:t>
                      </a:r>
                      <a:endParaRPr lang="hr-HR" sz="2200" dirty="0"/>
                    </a:p>
                  </a:txBody>
                  <a:tcPr/>
                </a:tc>
                <a:tc>
                  <a:txBody>
                    <a:bodyPr/>
                    <a:lstStyle/>
                    <a:p>
                      <a:pPr algn="ctr"/>
                      <a:r>
                        <a:rPr lang="hr-HR" sz="2200" dirty="0" smtClean="0"/>
                        <a:t>18</a:t>
                      </a:r>
                      <a:endParaRPr lang="hr-HR" sz="2200" dirty="0"/>
                    </a:p>
                  </a:txBody>
                  <a:tcPr/>
                </a:tc>
              </a:tr>
              <a:tr h="434121">
                <a:tc>
                  <a:txBody>
                    <a:bodyPr/>
                    <a:lstStyle/>
                    <a:p>
                      <a:pPr algn="l"/>
                      <a:r>
                        <a:rPr lang="hr-HR" sz="2200" dirty="0" smtClean="0"/>
                        <a:t>Administrativna potpora;</a:t>
                      </a:r>
                      <a:r>
                        <a:rPr lang="hr-HR" sz="2200" baseline="0" dirty="0" smtClean="0"/>
                        <a:t> službenici/e</a:t>
                      </a:r>
                      <a:endParaRPr lang="hr-HR" sz="2200" dirty="0"/>
                    </a:p>
                  </a:txBody>
                  <a:tcPr/>
                </a:tc>
                <a:tc>
                  <a:txBody>
                    <a:bodyPr/>
                    <a:lstStyle/>
                    <a:p>
                      <a:pPr algn="ctr"/>
                      <a:r>
                        <a:rPr lang="hr-HR" sz="2200" dirty="0" smtClean="0"/>
                        <a:t>79</a:t>
                      </a:r>
                      <a:endParaRPr lang="hr-HR" sz="2200" dirty="0"/>
                    </a:p>
                  </a:txBody>
                  <a:tcPr/>
                </a:tc>
                <a:tc>
                  <a:txBody>
                    <a:bodyPr/>
                    <a:lstStyle/>
                    <a:p>
                      <a:pPr algn="ctr"/>
                      <a:r>
                        <a:rPr lang="hr-HR" sz="2200" dirty="0" smtClean="0"/>
                        <a:t>21</a:t>
                      </a:r>
                      <a:endParaRPr lang="hr-HR" sz="2200" dirty="0"/>
                    </a:p>
                  </a:txBody>
                  <a:tcPr/>
                </a:tc>
              </a:tr>
              <a:tr h="434121">
                <a:tc>
                  <a:txBody>
                    <a:bodyPr/>
                    <a:lstStyle/>
                    <a:p>
                      <a:pPr algn="l"/>
                      <a:r>
                        <a:rPr lang="hr-HR" sz="2200" dirty="0" smtClean="0"/>
                        <a:t>Psiholozi/ginje</a:t>
                      </a:r>
                      <a:endParaRPr lang="hr-HR" sz="2200" dirty="0"/>
                    </a:p>
                  </a:txBody>
                  <a:tcPr/>
                </a:tc>
                <a:tc>
                  <a:txBody>
                    <a:bodyPr/>
                    <a:lstStyle/>
                    <a:p>
                      <a:pPr algn="ctr"/>
                      <a:r>
                        <a:rPr lang="hr-HR" sz="2200" dirty="0" smtClean="0"/>
                        <a:t>66</a:t>
                      </a:r>
                      <a:endParaRPr lang="hr-HR" sz="2200" dirty="0"/>
                    </a:p>
                  </a:txBody>
                  <a:tcPr/>
                </a:tc>
                <a:tc>
                  <a:txBody>
                    <a:bodyPr/>
                    <a:lstStyle/>
                    <a:p>
                      <a:pPr algn="ctr"/>
                      <a:r>
                        <a:rPr lang="hr-HR" sz="2200" dirty="0" smtClean="0"/>
                        <a:t>34</a:t>
                      </a:r>
                      <a:endParaRPr lang="hr-HR" sz="2200" dirty="0"/>
                    </a:p>
                  </a:txBody>
                  <a:tcPr/>
                </a:tc>
              </a:tr>
              <a:tr h="434121">
                <a:tc>
                  <a:txBody>
                    <a:bodyPr/>
                    <a:lstStyle/>
                    <a:p>
                      <a:pPr algn="l"/>
                      <a:r>
                        <a:rPr lang="hr-HR" sz="2200" dirty="0" smtClean="0"/>
                        <a:t>Nastavnice/i u SŠ</a:t>
                      </a:r>
                      <a:endParaRPr lang="hr-HR" sz="2200" dirty="0"/>
                    </a:p>
                  </a:txBody>
                  <a:tcPr/>
                </a:tc>
                <a:tc>
                  <a:txBody>
                    <a:bodyPr/>
                    <a:lstStyle/>
                    <a:p>
                      <a:pPr algn="ctr"/>
                      <a:r>
                        <a:rPr lang="hr-HR" sz="2200" dirty="0" smtClean="0"/>
                        <a:t>58</a:t>
                      </a:r>
                      <a:endParaRPr lang="hr-HR" sz="2200" dirty="0"/>
                    </a:p>
                  </a:txBody>
                  <a:tcPr/>
                </a:tc>
                <a:tc>
                  <a:txBody>
                    <a:bodyPr/>
                    <a:lstStyle/>
                    <a:p>
                      <a:pPr algn="ctr"/>
                      <a:r>
                        <a:rPr lang="hr-HR" sz="2200" dirty="0" smtClean="0"/>
                        <a:t>42</a:t>
                      </a:r>
                      <a:endParaRPr lang="hr-HR" sz="2200" dirty="0"/>
                    </a:p>
                  </a:txBody>
                  <a:tcPr/>
                </a:tc>
              </a:tr>
              <a:tr h="434121">
                <a:tc>
                  <a:txBody>
                    <a:bodyPr/>
                    <a:lstStyle/>
                    <a:p>
                      <a:pPr algn="l"/>
                      <a:r>
                        <a:rPr lang="hr-HR" sz="2200" dirty="0" smtClean="0"/>
                        <a:t>Ekonomisti/ce</a:t>
                      </a:r>
                      <a:endParaRPr lang="hr-HR" sz="2200" dirty="0"/>
                    </a:p>
                  </a:txBody>
                  <a:tcPr/>
                </a:tc>
                <a:tc>
                  <a:txBody>
                    <a:bodyPr/>
                    <a:lstStyle/>
                    <a:p>
                      <a:pPr algn="ctr"/>
                      <a:r>
                        <a:rPr lang="hr-HR" sz="2200" dirty="0" smtClean="0"/>
                        <a:t>55</a:t>
                      </a:r>
                      <a:endParaRPr lang="hr-HR" sz="2200" dirty="0"/>
                    </a:p>
                  </a:txBody>
                  <a:tcPr/>
                </a:tc>
                <a:tc>
                  <a:txBody>
                    <a:bodyPr/>
                    <a:lstStyle/>
                    <a:p>
                      <a:pPr algn="ctr"/>
                      <a:r>
                        <a:rPr lang="hr-HR" sz="2200" dirty="0" smtClean="0"/>
                        <a:t>45</a:t>
                      </a:r>
                      <a:endParaRPr lang="hr-HR" sz="2200" dirty="0"/>
                    </a:p>
                  </a:txBody>
                  <a:tcPr/>
                </a:tc>
              </a:tr>
              <a:tr h="434121">
                <a:tc>
                  <a:txBody>
                    <a:bodyPr/>
                    <a:lstStyle/>
                    <a:p>
                      <a:pPr algn="l"/>
                      <a:r>
                        <a:rPr lang="hr-HR" sz="2200" dirty="0" smtClean="0"/>
                        <a:t>Prodajni predstavnici/e</a:t>
                      </a:r>
                      <a:endParaRPr lang="hr-HR" sz="2200" dirty="0"/>
                    </a:p>
                  </a:txBody>
                  <a:tcPr/>
                </a:tc>
                <a:tc>
                  <a:txBody>
                    <a:bodyPr/>
                    <a:lstStyle/>
                    <a:p>
                      <a:pPr algn="ctr"/>
                      <a:r>
                        <a:rPr lang="hr-HR" sz="2200" dirty="0" smtClean="0"/>
                        <a:t>49</a:t>
                      </a:r>
                      <a:endParaRPr lang="hr-HR" sz="2200" dirty="0"/>
                    </a:p>
                  </a:txBody>
                  <a:tcPr/>
                </a:tc>
                <a:tc>
                  <a:txBody>
                    <a:bodyPr/>
                    <a:lstStyle/>
                    <a:p>
                      <a:pPr algn="ctr"/>
                      <a:r>
                        <a:rPr lang="hr-HR" sz="2200" dirty="0" smtClean="0"/>
                        <a:t>51</a:t>
                      </a:r>
                      <a:endParaRPr lang="hr-HR" sz="2200" dirty="0"/>
                    </a:p>
                  </a:txBody>
                  <a:tcPr/>
                </a:tc>
              </a:tr>
              <a:tr h="434121">
                <a:tc>
                  <a:txBody>
                    <a:bodyPr/>
                    <a:lstStyle/>
                    <a:p>
                      <a:pPr algn="l"/>
                      <a:r>
                        <a:rPr lang="hr-HR" sz="2200" dirty="0" smtClean="0"/>
                        <a:t>Menadžeri/ce</a:t>
                      </a:r>
                      <a:endParaRPr lang="hr-HR" sz="2200" dirty="0"/>
                    </a:p>
                  </a:txBody>
                  <a:tcPr/>
                </a:tc>
                <a:tc>
                  <a:txBody>
                    <a:bodyPr/>
                    <a:lstStyle/>
                    <a:p>
                      <a:pPr algn="ctr"/>
                      <a:r>
                        <a:rPr lang="hr-HR" sz="2200" dirty="0" smtClean="0"/>
                        <a:t>47</a:t>
                      </a:r>
                      <a:endParaRPr lang="hr-HR" sz="2200" dirty="0"/>
                    </a:p>
                  </a:txBody>
                  <a:tcPr/>
                </a:tc>
                <a:tc>
                  <a:txBody>
                    <a:bodyPr/>
                    <a:lstStyle/>
                    <a:p>
                      <a:pPr algn="ctr"/>
                      <a:r>
                        <a:rPr lang="hr-HR" sz="2200" dirty="0" smtClean="0"/>
                        <a:t>53</a:t>
                      </a:r>
                      <a:endParaRPr lang="hr-HR" sz="2200" dirty="0"/>
                    </a:p>
                  </a:txBody>
                  <a:tcPr/>
                </a:tc>
              </a:tr>
              <a:tr h="434121">
                <a:tc>
                  <a:txBody>
                    <a:bodyPr/>
                    <a:lstStyle/>
                    <a:p>
                      <a:pPr algn="l"/>
                      <a:r>
                        <a:rPr lang="hr-HR" sz="2200" dirty="0" smtClean="0"/>
                        <a:t>Profesori/ce</a:t>
                      </a:r>
                      <a:r>
                        <a:rPr lang="hr-HR" sz="2200" baseline="0" dirty="0" smtClean="0"/>
                        <a:t> na fakultetu</a:t>
                      </a:r>
                      <a:endParaRPr lang="hr-HR" sz="2200" dirty="0"/>
                    </a:p>
                  </a:txBody>
                  <a:tcPr/>
                </a:tc>
                <a:tc>
                  <a:txBody>
                    <a:bodyPr/>
                    <a:lstStyle/>
                    <a:p>
                      <a:pPr algn="ctr"/>
                      <a:r>
                        <a:rPr lang="hr-HR" sz="2200" dirty="0" smtClean="0"/>
                        <a:t>43</a:t>
                      </a:r>
                      <a:endParaRPr lang="hr-HR" sz="2200" dirty="0"/>
                    </a:p>
                  </a:txBody>
                  <a:tcPr/>
                </a:tc>
                <a:tc>
                  <a:txBody>
                    <a:bodyPr/>
                    <a:lstStyle/>
                    <a:p>
                      <a:pPr algn="ctr"/>
                      <a:r>
                        <a:rPr lang="hr-HR" sz="2200" dirty="0" smtClean="0"/>
                        <a:t>57</a:t>
                      </a:r>
                      <a:endParaRPr lang="hr-HR" sz="2200"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71462"/>
            <a:ext cx="8929718" cy="1143000"/>
          </a:xfrm>
        </p:spPr>
        <p:txBody>
          <a:bodyPr>
            <a:noAutofit/>
          </a:bodyPr>
          <a:lstStyle/>
          <a:p>
            <a:r>
              <a:rPr lang="hr-HR" sz="2800" b="1" dirty="0" smtClean="0">
                <a:solidFill>
                  <a:srgbClr val="7030A0"/>
                </a:solidFill>
              </a:rPr>
              <a:t>% M i Ž zaposlenih na različitim poslovima (SAD, 2002)</a:t>
            </a:r>
            <a:endParaRPr lang="hr-HR" sz="2800" b="1" dirty="0">
              <a:solidFill>
                <a:srgbClr val="7030A0"/>
              </a:solidFill>
            </a:endParaRPr>
          </a:p>
        </p:txBody>
      </p:sp>
      <p:graphicFrame>
        <p:nvGraphicFramePr>
          <p:cNvPr id="4" name="Content Placeholder 3"/>
          <p:cNvGraphicFramePr>
            <a:graphicFrameLocks noGrp="1"/>
          </p:cNvGraphicFramePr>
          <p:nvPr>
            <p:ph idx="1"/>
          </p:nvPr>
        </p:nvGraphicFramePr>
        <p:xfrm>
          <a:off x="142844" y="928670"/>
          <a:ext cx="8858281" cy="5715038"/>
        </p:xfrm>
        <a:graphic>
          <a:graphicData uri="http://schemas.openxmlformats.org/drawingml/2006/table">
            <a:tbl>
              <a:tblPr firstRow="1" bandRow="1">
                <a:tableStyleId>{D27102A9-8310-4765-A935-A1911B00CA55}</a:tableStyleId>
              </a:tblPr>
              <a:tblGrid>
                <a:gridCol w="5044303"/>
                <a:gridCol w="1922384"/>
                <a:gridCol w="1891594"/>
              </a:tblGrid>
              <a:tr h="408217">
                <a:tc>
                  <a:txBody>
                    <a:bodyPr/>
                    <a:lstStyle/>
                    <a:p>
                      <a:pPr algn="l"/>
                      <a:r>
                        <a:rPr lang="hr-HR" sz="2000" dirty="0" smtClean="0"/>
                        <a:t>Zanimanje</a:t>
                      </a:r>
                      <a:endParaRPr lang="hr-HR" sz="2000" dirty="0"/>
                    </a:p>
                  </a:txBody>
                  <a:tcPr/>
                </a:tc>
                <a:tc>
                  <a:txBody>
                    <a:bodyPr/>
                    <a:lstStyle/>
                    <a:p>
                      <a:pPr algn="ctr"/>
                      <a:r>
                        <a:rPr lang="hr-HR" sz="2000" dirty="0" smtClean="0"/>
                        <a:t>Žene (%)</a:t>
                      </a:r>
                      <a:endParaRPr lang="hr-HR" sz="2000" dirty="0"/>
                    </a:p>
                  </a:txBody>
                  <a:tcPr/>
                </a:tc>
                <a:tc>
                  <a:txBody>
                    <a:bodyPr/>
                    <a:lstStyle/>
                    <a:p>
                      <a:pPr algn="ctr"/>
                      <a:r>
                        <a:rPr lang="hr-HR" sz="2000" dirty="0" smtClean="0"/>
                        <a:t>Muškarci</a:t>
                      </a:r>
                      <a:r>
                        <a:rPr lang="hr-HR" sz="2000" baseline="0" dirty="0" smtClean="0"/>
                        <a:t> (%)</a:t>
                      </a:r>
                      <a:endParaRPr lang="hr-HR" sz="2000" dirty="0"/>
                    </a:p>
                  </a:txBody>
                  <a:tcPr/>
                </a:tc>
              </a:tr>
              <a:tr h="408217">
                <a:tc>
                  <a:txBody>
                    <a:bodyPr/>
                    <a:lstStyle/>
                    <a:p>
                      <a:pPr algn="l"/>
                      <a:r>
                        <a:rPr lang="hr-HR" sz="2000" dirty="0" smtClean="0"/>
                        <a:t>Liječnici/e</a:t>
                      </a:r>
                      <a:endParaRPr lang="hr-HR" sz="2000" dirty="0"/>
                    </a:p>
                  </a:txBody>
                  <a:tcPr/>
                </a:tc>
                <a:tc>
                  <a:txBody>
                    <a:bodyPr/>
                    <a:lstStyle/>
                    <a:p>
                      <a:pPr algn="ctr"/>
                      <a:r>
                        <a:rPr lang="hr-HR" sz="2000" dirty="0" smtClean="0"/>
                        <a:t>31</a:t>
                      </a:r>
                      <a:endParaRPr lang="hr-HR" sz="2000" dirty="0"/>
                    </a:p>
                  </a:txBody>
                  <a:tcPr/>
                </a:tc>
                <a:tc>
                  <a:txBody>
                    <a:bodyPr/>
                    <a:lstStyle/>
                    <a:p>
                      <a:pPr algn="ctr"/>
                      <a:r>
                        <a:rPr lang="hr-HR" sz="2000" dirty="0" smtClean="0"/>
                        <a:t>69</a:t>
                      </a:r>
                      <a:endParaRPr lang="hr-HR" sz="2000" dirty="0"/>
                    </a:p>
                  </a:txBody>
                  <a:tcPr/>
                </a:tc>
              </a:tr>
              <a:tr h="408217">
                <a:tc>
                  <a:txBody>
                    <a:bodyPr/>
                    <a:lstStyle/>
                    <a:p>
                      <a:pPr algn="l"/>
                      <a:r>
                        <a:rPr lang="hr-HR" sz="2000" dirty="0" smtClean="0"/>
                        <a:t>Matematičari/ke i informatičari/ke</a:t>
                      </a:r>
                      <a:endParaRPr lang="hr-HR" sz="2000" dirty="0"/>
                    </a:p>
                  </a:txBody>
                  <a:tcPr/>
                </a:tc>
                <a:tc>
                  <a:txBody>
                    <a:bodyPr/>
                    <a:lstStyle/>
                    <a:p>
                      <a:pPr algn="ctr"/>
                      <a:r>
                        <a:rPr lang="hr-HR" sz="2000" dirty="0" smtClean="0"/>
                        <a:t>31</a:t>
                      </a:r>
                      <a:endParaRPr lang="hr-HR" sz="2000" dirty="0"/>
                    </a:p>
                  </a:txBody>
                  <a:tcPr/>
                </a:tc>
                <a:tc>
                  <a:txBody>
                    <a:bodyPr/>
                    <a:lstStyle/>
                    <a:p>
                      <a:pPr algn="ctr"/>
                      <a:r>
                        <a:rPr lang="hr-HR" sz="2000" dirty="0" smtClean="0"/>
                        <a:t>69</a:t>
                      </a:r>
                      <a:endParaRPr lang="hr-HR" sz="2000" dirty="0"/>
                    </a:p>
                  </a:txBody>
                  <a:tcPr/>
                </a:tc>
              </a:tr>
              <a:tr h="408217">
                <a:tc>
                  <a:txBody>
                    <a:bodyPr/>
                    <a:lstStyle/>
                    <a:p>
                      <a:pPr algn="l"/>
                      <a:r>
                        <a:rPr lang="hr-HR" sz="2000" dirty="0" smtClean="0"/>
                        <a:t>Odvjetnici/e</a:t>
                      </a:r>
                      <a:endParaRPr lang="hr-HR" sz="2000" dirty="0"/>
                    </a:p>
                  </a:txBody>
                  <a:tcPr/>
                </a:tc>
                <a:tc>
                  <a:txBody>
                    <a:bodyPr/>
                    <a:lstStyle/>
                    <a:p>
                      <a:pPr algn="ctr"/>
                      <a:r>
                        <a:rPr lang="hr-HR" sz="2000" dirty="0" smtClean="0"/>
                        <a:t>29</a:t>
                      </a:r>
                      <a:endParaRPr lang="hr-HR" sz="2000" dirty="0"/>
                    </a:p>
                  </a:txBody>
                  <a:tcPr/>
                </a:tc>
                <a:tc>
                  <a:txBody>
                    <a:bodyPr/>
                    <a:lstStyle/>
                    <a:p>
                      <a:pPr algn="ctr"/>
                      <a:r>
                        <a:rPr lang="hr-HR" sz="2000" dirty="0" smtClean="0"/>
                        <a:t>71</a:t>
                      </a:r>
                      <a:endParaRPr lang="hr-HR" sz="2000" dirty="0"/>
                    </a:p>
                  </a:txBody>
                  <a:tcPr/>
                </a:tc>
              </a:tr>
              <a:tr h="408217">
                <a:tc>
                  <a:txBody>
                    <a:bodyPr/>
                    <a:lstStyle/>
                    <a:p>
                      <a:pPr algn="l"/>
                      <a:r>
                        <a:rPr lang="hr-HR" sz="2000" dirty="0" smtClean="0"/>
                        <a:t>Programeri/ke</a:t>
                      </a:r>
                      <a:endParaRPr lang="hr-HR" sz="2000" dirty="0"/>
                    </a:p>
                  </a:txBody>
                  <a:tcPr/>
                </a:tc>
                <a:tc>
                  <a:txBody>
                    <a:bodyPr/>
                    <a:lstStyle/>
                    <a:p>
                      <a:pPr algn="ctr"/>
                      <a:r>
                        <a:rPr lang="hr-HR" sz="2000" dirty="0" smtClean="0"/>
                        <a:t>26</a:t>
                      </a:r>
                      <a:endParaRPr lang="hr-HR" sz="2000" dirty="0"/>
                    </a:p>
                  </a:txBody>
                  <a:tcPr/>
                </a:tc>
                <a:tc>
                  <a:txBody>
                    <a:bodyPr/>
                    <a:lstStyle/>
                    <a:p>
                      <a:pPr algn="ctr"/>
                      <a:r>
                        <a:rPr lang="hr-HR" sz="2000" dirty="0" smtClean="0"/>
                        <a:t>74</a:t>
                      </a:r>
                      <a:endParaRPr lang="hr-HR" sz="2000" dirty="0"/>
                    </a:p>
                  </a:txBody>
                  <a:tcPr/>
                </a:tc>
              </a:tr>
              <a:tr h="408217">
                <a:tc>
                  <a:txBody>
                    <a:bodyPr/>
                    <a:lstStyle/>
                    <a:p>
                      <a:pPr algn="l"/>
                      <a:r>
                        <a:rPr lang="hr-HR" sz="2000" dirty="0" smtClean="0"/>
                        <a:t>Radnici/e</a:t>
                      </a:r>
                      <a:r>
                        <a:rPr lang="hr-HR" sz="2000" baseline="0" dirty="0" smtClean="0"/>
                        <a:t> na strojevima</a:t>
                      </a:r>
                      <a:endParaRPr lang="hr-HR" sz="2000" dirty="0"/>
                    </a:p>
                  </a:txBody>
                  <a:tcPr/>
                </a:tc>
                <a:tc>
                  <a:txBody>
                    <a:bodyPr/>
                    <a:lstStyle/>
                    <a:p>
                      <a:pPr algn="ctr"/>
                      <a:r>
                        <a:rPr lang="hr-HR" sz="2000" dirty="0" smtClean="0"/>
                        <a:t>23</a:t>
                      </a:r>
                      <a:endParaRPr lang="hr-HR" sz="2000" dirty="0"/>
                    </a:p>
                  </a:txBody>
                  <a:tcPr/>
                </a:tc>
                <a:tc>
                  <a:txBody>
                    <a:bodyPr/>
                    <a:lstStyle/>
                    <a:p>
                      <a:pPr algn="ctr"/>
                      <a:r>
                        <a:rPr lang="hr-HR" sz="2000" dirty="0" smtClean="0"/>
                        <a:t>77</a:t>
                      </a:r>
                      <a:endParaRPr lang="hr-HR" sz="2000" dirty="0"/>
                    </a:p>
                  </a:txBody>
                  <a:tcPr/>
                </a:tc>
              </a:tr>
              <a:tr h="408217">
                <a:tc>
                  <a:txBody>
                    <a:bodyPr/>
                    <a:lstStyle/>
                    <a:p>
                      <a:pPr algn="l"/>
                      <a:r>
                        <a:rPr lang="hr-HR" sz="2000" dirty="0" smtClean="0"/>
                        <a:t>Poljoprivreda, šumarstvo i ribarstvo</a:t>
                      </a:r>
                      <a:endParaRPr lang="hr-HR" sz="2000" dirty="0"/>
                    </a:p>
                  </a:txBody>
                  <a:tcPr/>
                </a:tc>
                <a:tc>
                  <a:txBody>
                    <a:bodyPr/>
                    <a:lstStyle/>
                    <a:p>
                      <a:pPr algn="ctr"/>
                      <a:r>
                        <a:rPr lang="hr-HR" sz="2000" dirty="0" smtClean="0"/>
                        <a:t>21</a:t>
                      </a:r>
                      <a:endParaRPr lang="hr-HR" sz="2000" dirty="0"/>
                    </a:p>
                  </a:txBody>
                  <a:tcPr/>
                </a:tc>
                <a:tc>
                  <a:txBody>
                    <a:bodyPr/>
                    <a:lstStyle/>
                    <a:p>
                      <a:pPr algn="ctr"/>
                      <a:r>
                        <a:rPr lang="hr-HR" sz="2000" dirty="0" smtClean="0"/>
                        <a:t>79</a:t>
                      </a:r>
                      <a:endParaRPr lang="hr-HR" sz="2000" dirty="0"/>
                    </a:p>
                  </a:txBody>
                  <a:tcPr/>
                </a:tc>
              </a:tr>
              <a:tr h="408217">
                <a:tc>
                  <a:txBody>
                    <a:bodyPr/>
                    <a:lstStyle/>
                    <a:p>
                      <a:pPr algn="l"/>
                      <a:r>
                        <a:rPr lang="hr-HR" sz="2000" dirty="0" smtClean="0"/>
                        <a:t>Policijaci/ke</a:t>
                      </a:r>
                      <a:r>
                        <a:rPr lang="hr-HR" sz="2000" baseline="0" dirty="0" smtClean="0"/>
                        <a:t> i detektivi/ke</a:t>
                      </a:r>
                      <a:endParaRPr lang="hr-HR" sz="2000" dirty="0"/>
                    </a:p>
                  </a:txBody>
                  <a:tcPr/>
                </a:tc>
                <a:tc>
                  <a:txBody>
                    <a:bodyPr/>
                    <a:lstStyle/>
                    <a:p>
                      <a:pPr algn="ctr"/>
                      <a:r>
                        <a:rPr lang="hr-HR" sz="2000" dirty="0" smtClean="0"/>
                        <a:t>18</a:t>
                      </a:r>
                      <a:endParaRPr lang="hr-HR" sz="2000" dirty="0"/>
                    </a:p>
                  </a:txBody>
                  <a:tcPr/>
                </a:tc>
                <a:tc>
                  <a:txBody>
                    <a:bodyPr/>
                    <a:lstStyle/>
                    <a:p>
                      <a:pPr algn="ctr"/>
                      <a:r>
                        <a:rPr lang="hr-HR" sz="2000" dirty="0" smtClean="0"/>
                        <a:t>82</a:t>
                      </a:r>
                      <a:endParaRPr lang="hr-HR" sz="2000" dirty="0"/>
                    </a:p>
                  </a:txBody>
                  <a:tcPr/>
                </a:tc>
              </a:tr>
              <a:tr h="408217">
                <a:tc>
                  <a:txBody>
                    <a:bodyPr/>
                    <a:lstStyle/>
                    <a:p>
                      <a:pPr algn="l"/>
                      <a:r>
                        <a:rPr lang="hr-HR" sz="2000" dirty="0" smtClean="0"/>
                        <a:t>Vozači/ce</a:t>
                      </a:r>
                      <a:r>
                        <a:rPr lang="hr-HR" sz="2000" baseline="0" dirty="0" smtClean="0"/>
                        <a:t> motornih vozila</a:t>
                      </a:r>
                      <a:endParaRPr lang="hr-HR" sz="2000" dirty="0"/>
                    </a:p>
                  </a:txBody>
                  <a:tcPr/>
                </a:tc>
                <a:tc>
                  <a:txBody>
                    <a:bodyPr/>
                    <a:lstStyle/>
                    <a:p>
                      <a:pPr algn="ctr"/>
                      <a:r>
                        <a:rPr lang="hr-HR" sz="2000" dirty="0" smtClean="0"/>
                        <a:t>12</a:t>
                      </a:r>
                      <a:endParaRPr lang="hr-HR" sz="2000" dirty="0"/>
                    </a:p>
                  </a:txBody>
                  <a:tcPr/>
                </a:tc>
                <a:tc>
                  <a:txBody>
                    <a:bodyPr/>
                    <a:lstStyle/>
                    <a:p>
                      <a:pPr algn="ctr"/>
                      <a:r>
                        <a:rPr lang="hr-HR" sz="2000" dirty="0" smtClean="0"/>
                        <a:t>88</a:t>
                      </a:r>
                      <a:endParaRPr lang="hr-HR" sz="2000" dirty="0"/>
                    </a:p>
                  </a:txBody>
                  <a:tcPr/>
                </a:tc>
              </a:tr>
              <a:tr h="408217">
                <a:tc>
                  <a:txBody>
                    <a:bodyPr/>
                    <a:lstStyle/>
                    <a:p>
                      <a:pPr algn="l"/>
                      <a:r>
                        <a:rPr lang="hr-HR" sz="2000" dirty="0" smtClean="0"/>
                        <a:t>Inžinjeri/ke</a:t>
                      </a:r>
                      <a:endParaRPr lang="hr-HR" sz="2000" dirty="0"/>
                    </a:p>
                  </a:txBody>
                  <a:tcPr/>
                </a:tc>
                <a:tc>
                  <a:txBody>
                    <a:bodyPr/>
                    <a:lstStyle/>
                    <a:p>
                      <a:pPr algn="ctr"/>
                      <a:r>
                        <a:rPr lang="hr-HR" sz="2000" dirty="0" smtClean="0"/>
                        <a:t>11</a:t>
                      </a:r>
                      <a:endParaRPr lang="hr-HR" sz="2000" dirty="0"/>
                    </a:p>
                  </a:txBody>
                  <a:tcPr/>
                </a:tc>
                <a:tc>
                  <a:txBody>
                    <a:bodyPr/>
                    <a:lstStyle/>
                    <a:p>
                      <a:pPr algn="ctr"/>
                      <a:r>
                        <a:rPr lang="hr-HR" sz="2000" dirty="0" smtClean="0"/>
                        <a:t>89</a:t>
                      </a:r>
                      <a:endParaRPr lang="hr-HR" sz="2000" dirty="0"/>
                    </a:p>
                  </a:txBody>
                  <a:tcPr/>
                </a:tc>
              </a:tr>
              <a:tr h="408217">
                <a:tc>
                  <a:txBody>
                    <a:bodyPr/>
                    <a:lstStyle/>
                    <a:p>
                      <a:pPr algn="l"/>
                      <a:r>
                        <a:rPr lang="hr-HR" sz="2000" dirty="0" smtClean="0"/>
                        <a:t>Održavanje</a:t>
                      </a:r>
                      <a:r>
                        <a:rPr lang="hr-HR" sz="2000" baseline="0" dirty="0" smtClean="0"/>
                        <a:t> i popravak strojeva</a:t>
                      </a:r>
                      <a:endParaRPr lang="hr-HR" sz="2000" dirty="0"/>
                    </a:p>
                  </a:txBody>
                  <a:tcPr/>
                </a:tc>
                <a:tc>
                  <a:txBody>
                    <a:bodyPr/>
                    <a:lstStyle/>
                    <a:p>
                      <a:pPr algn="ctr"/>
                      <a:r>
                        <a:rPr lang="hr-HR" sz="2000" dirty="0" smtClean="0"/>
                        <a:t>4</a:t>
                      </a:r>
                      <a:endParaRPr lang="hr-HR" sz="2000" dirty="0"/>
                    </a:p>
                  </a:txBody>
                  <a:tcPr/>
                </a:tc>
                <a:tc>
                  <a:txBody>
                    <a:bodyPr/>
                    <a:lstStyle/>
                    <a:p>
                      <a:pPr algn="ctr"/>
                      <a:r>
                        <a:rPr lang="hr-HR" sz="2000" dirty="0" smtClean="0"/>
                        <a:t>96</a:t>
                      </a:r>
                      <a:endParaRPr lang="hr-HR" sz="2000" dirty="0"/>
                    </a:p>
                  </a:txBody>
                  <a:tcPr/>
                </a:tc>
              </a:tr>
              <a:tr h="408217">
                <a:tc>
                  <a:txBody>
                    <a:bodyPr/>
                    <a:lstStyle/>
                    <a:p>
                      <a:pPr algn="l"/>
                      <a:r>
                        <a:rPr lang="hr-HR" sz="2000" dirty="0" smtClean="0"/>
                        <a:t>Vatrogasci/ice</a:t>
                      </a:r>
                      <a:endParaRPr lang="hr-HR" sz="2000" dirty="0"/>
                    </a:p>
                  </a:txBody>
                  <a:tcPr/>
                </a:tc>
                <a:tc>
                  <a:txBody>
                    <a:bodyPr/>
                    <a:lstStyle/>
                    <a:p>
                      <a:pPr algn="ctr"/>
                      <a:r>
                        <a:rPr lang="hr-HR" sz="2000" dirty="0" smtClean="0"/>
                        <a:t>4</a:t>
                      </a:r>
                      <a:endParaRPr lang="hr-HR" sz="2000" dirty="0"/>
                    </a:p>
                  </a:txBody>
                  <a:tcPr/>
                </a:tc>
                <a:tc>
                  <a:txBody>
                    <a:bodyPr/>
                    <a:lstStyle/>
                    <a:p>
                      <a:pPr algn="ctr"/>
                      <a:r>
                        <a:rPr lang="hr-HR" sz="2000" dirty="0" smtClean="0"/>
                        <a:t>96</a:t>
                      </a:r>
                      <a:endParaRPr lang="hr-HR" sz="2000" dirty="0"/>
                    </a:p>
                  </a:txBody>
                  <a:tcPr/>
                </a:tc>
              </a:tr>
              <a:tr h="408217">
                <a:tc>
                  <a:txBody>
                    <a:bodyPr/>
                    <a:lstStyle/>
                    <a:p>
                      <a:pPr algn="l"/>
                      <a:r>
                        <a:rPr lang="hr-HR" sz="2000" dirty="0" smtClean="0"/>
                        <a:t>Piloti/kinje</a:t>
                      </a:r>
                      <a:r>
                        <a:rPr lang="hr-HR" sz="2000" baseline="0" dirty="0" smtClean="0"/>
                        <a:t> i navigacija</a:t>
                      </a:r>
                      <a:endParaRPr lang="hr-HR" sz="2000" dirty="0"/>
                    </a:p>
                  </a:txBody>
                  <a:tcPr/>
                </a:tc>
                <a:tc>
                  <a:txBody>
                    <a:bodyPr/>
                    <a:lstStyle/>
                    <a:p>
                      <a:pPr algn="ctr"/>
                      <a:r>
                        <a:rPr lang="hr-HR" sz="2000" dirty="0" smtClean="0"/>
                        <a:t>4</a:t>
                      </a:r>
                      <a:endParaRPr lang="hr-HR" sz="2000" dirty="0"/>
                    </a:p>
                  </a:txBody>
                  <a:tcPr/>
                </a:tc>
                <a:tc>
                  <a:txBody>
                    <a:bodyPr/>
                    <a:lstStyle/>
                    <a:p>
                      <a:pPr algn="ctr"/>
                      <a:r>
                        <a:rPr lang="hr-HR" sz="2000" dirty="0" smtClean="0"/>
                        <a:t>96</a:t>
                      </a:r>
                      <a:endParaRPr lang="hr-HR" sz="2000" dirty="0"/>
                    </a:p>
                  </a:txBody>
                  <a:tcPr/>
                </a:tc>
              </a:tr>
              <a:tr h="408217">
                <a:tc>
                  <a:txBody>
                    <a:bodyPr/>
                    <a:lstStyle/>
                    <a:p>
                      <a:pPr algn="l"/>
                      <a:r>
                        <a:rPr lang="hr-HR" sz="2000" dirty="0" smtClean="0"/>
                        <a:t>Građevinski</a:t>
                      </a:r>
                      <a:r>
                        <a:rPr lang="hr-HR" sz="2000" baseline="0" dirty="0" smtClean="0"/>
                        <a:t> radnici/e</a:t>
                      </a:r>
                      <a:endParaRPr lang="hr-HR" sz="2000" dirty="0"/>
                    </a:p>
                  </a:txBody>
                  <a:tcPr/>
                </a:tc>
                <a:tc>
                  <a:txBody>
                    <a:bodyPr/>
                    <a:lstStyle/>
                    <a:p>
                      <a:pPr algn="ctr"/>
                      <a:r>
                        <a:rPr lang="hr-HR" sz="2000" dirty="0" smtClean="0"/>
                        <a:t>2</a:t>
                      </a:r>
                      <a:endParaRPr lang="hr-HR" sz="2000" dirty="0"/>
                    </a:p>
                  </a:txBody>
                  <a:tcPr/>
                </a:tc>
                <a:tc>
                  <a:txBody>
                    <a:bodyPr/>
                    <a:lstStyle/>
                    <a:p>
                      <a:pPr algn="ctr"/>
                      <a:r>
                        <a:rPr lang="hr-HR" sz="2000" dirty="0" smtClean="0"/>
                        <a:t>98</a:t>
                      </a:r>
                      <a:endParaRPr lang="hr-HR" sz="2000"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71462"/>
            <a:ext cx="8929718" cy="1143000"/>
          </a:xfrm>
        </p:spPr>
        <p:txBody>
          <a:bodyPr>
            <a:noAutofit/>
          </a:bodyPr>
          <a:lstStyle/>
          <a:p>
            <a:r>
              <a:rPr lang="hr-HR" sz="2800" b="1" dirty="0" smtClean="0">
                <a:solidFill>
                  <a:srgbClr val="7030A0"/>
                </a:solidFill>
              </a:rPr>
              <a:t>% M i Ž zaposlenih na različitim poslovima (HR, 2001)</a:t>
            </a:r>
            <a:endParaRPr lang="hr-HR" sz="2800" b="1" dirty="0">
              <a:solidFill>
                <a:srgbClr val="7030A0"/>
              </a:solidFill>
            </a:endParaRPr>
          </a:p>
        </p:txBody>
      </p:sp>
      <p:graphicFrame>
        <p:nvGraphicFramePr>
          <p:cNvPr id="4" name="Content Placeholder 3"/>
          <p:cNvGraphicFramePr>
            <a:graphicFrameLocks noGrp="1"/>
          </p:cNvGraphicFramePr>
          <p:nvPr>
            <p:ph idx="1"/>
          </p:nvPr>
        </p:nvGraphicFramePr>
        <p:xfrm>
          <a:off x="142844" y="928670"/>
          <a:ext cx="8858281" cy="5643573"/>
        </p:xfrm>
        <a:graphic>
          <a:graphicData uri="http://schemas.openxmlformats.org/drawingml/2006/table">
            <a:tbl>
              <a:tblPr firstRow="1" bandRow="1">
                <a:tableStyleId>{D27102A9-8310-4765-A935-A1911B00CA55}</a:tableStyleId>
              </a:tblPr>
              <a:tblGrid>
                <a:gridCol w="5044303"/>
                <a:gridCol w="1922384"/>
                <a:gridCol w="1891594"/>
              </a:tblGrid>
              <a:tr h="434121">
                <a:tc>
                  <a:txBody>
                    <a:bodyPr/>
                    <a:lstStyle/>
                    <a:p>
                      <a:pPr algn="l"/>
                      <a:r>
                        <a:rPr lang="hr-HR" sz="2200" dirty="0" smtClean="0"/>
                        <a:t>Zanimanje</a:t>
                      </a:r>
                      <a:endParaRPr lang="hr-HR" sz="2200" dirty="0"/>
                    </a:p>
                  </a:txBody>
                  <a:tcPr/>
                </a:tc>
                <a:tc>
                  <a:txBody>
                    <a:bodyPr/>
                    <a:lstStyle/>
                    <a:p>
                      <a:pPr algn="ctr"/>
                      <a:r>
                        <a:rPr lang="hr-HR" sz="2200" dirty="0" smtClean="0"/>
                        <a:t>Žene (%)</a:t>
                      </a:r>
                      <a:endParaRPr lang="hr-HR" sz="2200" dirty="0"/>
                    </a:p>
                  </a:txBody>
                  <a:tcPr/>
                </a:tc>
                <a:tc>
                  <a:txBody>
                    <a:bodyPr/>
                    <a:lstStyle/>
                    <a:p>
                      <a:pPr algn="ctr"/>
                      <a:r>
                        <a:rPr lang="hr-HR" sz="2200" dirty="0" smtClean="0"/>
                        <a:t>Muškarci</a:t>
                      </a:r>
                      <a:r>
                        <a:rPr lang="hr-HR" sz="2200" baseline="0" dirty="0" smtClean="0"/>
                        <a:t> (%)</a:t>
                      </a:r>
                      <a:endParaRPr lang="hr-HR" sz="2200" dirty="0"/>
                    </a:p>
                  </a:txBody>
                  <a:tcPr/>
                </a:tc>
              </a:tr>
              <a:tr h="434121">
                <a:tc>
                  <a:txBody>
                    <a:bodyPr/>
                    <a:lstStyle/>
                    <a:p>
                      <a:pPr algn="l"/>
                      <a:r>
                        <a:rPr lang="hr-HR" sz="2200" dirty="0" smtClean="0"/>
                        <a:t>Primalje</a:t>
                      </a:r>
                      <a:endParaRPr lang="hr-HR" sz="2200" dirty="0"/>
                    </a:p>
                  </a:txBody>
                  <a:tcPr/>
                </a:tc>
                <a:tc>
                  <a:txBody>
                    <a:bodyPr/>
                    <a:lstStyle/>
                    <a:p>
                      <a:pPr algn="ctr"/>
                      <a:r>
                        <a:rPr lang="hr-HR" sz="2200" dirty="0" smtClean="0"/>
                        <a:t>100</a:t>
                      </a:r>
                      <a:endParaRPr lang="hr-HR" sz="2200" dirty="0"/>
                    </a:p>
                  </a:txBody>
                  <a:tcPr/>
                </a:tc>
                <a:tc>
                  <a:txBody>
                    <a:bodyPr/>
                    <a:lstStyle/>
                    <a:p>
                      <a:pPr algn="ctr"/>
                      <a:r>
                        <a:rPr lang="hr-HR" sz="2200" dirty="0" smtClean="0"/>
                        <a:t>0</a:t>
                      </a:r>
                      <a:endParaRPr lang="hr-HR" sz="2200" dirty="0"/>
                    </a:p>
                  </a:txBody>
                  <a:tcPr/>
                </a:tc>
              </a:tr>
              <a:tr h="434121">
                <a:tc>
                  <a:txBody>
                    <a:bodyPr/>
                    <a:lstStyle/>
                    <a:p>
                      <a:pPr algn="l"/>
                      <a:r>
                        <a:rPr lang="hr-HR" sz="2200" dirty="0" smtClean="0"/>
                        <a:t>Kućne pomoćnice/i</a:t>
                      </a:r>
                      <a:endParaRPr lang="hr-HR" sz="2200" dirty="0"/>
                    </a:p>
                  </a:txBody>
                  <a:tcPr/>
                </a:tc>
                <a:tc>
                  <a:txBody>
                    <a:bodyPr/>
                    <a:lstStyle/>
                    <a:p>
                      <a:pPr algn="ctr"/>
                      <a:r>
                        <a:rPr lang="hr-HR" sz="2200" dirty="0" smtClean="0"/>
                        <a:t>99</a:t>
                      </a:r>
                      <a:endParaRPr lang="hr-HR" sz="2200" dirty="0"/>
                    </a:p>
                  </a:txBody>
                  <a:tcPr/>
                </a:tc>
                <a:tc>
                  <a:txBody>
                    <a:bodyPr/>
                    <a:lstStyle/>
                    <a:p>
                      <a:pPr algn="ctr"/>
                      <a:r>
                        <a:rPr lang="hr-HR" sz="2200" dirty="0" smtClean="0"/>
                        <a:t>1</a:t>
                      </a:r>
                      <a:endParaRPr lang="hr-HR" sz="2200" dirty="0"/>
                    </a:p>
                  </a:txBody>
                  <a:tcPr/>
                </a:tc>
              </a:tr>
              <a:tr h="434121">
                <a:tc>
                  <a:txBody>
                    <a:bodyPr/>
                    <a:lstStyle/>
                    <a:p>
                      <a:pPr algn="l"/>
                      <a:r>
                        <a:rPr lang="hr-HR" sz="2200" dirty="0" smtClean="0"/>
                        <a:t>Tajnice/i</a:t>
                      </a:r>
                      <a:endParaRPr lang="hr-HR" sz="2200" dirty="0"/>
                    </a:p>
                  </a:txBody>
                  <a:tcPr/>
                </a:tc>
                <a:tc>
                  <a:txBody>
                    <a:bodyPr/>
                    <a:lstStyle/>
                    <a:p>
                      <a:pPr algn="ctr"/>
                      <a:r>
                        <a:rPr lang="hr-HR" sz="2200" dirty="0" smtClean="0"/>
                        <a:t>98</a:t>
                      </a:r>
                      <a:endParaRPr lang="hr-HR" sz="2200" dirty="0"/>
                    </a:p>
                  </a:txBody>
                  <a:tcPr/>
                </a:tc>
                <a:tc>
                  <a:txBody>
                    <a:bodyPr/>
                    <a:lstStyle/>
                    <a:p>
                      <a:pPr algn="ctr"/>
                      <a:r>
                        <a:rPr lang="hr-HR" sz="2200" dirty="0" smtClean="0"/>
                        <a:t>2</a:t>
                      </a:r>
                      <a:endParaRPr lang="hr-HR" sz="2200" dirty="0"/>
                    </a:p>
                  </a:txBody>
                  <a:tcPr/>
                </a:tc>
              </a:tr>
              <a:tr h="434121">
                <a:tc>
                  <a:txBody>
                    <a:bodyPr/>
                    <a:lstStyle/>
                    <a:p>
                      <a:pPr algn="l"/>
                      <a:r>
                        <a:rPr lang="hr-HR" sz="2200" dirty="0" smtClean="0"/>
                        <a:t>Tete/ci u vrtićima</a:t>
                      </a:r>
                      <a:endParaRPr lang="hr-HR" sz="2200" dirty="0"/>
                    </a:p>
                  </a:txBody>
                  <a:tcPr/>
                </a:tc>
                <a:tc>
                  <a:txBody>
                    <a:bodyPr/>
                    <a:lstStyle/>
                    <a:p>
                      <a:pPr algn="ctr"/>
                      <a:r>
                        <a:rPr lang="hr-HR" sz="2200" dirty="0" smtClean="0"/>
                        <a:t>97</a:t>
                      </a:r>
                      <a:endParaRPr lang="hr-HR" sz="2200" dirty="0"/>
                    </a:p>
                  </a:txBody>
                  <a:tcPr/>
                </a:tc>
                <a:tc>
                  <a:txBody>
                    <a:bodyPr/>
                    <a:lstStyle/>
                    <a:p>
                      <a:pPr algn="ctr"/>
                      <a:r>
                        <a:rPr lang="hr-HR" sz="2200" dirty="0" smtClean="0"/>
                        <a:t>3</a:t>
                      </a:r>
                      <a:endParaRPr lang="hr-HR" sz="2200" dirty="0"/>
                    </a:p>
                  </a:txBody>
                  <a:tcPr/>
                </a:tc>
              </a:tr>
              <a:tr h="434121">
                <a:tc>
                  <a:txBody>
                    <a:bodyPr/>
                    <a:lstStyle/>
                    <a:p>
                      <a:pPr algn="l"/>
                      <a:r>
                        <a:rPr lang="hr-HR" sz="2200" dirty="0" smtClean="0"/>
                        <a:t>Švelje za strojem</a:t>
                      </a:r>
                      <a:endParaRPr lang="hr-HR" sz="2200" dirty="0"/>
                    </a:p>
                  </a:txBody>
                  <a:tcPr/>
                </a:tc>
                <a:tc>
                  <a:txBody>
                    <a:bodyPr/>
                    <a:lstStyle/>
                    <a:p>
                      <a:pPr algn="ctr"/>
                      <a:r>
                        <a:rPr lang="hr-HR" sz="2200" dirty="0" smtClean="0"/>
                        <a:t>96</a:t>
                      </a:r>
                      <a:endParaRPr lang="hr-HR" sz="2200" dirty="0"/>
                    </a:p>
                  </a:txBody>
                  <a:tcPr/>
                </a:tc>
                <a:tc>
                  <a:txBody>
                    <a:bodyPr/>
                    <a:lstStyle/>
                    <a:p>
                      <a:pPr algn="ctr"/>
                      <a:r>
                        <a:rPr lang="hr-HR" sz="2200" dirty="0" smtClean="0"/>
                        <a:t>4</a:t>
                      </a:r>
                      <a:endParaRPr lang="hr-HR" sz="2200" dirty="0"/>
                    </a:p>
                  </a:txBody>
                  <a:tcPr/>
                </a:tc>
              </a:tr>
              <a:tr h="434121">
                <a:tc>
                  <a:txBody>
                    <a:bodyPr/>
                    <a:lstStyle/>
                    <a:p>
                      <a:pPr algn="l"/>
                      <a:r>
                        <a:rPr lang="hr-HR" sz="2200" dirty="0" smtClean="0"/>
                        <a:t>Čistači/ce</a:t>
                      </a:r>
                      <a:r>
                        <a:rPr lang="hr-HR" sz="2200" baseline="0" dirty="0" smtClean="0"/>
                        <a:t> i posluga</a:t>
                      </a:r>
                      <a:endParaRPr lang="hr-HR" sz="2200" dirty="0"/>
                    </a:p>
                  </a:txBody>
                  <a:tcPr/>
                </a:tc>
                <a:tc>
                  <a:txBody>
                    <a:bodyPr/>
                    <a:lstStyle/>
                    <a:p>
                      <a:pPr algn="ctr"/>
                      <a:r>
                        <a:rPr lang="hr-HR" sz="2200" dirty="0" smtClean="0"/>
                        <a:t>96</a:t>
                      </a:r>
                      <a:endParaRPr lang="hr-HR" sz="2200" dirty="0"/>
                    </a:p>
                  </a:txBody>
                  <a:tcPr/>
                </a:tc>
                <a:tc>
                  <a:txBody>
                    <a:bodyPr/>
                    <a:lstStyle/>
                    <a:p>
                      <a:pPr algn="ctr"/>
                      <a:r>
                        <a:rPr lang="hr-HR" sz="2200" dirty="0" smtClean="0"/>
                        <a:t>4</a:t>
                      </a:r>
                      <a:endParaRPr lang="hr-HR" sz="2200" dirty="0"/>
                    </a:p>
                  </a:txBody>
                  <a:tcPr/>
                </a:tc>
              </a:tr>
              <a:tr h="434121">
                <a:tc>
                  <a:txBody>
                    <a:bodyPr/>
                    <a:lstStyle/>
                    <a:p>
                      <a:pPr algn="l"/>
                      <a:r>
                        <a:rPr lang="hr-HR" sz="2200" dirty="0" smtClean="0"/>
                        <a:t>Medicinske</a:t>
                      </a:r>
                      <a:r>
                        <a:rPr lang="hr-HR" sz="2200" baseline="0" dirty="0" smtClean="0"/>
                        <a:t> sestre/braća</a:t>
                      </a:r>
                      <a:endParaRPr lang="hr-HR" sz="2200" dirty="0"/>
                    </a:p>
                  </a:txBody>
                  <a:tcPr/>
                </a:tc>
                <a:tc>
                  <a:txBody>
                    <a:bodyPr/>
                    <a:lstStyle/>
                    <a:p>
                      <a:pPr algn="ctr"/>
                      <a:r>
                        <a:rPr lang="hr-HR" sz="2200" dirty="0" smtClean="0"/>
                        <a:t>93</a:t>
                      </a:r>
                      <a:endParaRPr lang="hr-HR" sz="2200" dirty="0"/>
                    </a:p>
                  </a:txBody>
                  <a:tcPr/>
                </a:tc>
                <a:tc>
                  <a:txBody>
                    <a:bodyPr/>
                    <a:lstStyle/>
                    <a:p>
                      <a:pPr algn="ctr"/>
                      <a:r>
                        <a:rPr lang="hr-HR" sz="2200" dirty="0" smtClean="0"/>
                        <a:t>7</a:t>
                      </a:r>
                      <a:endParaRPr lang="hr-HR" sz="2200" dirty="0"/>
                    </a:p>
                  </a:txBody>
                  <a:tcPr/>
                </a:tc>
              </a:tr>
              <a:tr h="434121">
                <a:tc>
                  <a:txBody>
                    <a:bodyPr/>
                    <a:lstStyle/>
                    <a:p>
                      <a:pPr algn="l"/>
                      <a:r>
                        <a:rPr lang="hr-HR" sz="2200" dirty="0" smtClean="0"/>
                        <a:t>Frizeri/ke, kozmetičari/ke</a:t>
                      </a:r>
                      <a:r>
                        <a:rPr lang="hr-HR" sz="2200" baseline="0" dirty="0" smtClean="0"/>
                        <a:t> i sl.</a:t>
                      </a:r>
                      <a:endParaRPr lang="hr-HR" sz="2200" dirty="0"/>
                    </a:p>
                  </a:txBody>
                  <a:tcPr/>
                </a:tc>
                <a:tc>
                  <a:txBody>
                    <a:bodyPr/>
                    <a:lstStyle/>
                    <a:p>
                      <a:pPr algn="ctr"/>
                      <a:r>
                        <a:rPr lang="hr-HR" sz="2200" dirty="0" smtClean="0"/>
                        <a:t>92</a:t>
                      </a:r>
                      <a:endParaRPr lang="hr-HR" sz="2200" dirty="0"/>
                    </a:p>
                  </a:txBody>
                  <a:tcPr/>
                </a:tc>
                <a:tc>
                  <a:txBody>
                    <a:bodyPr/>
                    <a:lstStyle/>
                    <a:p>
                      <a:pPr algn="ctr"/>
                      <a:r>
                        <a:rPr lang="hr-HR" sz="2200" dirty="0" smtClean="0"/>
                        <a:t>8</a:t>
                      </a:r>
                      <a:endParaRPr lang="hr-HR" sz="2200" dirty="0"/>
                    </a:p>
                  </a:txBody>
                  <a:tcPr/>
                </a:tc>
              </a:tr>
              <a:tr h="434121">
                <a:tc>
                  <a:txBody>
                    <a:bodyPr/>
                    <a:lstStyle/>
                    <a:p>
                      <a:pPr algn="l"/>
                      <a:r>
                        <a:rPr lang="hr-HR" sz="2200" dirty="0" smtClean="0"/>
                        <a:t>Knjigovođe</a:t>
                      </a:r>
                      <a:endParaRPr lang="hr-HR" sz="2200" dirty="0"/>
                    </a:p>
                  </a:txBody>
                  <a:tcPr/>
                </a:tc>
                <a:tc>
                  <a:txBody>
                    <a:bodyPr/>
                    <a:lstStyle/>
                    <a:p>
                      <a:pPr algn="ctr"/>
                      <a:r>
                        <a:rPr lang="hr-HR" sz="2200" dirty="0" smtClean="0"/>
                        <a:t>90</a:t>
                      </a:r>
                      <a:endParaRPr lang="hr-HR" sz="2200" dirty="0"/>
                    </a:p>
                  </a:txBody>
                  <a:tcPr/>
                </a:tc>
                <a:tc>
                  <a:txBody>
                    <a:bodyPr/>
                    <a:lstStyle/>
                    <a:p>
                      <a:pPr algn="ctr"/>
                      <a:r>
                        <a:rPr lang="hr-HR" sz="2200" dirty="0" smtClean="0"/>
                        <a:t>10</a:t>
                      </a:r>
                      <a:endParaRPr lang="hr-HR" sz="2200" dirty="0"/>
                    </a:p>
                  </a:txBody>
                  <a:tcPr/>
                </a:tc>
              </a:tr>
              <a:tr h="434121">
                <a:tc>
                  <a:txBody>
                    <a:bodyPr/>
                    <a:lstStyle/>
                    <a:p>
                      <a:pPr algn="l"/>
                      <a:r>
                        <a:rPr lang="hr-HR" sz="2200" dirty="0" smtClean="0"/>
                        <a:t>Socijalne radnice/i</a:t>
                      </a:r>
                      <a:endParaRPr lang="hr-HR" sz="2200" dirty="0"/>
                    </a:p>
                  </a:txBody>
                  <a:tcPr/>
                </a:tc>
                <a:tc>
                  <a:txBody>
                    <a:bodyPr/>
                    <a:lstStyle/>
                    <a:p>
                      <a:pPr algn="ctr"/>
                      <a:r>
                        <a:rPr lang="hr-HR" sz="2200" dirty="0" smtClean="0"/>
                        <a:t>86</a:t>
                      </a:r>
                      <a:endParaRPr lang="hr-HR" sz="2200" dirty="0"/>
                    </a:p>
                  </a:txBody>
                  <a:tcPr/>
                </a:tc>
                <a:tc>
                  <a:txBody>
                    <a:bodyPr/>
                    <a:lstStyle/>
                    <a:p>
                      <a:pPr algn="ctr"/>
                      <a:r>
                        <a:rPr lang="hr-HR" sz="2200" dirty="0" smtClean="0"/>
                        <a:t>14</a:t>
                      </a:r>
                      <a:endParaRPr lang="hr-HR" sz="2200" dirty="0"/>
                    </a:p>
                  </a:txBody>
                  <a:tcPr/>
                </a:tc>
              </a:tr>
              <a:tr h="434121">
                <a:tc>
                  <a:txBody>
                    <a:bodyPr/>
                    <a:lstStyle/>
                    <a:p>
                      <a:pPr algn="l"/>
                      <a:r>
                        <a:rPr lang="hr-HR" sz="2200" dirty="0" smtClean="0"/>
                        <a:t>Ljekarnice/</a:t>
                      </a:r>
                      <a:endParaRPr lang="hr-HR" sz="2200" dirty="0"/>
                    </a:p>
                  </a:txBody>
                  <a:tcPr/>
                </a:tc>
                <a:tc>
                  <a:txBody>
                    <a:bodyPr/>
                    <a:lstStyle/>
                    <a:p>
                      <a:pPr algn="ctr"/>
                      <a:r>
                        <a:rPr lang="hr-HR" sz="2200" dirty="0" smtClean="0"/>
                        <a:t>86</a:t>
                      </a:r>
                      <a:endParaRPr lang="hr-HR" sz="2200" dirty="0"/>
                    </a:p>
                  </a:txBody>
                  <a:tcPr/>
                </a:tc>
                <a:tc>
                  <a:txBody>
                    <a:bodyPr/>
                    <a:lstStyle/>
                    <a:p>
                      <a:pPr algn="ctr"/>
                      <a:r>
                        <a:rPr lang="hr-HR" sz="2200" dirty="0" smtClean="0"/>
                        <a:t>14</a:t>
                      </a:r>
                      <a:endParaRPr lang="hr-HR" sz="2200" dirty="0"/>
                    </a:p>
                  </a:txBody>
                  <a:tcPr/>
                </a:tc>
              </a:tr>
              <a:tr h="434121">
                <a:tc>
                  <a:txBody>
                    <a:bodyPr/>
                    <a:lstStyle/>
                    <a:p>
                      <a:pPr algn="l"/>
                      <a:r>
                        <a:rPr lang="hr-HR" sz="2200" dirty="0" smtClean="0"/>
                        <a:t>Knjižničarke/i</a:t>
                      </a:r>
                      <a:endParaRPr lang="hr-HR" sz="2200" dirty="0"/>
                    </a:p>
                  </a:txBody>
                  <a:tcPr/>
                </a:tc>
                <a:tc>
                  <a:txBody>
                    <a:bodyPr/>
                    <a:lstStyle/>
                    <a:p>
                      <a:pPr algn="ctr"/>
                      <a:r>
                        <a:rPr lang="hr-HR" sz="2200" dirty="0" smtClean="0"/>
                        <a:t>85</a:t>
                      </a:r>
                      <a:endParaRPr lang="hr-HR" sz="2200" dirty="0"/>
                    </a:p>
                  </a:txBody>
                  <a:tcPr/>
                </a:tc>
                <a:tc>
                  <a:txBody>
                    <a:bodyPr/>
                    <a:lstStyle/>
                    <a:p>
                      <a:pPr algn="ctr"/>
                      <a:r>
                        <a:rPr lang="hr-HR" sz="2200" dirty="0" smtClean="0"/>
                        <a:t>15</a:t>
                      </a:r>
                      <a:endParaRPr lang="hr-HR" sz="2200" dirty="0"/>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988</TotalTime>
  <Words>3730</Words>
  <Application>Microsoft Office PowerPoint</Application>
  <PresentationFormat>On-screen Show (4:3)</PresentationFormat>
  <Paragraphs>472</Paragraphs>
  <Slides>42</Slides>
  <Notes>42</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Office Theme</vt:lpstr>
      <vt:lpstr>Worksheet</vt:lpstr>
      <vt:lpstr>RODNA PROBLEMATIKA  NA POSLU</vt:lpstr>
      <vt:lpstr>Slide 2</vt:lpstr>
      <vt:lpstr>Slide 3</vt:lpstr>
      <vt:lpstr>Slide 4</vt:lpstr>
      <vt:lpstr>Slide 5</vt:lpstr>
      <vt:lpstr>Rodna segregacija zanimanja</vt:lpstr>
      <vt:lpstr>% M i Ž zaposlenih na različitim poslovima (SAD, 2002)</vt:lpstr>
      <vt:lpstr>% M i Ž zaposlenih na različitim poslovima (SAD, 2002)</vt:lpstr>
      <vt:lpstr>% M i Ž zaposlenih na različitim poslovima (HR, 2001)</vt:lpstr>
      <vt:lpstr>% M i Ž zaposlenih na različitim poslovima (HR, 2001)</vt:lpstr>
      <vt:lpstr>Slide 11</vt:lpstr>
      <vt:lpstr>Slide 12</vt:lpstr>
      <vt:lpstr>Slide 13</vt:lpstr>
      <vt:lpstr>Rodni jaz plaća</vt:lpstr>
      <vt:lpstr>Slide 15</vt:lpstr>
      <vt:lpstr>Slide 16</vt:lpstr>
      <vt:lpstr>Slide 17</vt:lpstr>
      <vt:lpstr>Slide 18</vt:lpstr>
      <vt:lpstr>Slide 19</vt:lpstr>
      <vt:lpstr>Slide 20</vt:lpstr>
      <vt:lpstr>Slide 21</vt:lpstr>
      <vt:lpstr>RAZLIKE M I Ž U PONAŠANJU NA POSLU</vt:lpstr>
      <vt:lpstr>Slide 23</vt:lpstr>
      <vt:lpstr>Slide 24</vt:lpstr>
      <vt:lpstr>Slide 25</vt:lpstr>
      <vt:lpstr>RODNA DISKRIMINACIJA NA POSLU</vt:lpstr>
      <vt:lpstr>Slide 27</vt:lpstr>
      <vt:lpstr>Slide 28</vt:lpstr>
      <vt:lpstr>Slide 29</vt:lpstr>
      <vt:lpstr>Slide 30</vt:lpstr>
      <vt:lpstr>Slide 31</vt:lpstr>
      <vt:lpstr>Slide 32</vt:lpstr>
      <vt:lpstr>Slide 33</vt:lpstr>
      <vt:lpstr>Slide 34</vt:lpstr>
      <vt:lpstr>Slide 35</vt:lpstr>
      <vt:lpstr>Diskriminacija na tržištu rada u RH (Franc i sur., 2010)</vt:lpstr>
      <vt:lpstr>Diskriminacija žena pri zapošljavanju (Galić i Nikodem, 2007)</vt:lpstr>
      <vt:lpstr>Slide 38</vt:lpstr>
      <vt:lpstr>Slide 39</vt:lpstr>
      <vt:lpstr>Slide 40</vt:lpstr>
      <vt:lpstr>Slide 41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ROD I SPOL NA POSLU</dc:title>
  <dc:creator>korisnik</dc:creator>
  <cp:lastModifiedBy> </cp:lastModifiedBy>
  <cp:revision>146</cp:revision>
  <dcterms:created xsi:type="dcterms:W3CDTF">2011-05-13T11:51:43Z</dcterms:created>
  <dcterms:modified xsi:type="dcterms:W3CDTF">2013-06-11T07:41:41Z</dcterms:modified>
</cp:coreProperties>
</file>