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69" r:id="rId2"/>
    <p:sldId id="270" r:id="rId3"/>
    <p:sldId id="345" r:id="rId4"/>
    <p:sldId id="384" r:id="rId5"/>
    <p:sldId id="391" r:id="rId6"/>
    <p:sldId id="392" r:id="rId7"/>
    <p:sldId id="393" r:id="rId8"/>
    <p:sldId id="394" r:id="rId9"/>
    <p:sldId id="395" r:id="rId10"/>
    <p:sldId id="396" r:id="rId11"/>
    <p:sldId id="389" r:id="rId12"/>
    <p:sldId id="387" r:id="rId13"/>
    <p:sldId id="397" r:id="rId14"/>
    <p:sldId id="398" r:id="rId15"/>
    <p:sldId id="399" r:id="rId16"/>
    <p:sldId id="400" r:id="rId17"/>
    <p:sldId id="401" r:id="rId18"/>
    <p:sldId id="403" r:id="rId1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953FF"/>
    <a:srgbClr val="6699FF"/>
    <a:srgbClr val="FF9900"/>
    <a:srgbClr val="FF0000"/>
    <a:srgbClr val="CC99FF"/>
    <a:srgbClr val="FFFBEB"/>
    <a:srgbClr val="FFF7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4" d="100"/>
          <a:sy n="74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4DEEF49-6FAB-4944-A454-2E8DCD085F27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39F006-6FF0-4545-A686-448EED5C21A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3DF36-6052-49F6-917C-AF63CBA907D5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8609A-710B-4BB8-B4EA-B6E291A233D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30375-D5F1-46BA-A9D4-C7A0E73FFC47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228F7-FBA1-450D-96C9-2F58DC0A00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3F5B3-EFD2-4EAE-9601-76FFCE17B294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2D47-0A38-4B42-A70B-25712622F47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A2758-8F3E-4EDD-BC28-5094C5FDAF96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15274-19B6-4DAA-BE66-0FD0C9AF2F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623FF-AD0D-418A-B0F1-BB6653901730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0B002-7062-4289-91D0-736DDD2143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4D4C-7E6C-47A0-941B-AF3E8E5BB031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E8A2-31A0-4A0F-8709-8738ADBFB3C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C997F-32B8-46F2-81DE-7194AD9B2456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C2A8B-59DB-454D-9975-E8F88BC7FF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813B-6ED0-40C2-9080-4487232C4CC9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529A-84B6-4B08-8092-10977468FAB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A316E-D33A-4ABC-98AA-65413C6850B0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9E37-A6A5-4243-9719-59BEB305E1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DB4E-D818-4D27-BBB1-1E7C174C277B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1A6C-66D8-4C7A-9374-9FBB6AE50D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F57C-3E69-4A8F-ACD9-CFE6EC809E5D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26C6-34F3-408C-9373-373D32B8E3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2150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2B0A2-A4BC-4B97-94FC-96E71DAE860E}" type="datetimeFigureOut">
              <a:rPr lang="sr-Latn-CS"/>
              <a:pPr>
                <a:defRPr/>
              </a:pPr>
              <a:t>27.3.2014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3F13E-F7F8-4A50-8AAB-5D4FABCFB3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3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924175"/>
            <a:ext cx="428466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18"/>
          <p:cNvSpPr>
            <a:spLocks noGrp="1"/>
          </p:cNvSpPr>
          <p:nvPr>
            <p:ph type="ctrTitle"/>
          </p:nvPr>
        </p:nvSpPr>
        <p:spPr>
          <a:xfrm>
            <a:off x="684213" y="692150"/>
            <a:ext cx="7848600" cy="1755775"/>
          </a:xfrm>
        </p:spPr>
        <p:txBody>
          <a:bodyPr/>
          <a:lstStyle/>
          <a:p>
            <a:pPr eaLnBrk="1" hangingPunct="1"/>
            <a:r>
              <a:rPr lang="hr-HR" sz="4000" b="1" smtClean="0">
                <a:solidFill>
                  <a:srgbClr val="660066"/>
                </a:solidFill>
                <a:latin typeface="Arial" charset="0"/>
                <a:cs typeface="Arial" charset="0"/>
              </a:rPr>
              <a:t>Teorijska objašnjenja razlika između muškaraca i žena (1)</a:t>
            </a:r>
          </a:p>
        </p:txBody>
      </p:sp>
      <p:sp>
        <p:nvSpPr>
          <p:cNvPr id="24581" name="Text Box 11"/>
          <p:cNvSpPr txBox="1">
            <a:spLocks noChangeArrowheads="1"/>
          </p:cNvSpPr>
          <p:nvPr/>
        </p:nvSpPr>
        <p:spPr bwMode="auto">
          <a:xfrm>
            <a:off x="1258888" y="6308725"/>
            <a:ext cx="532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607425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mnogo različitih dokaza pokazuje da biologija pridonosi </a:t>
            </a:r>
            <a:r>
              <a:rPr lang="hr-HR" b="1" i="1"/>
              <a:t>spolnim razlikama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istraživači se usmjeravaju na četiri vrste dokaza: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prisutnost spolnih razlika u ranim fazama čovjekovog razvoja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međukulturalna i vremenska konzistencija spolnih razlika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konzistentnost razlika u različitim vrstama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empirijska povezanost između bioloških faktora vezanih uz spol (npr. spolni hormoni ili struktura mozga) i ponašanja vezanih uz spol</a:t>
            </a:r>
          </a:p>
          <a:p>
            <a:pPr marL="342900" indent="-342900">
              <a:spcBef>
                <a:spcPct val="50000"/>
              </a:spcBef>
              <a:spcAft>
                <a:spcPts val="1200"/>
              </a:spcAft>
            </a:pPr>
            <a:r>
              <a:rPr lang="hr-HR"/>
              <a:t>Ove vrste dokaza općenito se mogu pronaći za spolne razlike u tri domene ljudskog ponašanja: fizičkoj agresivnosti, verbalnim/spacijalnim sposobnostima i nekim aspektima spolnog ponašanja, uključujući seksualnu orijentaciju.</a:t>
            </a:r>
          </a:p>
          <a:p>
            <a:pPr marL="342900" indent="-342900">
              <a:spcBef>
                <a:spcPct val="50000"/>
              </a:spcBef>
              <a:spcAft>
                <a:spcPts val="1200"/>
              </a:spcAft>
            </a:pPr>
            <a:r>
              <a:rPr lang="hr-HR"/>
              <a:t>Neki nalazi ukazuju da biološki faktori pridonose i individualnim razlikama u maskulinosti i femininosti (spolni hormoni, genetika) – dakle,                               i fenomenima obuhvaćenima pod pojmom </a:t>
            </a:r>
            <a:r>
              <a:rPr lang="hr-HR" b="1" i="1"/>
              <a:t>rod</a:t>
            </a:r>
            <a:r>
              <a:rPr lang="hr-HR"/>
              <a:t>.</a:t>
            </a:r>
          </a:p>
        </p:txBody>
      </p:sp>
      <p:pic>
        <p:nvPicPr>
          <p:cNvPr id="187395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8"/>
          <p:cNvSpPr>
            <a:spLocks noGrp="1"/>
          </p:cNvSpPr>
          <p:nvPr>
            <p:ph type="ctrTitle" idx="4294967295"/>
          </p:nvPr>
        </p:nvSpPr>
        <p:spPr>
          <a:xfrm>
            <a:off x="539750" y="908050"/>
            <a:ext cx="5686425" cy="1755775"/>
          </a:xfrm>
        </p:spPr>
        <p:txBody>
          <a:bodyPr/>
          <a:lstStyle/>
          <a:p>
            <a:pPr algn="l"/>
            <a:r>
              <a:rPr lang="hr-HR" b="1" smtClean="0">
                <a:solidFill>
                  <a:srgbClr val="660066"/>
                </a:solidFill>
                <a:latin typeface="Arial" charset="0"/>
              </a:rPr>
              <a:t>Socio-kulturalni pristup</a:t>
            </a:r>
            <a:endParaRPr lang="hr-HR" smtClean="0">
              <a:solidFill>
                <a:srgbClr val="660066"/>
              </a:solidFill>
              <a:latin typeface="Arial" charset="0"/>
            </a:endParaRPr>
          </a:p>
        </p:txBody>
      </p:sp>
      <p:pic>
        <p:nvPicPr>
          <p:cNvPr id="173059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2708275"/>
            <a:ext cx="4103688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na početku razvoja psihologije kao znanosti, razmatranje sukoba između prirode i odgoja svodilo se na shvaćanje da društvo pomaže ljudima da kontroliraju svoju “životinjsku prirodu” i “temeljne instinkte” kako bi stekli racionalna, duhovna i civilizirana obilježja autentičnih ljudskih jedinki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početkom 20. st. vjerovalo se da ljudski napredak ovisi o tome da eksternalno postane internalno – da civilizirani običaju društva postanu sastavni dio razmišljanja, uvjerenja i vrijednosti svake pojedine osobe, omogućujući ljudima kontrolu urođenih impulsa</a:t>
            </a:r>
          </a:p>
          <a:p>
            <a:pPr marL="742950" lvl="1" indent="-28575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hr-HR" b="1"/>
              <a:t>internalizacija</a:t>
            </a:r>
            <a:r>
              <a:rPr lang="hr-HR"/>
              <a:t> progresivnih ljudskih vrijednosti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različite društvene znanosti su bile zaokupljene ovim pitanjem, no svaka se usmjerila na različite aspekte: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 i="1" u="sng"/>
              <a:t>antropologija</a:t>
            </a:r>
            <a:r>
              <a:rPr lang="hr-HR"/>
              <a:t> – uloga kulture (običaji, norme) u internalizaciji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 i="1" u="sng"/>
              <a:t>sociologija</a:t>
            </a:r>
            <a:r>
              <a:rPr lang="hr-HR"/>
              <a:t> – uloga velikih društvenih procesa (npr. socio-ekonomski odnosi)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 i="1" u="sng"/>
              <a:t>psihologija</a:t>
            </a:r>
            <a:r>
              <a:rPr lang="hr-HR"/>
              <a:t> – uloga socijalizacije, prvenstveno u obitelji</a:t>
            </a:r>
          </a:p>
        </p:txBody>
      </p:sp>
      <p:pic>
        <p:nvPicPr>
          <p:cNvPr id="168963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98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Doprinos </a:t>
            </a:r>
            <a:r>
              <a:rPr lang="hr-HR" sz="2000" b="1" u="sng"/>
              <a:t>antropologije</a:t>
            </a:r>
            <a:r>
              <a:rPr lang="hr-HR" sz="2000" b="1"/>
              <a:t>: uloga kulture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jedan od prvih izazova biološkim tumačenjima rodnih razlika (1920-ih i 1930-ih)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Ruth Benedict i Margaret Mead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pokazale značajne razlike u načinima na koji rodovi funkcioniraju u različitim kulturama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/>
              <a:t>Ako se biti muškarac ili biti žena može toliko značajno razlikovati od kulture do kulture, to znači da su maskulinost i femininost produkti kulture, a ne biologije!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hr-HR"/>
              <a:t>kultura ima značajan utjecaj na konstrukt roda u određenoj grupi – grupe se međusobno značajno razlikuju u očekivanjima prikladnog rodnog ponašanja</a:t>
            </a:r>
          </a:p>
          <a:p>
            <a:pPr marL="266700" indent="-26670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/>
              <a:t>kultura ne utječe na rod samo u “egzotičnim” plemenima – djeluje unutar kultura i subkultura u svim društvima</a:t>
            </a:r>
          </a:p>
          <a:p>
            <a:pPr marL="266700" indent="-26670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/>
              <a:t>iako nije jedini i odlučujući faktor (u svim kulturama postoje individualne razlike), stvara snažan pritisak na konformiranje; ponašanje koje nije                u skladu s normama često je izloženo sankcijama</a:t>
            </a:r>
          </a:p>
        </p:txBody>
      </p:sp>
      <p:pic>
        <p:nvPicPr>
          <p:cNvPr id="189443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578643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75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Doprinos </a:t>
            </a:r>
            <a:r>
              <a:rPr lang="hr-HR" sz="2000" b="1" u="sng"/>
              <a:t>sociologije</a:t>
            </a:r>
            <a:r>
              <a:rPr lang="hr-HR" sz="2000" b="1"/>
              <a:t>: uloga društvenih sila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prvenstveno zainteresirani za </a:t>
            </a:r>
            <a:r>
              <a:rPr lang="hr-HR" b="1" i="1"/>
              <a:t>rodne uloge</a:t>
            </a:r>
            <a:r>
              <a:rPr lang="hr-HR"/>
              <a:t>, definirane kao socijalne uloge koje M i Ž igraju, scenariji koje nauče i prema kojima se ponašaju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</a:pPr>
            <a:r>
              <a:rPr lang="hr-HR"/>
              <a:t>=  “društveno poticani obrasci ponašanja koje se očekuje da ljudi pokazuju u određenim situacijama” (Brannon, 1976)</a:t>
            </a:r>
          </a:p>
          <a:p>
            <a:pPr marL="1143000" lvl="2" indent="-2286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sz="1600"/>
              <a:t>suvremeni primjer je test koji moraju proći transseksualne osobe prije nego im se odobri operacija promjene spola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Talcott Parsons – teorija spolnih uloga (1950-ih)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odbacuje biološko objašnjenje rodnih razlika – objašnjava ih tzv. društvenom evolucijom: određene društvene prakse i običaji opstaju jer su korisni za usklađeno djelovanje društvenih grupa i zajednica – strukturalni funkcionalizam</a:t>
            </a:r>
          </a:p>
          <a:p>
            <a:pPr marL="742950" lvl="1" indent="-28575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usvajanje rodnih uloga odvija se kroz proces internalizacije – rodni identitet je i sposobnost i odanost izvođenju ponašanja prikladnih za određeni rod</a:t>
            </a:r>
          </a:p>
        </p:txBody>
      </p:sp>
      <p:pic>
        <p:nvPicPr>
          <p:cNvPr id="191491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822950"/>
            <a:ext cx="122396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379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Doprinos </a:t>
            </a:r>
            <a:r>
              <a:rPr lang="hr-HR" sz="2000" b="1" u="sng"/>
              <a:t>sociologije</a:t>
            </a:r>
            <a:r>
              <a:rPr lang="hr-HR" sz="2000" b="1"/>
              <a:t>: uloga društvenih sila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hr-HR"/>
              <a:t>Sociološke teorije mogu se podijeliti u dvije skupine, s obzirom na njihovo shvaćanje rodnih uloga:</a:t>
            </a:r>
          </a:p>
          <a:p>
            <a:pPr marL="266700" indent="-2667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hr-HR" b="1" i="1"/>
              <a:t>teorije konsenzusa</a:t>
            </a:r>
            <a:r>
              <a:rPr lang="hr-HR"/>
              <a:t>, kao npr. </a:t>
            </a:r>
            <a:r>
              <a:rPr lang="hr-HR" i="1" u="sng"/>
              <a:t>strukturalni funkcionalizam</a:t>
            </a:r>
            <a:r>
              <a:rPr lang="hr-HR"/>
              <a:t>, smatraju rodne uloge funkcionalnima – one pomažu društvu da funkcionira učinkovito. Prema takvim teorijama različite uloge M i Ž su uzajamno korisne.</a:t>
            </a:r>
          </a:p>
          <a:p>
            <a:pPr marL="266700" indent="-266700">
              <a:lnSpc>
                <a:spcPct val="85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hr-HR" b="1" i="1"/>
              <a:t>teorije konflikta</a:t>
            </a:r>
            <a:r>
              <a:rPr lang="hr-HR"/>
              <a:t>, kao npr. </a:t>
            </a:r>
            <a:r>
              <a:rPr lang="hr-HR" i="1" u="sng"/>
              <a:t>marksizam</a:t>
            </a:r>
            <a:r>
              <a:rPr lang="hr-HR"/>
              <a:t> ili </a:t>
            </a:r>
            <a:r>
              <a:rPr lang="hr-HR" i="1" u="sng"/>
              <a:t>feminizam</a:t>
            </a:r>
            <a:r>
              <a:rPr lang="hr-HR"/>
              <a:t>, smatraju da rodne uloge proizlaze iz sukoba interesa – zbog različitih društvenih položaja (marksizam) ili patrijarhalne moći muškaraca i interesa žena (feminizam)</a:t>
            </a:r>
          </a:p>
        </p:txBody>
      </p:sp>
      <p:pic>
        <p:nvPicPr>
          <p:cNvPr id="19353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578643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Doprinos </a:t>
            </a:r>
            <a:r>
              <a:rPr lang="hr-HR" sz="2000" b="1" u="sng"/>
              <a:t>psihologije</a:t>
            </a:r>
            <a:r>
              <a:rPr lang="hr-HR" sz="2000" b="1"/>
              <a:t>: uloga socijalizacije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psihologijski pristup usmjerio se na pružanje odgovora na pitanje kako djeca usvajaju pojam roda i uče ponašanje koje je rodno-prikladno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AutoNum type="alphaLcParenR"/>
            </a:pPr>
            <a:r>
              <a:rPr lang="hr-HR"/>
              <a:t>biheviorizam – teorije socijalnog učenja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AutoNum type="alphaLcParenR"/>
            </a:pPr>
            <a:r>
              <a:rPr lang="hr-HR"/>
              <a:t>kognitivizam – teorija rodnih shema</a:t>
            </a:r>
          </a:p>
        </p:txBody>
      </p:sp>
      <p:pic>
        <p:nvPicPr>
          <p:cNvPr id="195587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578643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Teorija socijalnog učenja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Miller &amp; Dollard (1941), Walter Mischel (1966), Albert Bandura (1986)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rodne razlike su naučene, usvajaju se svim poznatim vrstama učenja: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klasično uvjetovanje – npr. uparivanje vrste igre s osjećajima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instrumentalno uvjetovanje – npr. vrste aktivnosti ili odjeće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učenje po modelu – može objasniti i individualne razlike u 					  maskulinosti/femininosti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prave razliku između usvajanja ponašanja i njegovog izvođenja 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moderne teorije socijalnog učenja naglašavaju ulogu samoefikasnosti – npr. tehničke vještine</a:t>
            </a:r>
          </a:p>
        </p:txBody>
      </p:sp>
      <p:pic>
        <p:nvPicPr>
          <p:cNvPr id="197635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78643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Socio-kulturalni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 b="1"/>
              <a:t>Teorija rodnih shema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Sandra Bem (1981)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rodna shema = organizirano znanje i uvjerenja o rodu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ljudi u svojoj kulturi uče kompleksnu mrežu koncepata i simbola povezanih s rodom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kad stvore rodne sheme, percipiraju vlastito i tuđe ponašanje kroz filter ovih shema – npr. osoba koja ima jake rodne sheme, ne samo da će biti motivirana na ponašanje u skladu sa svojim spolom, nego će prosuđivati i druge ljude kroz prizmu roda (maskulino ili feminino ponašanje)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rodno ashematične osobe se ponašaju androgino – pokazuju i maskulina i feminina ponašanja ne obazirući se na njihovu rodnu prikladnost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rodne sheme oblikuje okolina u kojoj osoba odrasta (kultura, obitelj, vršnjaci)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/>
              <a:t>neki teoretičari (npr. Martin, 2000) smatraju da su sheme o vlastitom rodu složenije i bolje razvijene nego sheme o drugom rodu </a:t>
            </a:r>
          </a:p>
        </p:txBody>
      </p:sp>
      <p:pic>
        <p:nvPicPr>
          <p:cNvPr id="201731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786438"/>
            <a:ext cx="115252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566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Osnovni teorijski pristupi</a:t>
            </a:r>
          </a:p>
          <a:p>
            <a:pPr marL="342900" indent="-342900">
              <a:lnSpc>
                <a:spcPct val="85000"/>
              </a:lnSpc>
              <a:spcBef>
                <a:spcPct val="100000"/>
              </a:spcBef>
              <a:spcAft>
                <a:spcPts val="1200"/>
              </a:spcAft>
              <a:buFontTx/>
              <a:buChar char="•"/>
            </a:pPr>
            <a:r>
              <a:rPr lang="hr-HR" sz="2000"/>
              <a:t>teorijski pristupi objašnjenju razlika među muškarcima i ženama mogu se podijeliti u 3 glavna pravca: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400"/>
              <a:t>biološki pristup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AutoNum type="arabicPeriod"/>
            </a:pPr>
            <a:r>
              <a:rPr lang="hr-HR" sz="2400"/>
              <a:t>socijalno-kulturalni pristup</a:t>
            </a:r>
          </a:p>
          <a:p>
            <a:pPr marL="1257300" lvl="2" indent="-342900">
              <a:lnSpc>
                <a:spcPct val="85000"/>
              </a:lnSpc>
              <a:spcBef>
                <a:spcPct val="50000"/>
              </a:spcBef>
              <a:spcAft>
                <a:spcPct val="100000"/>
              </a:spcAft>
              <a:buFontTx/>
              <a:buAutoNum type="arabicPeriod"/>
            </a:pPr>
            <a:r>
              <a:rPr lang="hr-HR" sz="2400"/>
              <a:t>interakcijski pristup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  <a:buFontTx/>
              <a:buChar char="•"/>
            </a:pPr>
            <a:r>
              <a:rPr lang="hr-HR" sz="2000"/>
              <a:t>osim ovih temeljnih pristupa, postoji i nekoliko specifičnih pristupa koji propitkuju opravdanost navedenih osnovnih pristupa: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liberalizam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feminizam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Char char="-"/>
            </a:pPr>
            <a:r>
              <a:rPr lang="hr-HR" sz="2000"/>
              <a:t>postmodernizam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8"/>
          <p:cNvSpPr>
            <a:spLocks noGrp="1"/>
          </p:cNvSpPr>
          <p:nvPr>
            <p:ph type="ctrTitle" idx="4294967295"/>
          </p:nvPr>
        </p:nvSpPr>
        <p:spPr>
          <a:xfrm>
            <a:off x="539750" y="908050"/>
            <a:ext cx="5686425" cy="1755775"/>
          </a:xfrm>
        </p:spPr>
        <p:txBody>
          <a:bodyPr/>
          <a:lstStyle/>
          <a:p>
            <a:pPr algn="l"/>
            <a:r>
              <a:rPr lang="hr-HR" b="1" smtClean="0">
                <a:solidFill>
                  <a:srgbClr val="660066"/>
                </a:solidFill>
                <a:latin typeface="Arial" charset="0"/>
              </a:rPr>
              <a:t>Biološki pristup</a:t>
            </a:r>
            <a:endParaRPr lang="hr-HR" smtClean="0">
              <a:solidFill>
                <a:srgbClr val="660066"/>
              </a:solidFill>
              <a:latin typeface="Arial" charset="0"/>
            </a:endParaRPr>
          </a:p>
        </p:txBody>
      </p:sp>
      <p:pic>
        <p:nvPicPr>
          <p:cNvPr id="31747" name="Picture 9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2708275"/>
            <a:ext cx="4103688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615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psihologija se uvijek razlikovala od ostalih društvenih znanosti u preuzimanju mnogih ideja i teorija iz prirodnih znanosti, pogotovo biologije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ponekad se i opisivala kao “</a:t>
            </a:r>
            <a:r>
              <a:rPr lang="hr-HR" i="1"/>
              <a:t>bio-social science</a:t>
            </a:r>
            <a:r>
              <a:rPr lang="hr-HR"/>
              <a:t>”, ili čak kao </a:t>
            </a:r>
            <a:r>
              <a:rPr lang="hr-HR" b="1"/>
              <a:t>biopsihologija</a:t>
            </a:r>
            <a:r>
              <a:rPr lang="hr-HR"/>
              <a:t> (Pinel, 1993)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/>
              <a:t>Burr (1998):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</a:pPr>
            <a:r>
              <a:rPr lang="hr-HR"/>
              <a:t>“Općenito se pretpostavlja da biološki faktori snažno ‘guraju’ osobu u određenom smjeru, dok (slabiji) okolinski utjecaji imaju tek moderirajući utjecaj. Biološki utjecaji smatraju se dubljima i jačima od socijalnih, koji se percipiraju površnijima. Značajno je što je proučavanje biologijskih znanosti uvijek bilo relevantnije za obrazovanje psihologa nego npr. sociologija (ili druge društvene znanosti).”</a:t>
            </a:r>
          </a:p>
          <a:p>
            <a:pPr marL="342900" indent="-342900">
              <a:lnSpc>
                <a:spcPct val="85000"/>
              </a:lnSpc>
              <a:spcAft>
                <a:spcPts val="1200"/>
              </a:spcAft>
            </a:pPr>
            <a:r>
              <a:rPr lang="hr-HR"/>
              <a:t>Biološke osnove ljudskog ponašanja: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evolucija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genetsko nasljeđivanje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fiziologija – kemijski procesi; hormoni</a:t>
            </a:r>
          </a:p>
          <a:p>
            <a:pPr marL="800100" lvl="1" indent="-342900">
              <a:lnSpc>
                <a:spcPct val="85000"/>
              </a:lnSpc>
              <a:spcAft>
                <a:spcPts val="1200"/>
              </a:spcAft>
              <a:buFontTx/>
              <a:buAutoNum type="arabicPeriod"/>
            </a:pPr>
            <a:r>
              <a:rPr lang="hr-HR"/>
              <a:t>morfologija – građa; spolni organi; mozak</a:t>
            </a:r>
          </a:p>
        </p:txBody>
      </p:sp>
      <p:pic>
        <p:nvPicPr>
          <p:cNvPr id="16281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462962" cy="624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 sz="2000"/>
              <a:t>Darwin – teorija evolucije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 sz="2000"/>
              <a:t>Mendel – genetsko nasljeđivanje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spolni kromosomi – XX ili XY – određuju tzv. </a:t>
            </a:r>
            <a:r>
              <a:rPr lang="hr-HR" u="sng"/>
              <a:t>kromosomski spol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do oko 3. mj. trudnoće oboje se mogu razviti bilo u dječaka bilo u djevojčicu jer oboje razvijaju dvije strukture: za razvoj muškog reproduktivnog sustava (Wolffov sustav) i za razvoj ženskog reproduktivnog sustava (Müllerov sustav)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oko 3. mj. embrio s XY kromosomima počinje lučiti dvije vrste hormona, od kojih jedan stimulira Wolffov sustav, a drugi istovremeno inhibira Müllerov sustav koji degenerira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kod embrija s XX kromosomima nema gotovo nikakve hormonalne aktivnosti i razvija se Müllerov sustav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biološki gledano, ženski spol je normalni spol ljudskih jedinki                    – embrio razvija ženski reproduktivni sustav osim ako nije     maskuliniziran uz pomoć hormonalne aktivnosti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kromosomska reprodukcija je podložna pogreškama                                        – hormonalne disfunkcije – problemi u spolnoj diferencijaciji</a:t>
            </a:r>
          </a:p>
        </p:txBody>
      </p:sp>
      <p:pic>
        <p:nvPicPr>
          <p:cNvPr id="177155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60742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genetske razlike između Ž i M manifestiraju se kroz hormonalnu aktivnost, koja dovodi do fizioloških razlika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 sz="2000"/>
              <a:t>spolni hormoni</a:t>
            </a:r>
            <a:r>
              <a:rPr lang="hr-HR"/>
              <a:t>: androgeni i estrogeni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oba spola proizvode obje vrste hormona, no u različitoj mjeri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kod životinja su spolni hormoni jasno povezani sa seksualnom aktivnošću – ženke su seksualno receptivne samo u određenoj fazi plodnog ciklusa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kod ljudi je ovaj odnos mnogo kompleksniji i hormoni nisu jedini (pa čak ni najvažniji) faktor koji određuje hoće li ljudska jedinka biti zainteresirana za seksualni odnos, odnosno hoće li biti seksualno aktivna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testosteron i agresija – iako postoji određena povezanost, nalazi nikako ne omogućuju zaključivanje o jasnoj uzročnoj povezanosti (npr. Dabbs i sur., 1990)</a:t>
            </a:r>
          </a:p>
        </p:txBody>
      </p:sp>
      <p:pic>
        <p:nvPicPr>
          <p:cNvPr id="179203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60742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/>
              <a:t>Spolne razlike u fiziologiji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 tijelo ima više mišića (40%) nego Ž (23%) i manje masnog tkiva (15%) nego Ž (27%)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 imaju također brži metabolizam (regulirano androgenim hormonima)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/>
              <a:t>Spolne razlike u građi mozga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ženski mozak je nešto manji od muškog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 mozak je više lateraliziran nego Ž – hemisfere su više specijalizirane; ove razlike postoje ali su male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Ž nešto superiornije na verbalnom, a M na spacijalnom faktoru</a:t>
            </a:r>
          </a:p>
        </p:txBody>
      </p:sp>
      <p:pic>
        <p:nvPicPr>
          <p:cNvPr id="181251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607425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/>
              <a:t>Sociobiologija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reprodukcija je ono što je bitno za evolucijski opstanak – ona je </a:t>
            </a:r>
            <a:r>
              <a:rPr lang="hr-HR" i="1"/>
              <a:t>jedini</a:t>
            </a:r>
            <a:r>
              <a:rPr lang="hr-HR"/>
              <a:t> način za prenošenje nasljednih karakteristika sljedećoj generaciji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pretpostavka da postoje “prirodne” razlike u ponašanju M i Ž koje jedinkama svakog spola pružaju potencijalnu evolucijsku prednost pred ostalim jedinkama istog spola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Dawkins (1976) – “sebični geni”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 su programirani za promiskuitetno ponašanje, a Ž za izbirljivost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rane sociobiološke teorije pretpostavljale su da su nagoni za određena ponašanja direktno upisani u genima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mnogo suptilnija objašnjenja ponuđena su danas u okviru evolucijske psihologije</a:t>
            </a:r>
          </a:p>
        </p:txBody>
      </p:sp>
      <p:pic>
        <p:nvPicPr>
          <p:cNvPr id="183299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kstniOkvir 13"/>
          <p:cNvSpPr txBox="1">
            <a:spLocks noChangeArrowheads="1"/>
          </p:cNvSpPr>
          <p:nvPr/>
        </p:nvSpPr>
        <p:spPr bwMode="auto">
          <a:xfrm>
            <a:off x="357188" y="500063"/>
            <a:ext cx="8607425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5000"/>
              </a:lnSpc>
              <a:spcBef>
                <a:spcPct val="50000"/>
              </a:spcBef>
              <a:spcAft>
                <a:spcPts val="1800"/>
              </a:spcAft>
            </a:pPr>
            <a:r>
              <a:rPr lang="hr-HR" sz="3600" b="1">
                <a:solidFill>
                  <a:schemeClr val="folHlink"/>
                </a:solidFill>
              </a:rPr>
              <a:t>Biološki pristup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</a:pPr>
            <a:r>
              <a:rPr lang="hr-HR" sz="2000"/>
              <a:t>Evolucijska psihologija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ključna ideja je da prirodna selekcija upravlja ljudskim ponašanjem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zagovornici evolucijske teorije (npr. Buss) tvrde da ona pruža objašnjenja mnogih empirijskih nalaza iz eksperimentalne socijalne psihologije (npr. pružanje pomoći nepoznatim osobama koje su nam slične)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izbor partnera: M važna fizička atraktivnost i mladost, Ž status i resursi</a:t>
            </a:r>
          </a:p>
          <a:p>
            <a:pPr marL="342900" indent="-342900">
              <a:lnSpc>
                <a:spcPct val="85000"/>
              </a:lnSpc>
              <a:spcBef>
                <a:spcPct val="50000"/>
              </a:spcBef>
              <a:spcAft>
                <a:spcPts val="1200"/>
              </a:spcAft>
              <a:buFontTx/>
              <a:buChar char="•"/>
            </a:pPr>
            <a:r>
              <a:rPr lang="hr-HR"/>
              <a:t>teorija je izrazito plauzibilna, no potpuno neprovjerljiva – izaziva stalne debate među znanstvenicima</a:t>
            </a:r>
          </a:p>
          <a:p>
            <a:pPr marL="800100" lvl="1" indent="-342900">
              <a:lnSpc>
                <a:spcPct val="85000"/>
              </a:lnSpc>
              <a:buFontTx/>
              <a:buChar char="•"/>
            </a:pPr>
            <a:r>
              <a:rPr lang="hr-HR"/>
              <a:t>nudi evolucijska objašnjenja za svaki dobiveni nalaz, iako nalazi mogu biti međusobno potpuno oprečni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najviše je kritizirana od strane socijalnih konstruktivista i feministica</a:t>
            </a:r>
          </a:p>
          <a:p>
            <a:pPr marL="800100" lvl="1" indent="-342900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hr-HR"/>
              <a:t>prigovara joj se da potiče spolno stereotipiziranje                           (dvostruki standardi su gotovo ugrađeni u ljudske gene)</a:t>
            </a:r>
          </a:p>
        </p:txBody>
      </p:sp>
      <p:pic>
        <p:nvPicPr>
          <p:cNvPr id="185347" name="Picture 10" descr="image_provi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5734050"/>
            <a:ext cx="122237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2505</TotalTime>
  <Words>1615</Words>
  <Application>Microsoft Office PowerPoint</Application>
  <PresentationFormat>On-screen Show (4:3)</PresentationFormat>
  <Paragraphs>125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Arial Narrow</vt:lpstr>
      <vt:lpstr>Wingdings</vt:lpstr>
      <vt:lpstr>Office tema</vt:lpstr>
      <vt:lpstr>Teorijska objašnjenja razlika između muškaraca i žena (1)</vt:lpstr>
      <vt:lpstr>Slide 2</vt:lpstr>
      <vt:lpstr>Biološki pristup</vt:lpstr>
      <vt:lpstr>Slide 4</vt:lpstr>
      <vt:lpstr>Slide 5</vt:lpstr>
      <vt:lpstr>Slide 6</vt:lpstr>
      <vt:lpstr>Slide 7</vt:lpstr>
      <vt:lpstr>Slide 8</vt:lpstr>
      <vt:lpstr>Slide 9</vt:lpstr>
      <vt:lpstr>Slide 10</vt:lpstr>
      <vt:lpstr>Socio-kulturalni pristup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 </cp:lastModifiedBy>
  <cp:revision>102</cp:revision>
  <dcterms:created xsi:type="dcterms:W3CDTF">2009-11-24T12:16:01Z</dcterms:created>
  <dcterms:modified xsi:type="dcterms:W3CDTF">2014-03-27T06:30:57Z</dcterms:modified>
</cp:coreProperties>
</file>