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69" r:id="rId2"/>
    <p:sldId id="270" r:id="rId3"/>
    <p:sldId id="350" r:id="rId4"/>
    <p:sldId id="349" r:id="rId5"/>
    <p:sldId id="352" r:id="rId6"/>
    <p:sldId id="365" r:id="rId7"/>
    <p:sldId id="366" r:id="rId8"/>
    <p:sldId id="367" r:id="rId9"/>
    <p:sldId id="361" r:id="rId10"/>
    <p:sldId id="357" r:id="rId11"/>
    <p:sldId id="359" r:id="rId12"/>
    <p:sldId id="358" r:id="rId13"/>
    <p:sldId id="360" r:id="rId14"/>
    <p:sldId id="362" r:id="rId15"/>
    <p:sldId id="364" r:id="rId16"/>
    <p:sldId id="341" r:id="rId17"/>
    <p:sldId id="356" r:id="rId18"/>
    <p:sldId id="368" r:id="rId19"/>
    <p:sldId id="369" r:id="rId20"/>
    <p:sldId id="370" r:id="rId21"/>
    <p:sldId id="371" r:id="rId22"/>
    <p:sldId id="372" r:id="rId23"/>
    <p:sldId id="373" r:id="rId24"/>
  </p:sldIdLst>
  <p:sldSz cx="9144000" cy="6858000" type="screen4x3"/>
  <p:notesSz cx="6669088" cy="992663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53FF"/>
    <a:srgbClr val="6699FF"/>
    <a:srgbClr val="FF9900"/>
    <a:srgbClr val="FEEFE0"/>
    <a:srgbClr val="FDE5CD"/>
    <a:srgbClr val="FDDCBB"/>
    <a:srgbClr val="FEEFBA"/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70181" autoAdjust="0"/>
  </p:normalViewPr>
  <p:slideViewPr>
    <p:cSldViewPr>
      <p:cViewPr varScale="1">
        <p:scale>
          <a:sx n="60" d="100"/>
          <a:sy n="60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54931BC-6655-4553-A5BF-8D45672CAEBF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A9374C4-C03B-4B1B-80EE-963FF3DA432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/>
              <a:t>Gender differences</a:t>
            </a:r>
            <a:r>
              <a:rPr lang="hr-HR" baseline="0" dirty="0" smtClean="0"/>
              <a:t> in sexuality: a meta-analysis, Psychological Bulletin, 114</a:t>
            </a:r>
          </a:p>
          <a:p>
            <a:r>
              <a:rPr lang="hr-HR" baseline="0" dirty="0" smtClean="0"/>
              <a:t>Nema razlike u stavovima prema masturbiranju i u stavovima o homoseksualnim osobama!</a:t>
            </a:r>
            <a:endParaRPr lang="hr-HR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differences are socially significant because they are likely linked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later sex differences in personality (e.g., in aggressiveness, in facets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extraversion) and to sex differences in childhood and adult behavior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problems (e.g., attention deficit disorder and conduct disorders). Furthermore,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 differences in children's activity levels may contribute to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childhood sex segregation, which is the tendency for boys to associate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mostly with other boys and for girls to associate mostly with other girls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Pellegrini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2004). Apparently, active, high-energy boys find other boys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 fun to play with, whereas more sedate and calm girls find other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girls most rewarding to play with.</a:t>
            </a:r>
            <a:endParaRPr lang="hr-HR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Furthermore, men's self-esteem was more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threatened when they were challenged about their achievements and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abilities, whereas women's self-esteem was more threatened when they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were challenged about their nurturance and responsiveness to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others.</a:t>
            </a:r>
          </a:p>
          <a:p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Femaly sociality is dyadic, men’s is tribal!!</a:t>
            </a:r>
            <a:endParaRPr lang="hr-H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dirty="0" smtClean="0"/>
              <a:t>Problemi</a:t>
            </a:r>
            <a:r>
              <a:rPr lang="hr-HR" baseline="0" dirty="0" smtClean="0"/>
              <a:t> u zaključivanju? – Niti jedno istraživanje samo za sebe ne može nam pružiti definitivan odgovor. Trebaju nam različita istraživanja na različitim uzorcima s različitim operacionalizacijama u različitim kontekstima.  Ali onda problem usporedba različitih studija koje mjere stvari drugačije. Mogućnost da uspoređujemo kruške i jabuke! Statističko zaključivanje? Problem koliko je velika neka razlika! </a:t>
            </a:r>
          </a:p>
          <a:p>
            <a:pPr eaLnBrk="1" hangingPunct="1">
              <a:spcBef>
                <a:spcPct val="0"/>
              </a:spcBef>
            </a:pPr>
            <a:r>
              <a:rPr lang="hr-HR" baseline="0" dirty="0" smtClean="0"/>
              <a:t>Što s malim, ali značajnim razlikama? </a:t>
            </a:r>
          </a:p>
          <a:p>
            <a:pPr eaLnBrk="1" hangingPunct="1">
              <a:spcBef>
                <a:spcPct val="0"/>
              </a:spcBef>
            </a:pPr>
            <a:r>
              <a:rPr lang="hr-HR" baseline="0" dirty="0" smtClean="0"/>
              <a:t>Što s kontradiktornim rezultatima? </a:t>
            </a:r>
          </a:p>
          <a:p>
            <a:pPr eaLnBrk="1" hangingPunct="1">
              <a:spcBef>
                <a:spcPct val="0"/>
              </a:spcBef>
            </a:pPr>
            <a:r>
              <a:rPr lang="hr-HR" baseline="0" dirty="0" smtClean="0"/>
              <a:t>Što ako dobijamo razliku koja ne odgovara rodnim stereotipima?!’</a:t>
            </a:r>
            <a:endParaRPr lang="hr-HR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dirty="0" smtClean="0"/>
              <a:t>Problemi</a:t>
            </a:r>
            <a:r>
              <a:rPr lang="hr-HR" baseline="0" dirty="0" smtClean="0"/>
              <a:t> u zaključivanju? – Niti jedno istraživanje samo za sebe ne može nam pružiti definitivan odgovor. Trebaju nam različita istraživanja na različitim uzorcima s različitim operacionalizacijama u različitim kontekstima.  Ali onda problem usporedba različitih studija koje mjere stvari drugačije. Mogućnost da uspoređujemo kruške i jabuke! Statističko zaključivanje? Problem koliko je velika neka razlika!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noted earlier, studies investigating sex differences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aggression differ from one another in their subjects, methods,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settings, and measures of aggression. Such differences can be coded (i.e.,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assessed and quantified based on the published research reports) and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included as factors to be analyzed in a meta-analysis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hr-HR" dirty="0" smtClean="0"/>
              <a:t>Primjer</a:t>
            </a:r>
            <a:r>
              <a:rPr lang="hr-HR" baseline="0" dirty="0" smtClean="0"/>
              <a:t> neki!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of the first steps in conducting any meta-analysis is to identify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studies to be reviewed, which ideally include all the studies ever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conducted on a given research topic. Identifying studies has been made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easier by computerized citation searches. Using a computerized search,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researcher could, for example, search for any study published over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past 10 years that includes in its abstract words or phrases such 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gender differences, sex difference, aggression, hostility, and so on. Computer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searches, however, are unlikely to locate all of the studies carried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 on a given topic. Some studies are never published. Some studies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aggression have looked at sex differences only incidentally, thus,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 differences they find may not be reported in the study's abstract.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Inevitably, computerized searches miss some relevant studies</a:t>
            </a:r>
            <a:endParaRPr lang="hr-H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 shows that aggregated measures (i.e., summed or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averaged measures of many behaviors from a particular individual) tend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be more reliable than single measures of behavior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Rushton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Brainerd,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Pressley, 1983). A good example comes from a study of antisocial behaviors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almost 1,000 New Zealand boys and girls (Moffitt,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Caspi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Rutter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Silva, 2001). When sex differences were examined for single measures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antisocial behaviors (e.g., parents' reports, teachers' reports, peers‘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reports, and self-reports at a given age), their mean magnitude was about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 = 0.25, which is considered small. However, when a composite,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traitlike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 of antisocial behavior was formed by summing measures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various sources over several ages, the observed sex difference almost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doubled to d = 0.49, which is considered a medium-sized effect. Unfortunately,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single-source, single-act, and single-time measures are more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 in many studies than highly reliable, aggregated measures are;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therefore, meta-analyses may often underestimate the sizes of sex differences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gender-related traits when they do not take the unreliability of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measurements into account.</a:t>
            </a:r>
            <a:endParaRPr lang="hr-HR" baseline="0" dirty="0" smtClean="0"/>
          </a:p>
          <a:p>
            <a:endParaRPr lang="hr-HR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KORISNO: 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bolje razumijemo razlike među M i Ž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bitno provjeriti u istraživanjima jer inače neopravdano računamo na cijelom uzorku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male razlike u istraživanjima mogu biti značajne za svakodnevno ponašanje – posebno ako ih gledamo kumulativno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OPASNOSTI: 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mogućnost interpretacije razlike u smjeru muške dominacije nad ženama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mogu se iskoristiti za opravdanje nejednakog tretmana muškaraca i žena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 saznajemo ništa o tome od kuda razlike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razlike ne govore ništa o sličnostima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 znamo o kojim muškarcima i o kojim ženama se radi – rasa, etnicizam, društveni status, povijesni i kulturalni kontekst 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treba imati na umu za što se ti rezultati mogu iskoristiti</a:t>
            </a:r>
          </a:p>
          <a:p>
            <a:pPr lvl="0"/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pretpostavka da se radi o fiksnim i jednostavnim kategorijama (M i Ž) koje su stabilne tijekom vremena i ne ovise o kontekstu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zapravo se radi o krivom pitanju!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Mogu poticati nejednakost među spolovima! Etiketa da je netko muškarac ili žena ne dolazi sama sebe, već uz neko vrednovanje – slabiji spol, ljepši spol, jači spol, ranjiviji spol...Ukoliko se usmjeravamo na razlike – izlika onima koji ne tretiraju spolove nejednako. Ukoliko se usmjeravamo na sličnosti bi trebalo ženama osigurati jednak pristup društvenim ulogama. Kad se pogledaju hipoteze i problemi – koliko se žena razlikuje od muškarca kao standarda usporedbe! Istraživanja koja gledaju na koji način su prikazani grafovi u istraživanjima – muškarci uvijek prvi! Kad kažemo čovjek uvijek pomislimo na muškarca. 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 informaciju o razlikama – nema informacija o tome od kuda te razlike! Osim toga, ako nas zanima kako se spolovi razlikuju onda je bitno odgovoriti i na pitanje koliko su spolovi slični! Paziti na objektivnost i da ne preuveličavamo niti razliku niti sličnost. Izračunati razliku između M i Ž ne znači proučavati spolne razlike. Istraživanje koje je tako usmjereno mora uzeti u obzir različita ponašanja, mjere, dobne i ine kategorije i moći objasniti u čemu su onda M i Ž slični, a u čemu različiti i zašto.  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hr-HR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dirty="0" smtClean="0"/>
              <a:t>Problemi</a:t>
            </a:r>
            <a:r>
              <a:rPr lang="hr-HR" baseline="0" dirty="0" smtClean="0"/>
              <a:t> u zaključivanju? – Niti jedno istraživanje samo za sebe ne može nam pružiti definitivan odgovor. Trebaju nam različita istraživanja na različitim uzorcima s različitim operacionalizacijama u različitim kontekstima.  Ali onda problem usporedba različitih studija koje mjere stvari drugačije. Mogućnost da uspoređujemo kruške i jabuke! Statističko zaključivanje? Problem koliko je velika neka razlika!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noted earlier, studies investigating sex differences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aggression differ from one another in their subjects, methods,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settings, and measures of aggression. Such differences can be coded (i.e.,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assessed and quantified based on the published research reports) and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included as factors to be analyzed in a meta-analysis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hr-HR" dirty="0" smtClean="0"/>
              <a:t>Primjer</a:t>
            </a:r>
            <a:r>
              <a:rPr lang="hr-HR" baseline="0" dirty="0" smtClean="0"/>
              <a:t> neki!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of the first steps in conducting any meta-analysis is to identify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studies to be reviewed, which ideally include all the studies ever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conducted on a given research topic. Identifying studies has been made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easier by computerized citation searches. Using a computerized search,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researcher could, for example, search for any study published over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past 10 years that includes in its abstract words or phrases such 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gender differences, sex difference, aggression, hostility, and so on. Computer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searches, however, are unlikely to locate all of the studies carried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 on a given topic. Some studies are never published. Some studies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aggression have looked at sex differences only incidentally, thus,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 differences they find may not be reported in the study's abstract.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Inevitably, computerized searches miss some relevant studies</a:t>
            </a:r>
            <a:endParaRPr lang="hr-H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 shows that aggregated measures (i.e., summed or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averaged measures of many behaviors from a particular individual) tend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be more reliable than single measures of behavior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Rushton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Brainerd,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Pressley, 1983). A good example comes from a study of antisocial behaviors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almost 1,000 New Zealand boys and girls (Moffitt,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Caspi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Rutter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Silva, 2001). When sex differences were examined for single measures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antisocial behaviors (e.g., parents' reports, teachers' reports, peers‘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reports, and self-reports at a given age), their mean magnitude was about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 = 0.25, which is considered small. However, when a composite,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traitlike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 of antisocial behavior was formed by summing measures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various sources over several ages, the observed sex difference almost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doubled to d = 0.49, which is considered a medium-sized effect. Unfortunately,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single-source, single-act, and single-time measures are more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 in many studies than highly reliable, aggregated measures are;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therefore, meta-analyses may often underestimate the sizes of sex differences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gender-related traits when they do not take the unreliability of</a:t>
            </a:r>
            <a:r>
              <a:rPr lang="hr-HR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measurements 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 account.</a:t>
            </a:r>
            <a:endParaRPr lang="hr-HR" baseline="0" dirty="0" smtClean="0"/>
          </a:p>
          <a:p>
            <a:endParaRPr lang="hr-HR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dirty="0" smtClean="0"/>
              <a:t>Problemi</a:t>
            </a:r>
            <a:r>
              <a:rPr lang="hr-HR" baseline="0" dirty="0" smtClean="0"/>
              <a:t> u zaključivanju? – Niti jedno istraživanje samo za sebe ne može nam pružiti definitivan odgovor. Trebaju nam različita istraživanja na različitim uzorcima s različitim operacionalizacijama u različitim kontekstima.  Ali onda problem usporedba različitih studija koje mjere stvari drugačije. Mogućnost da uspoređujemo kruške i jabuke! Statističko zaključivanje? Problem koliko je velika neka razlika!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noted earlier, studies investigating sex differences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aggression differ from one another in their subjects, methods,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settings, and measures of aggression. Such differences can be coded (i.e.,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assessed and quantified based on the published research reports) and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included as factors to be analyzed in a meta-analysis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hr-HR" dirty="0" smtClean="0"/>
              <a:t>Primjer</a:t>
            </a:r>
            <a:r>
              <a:rPr lang="hr-HR" baseline="0" dirty="0" smtClean="0"/>
              <a:t> neki!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of the first steps in conducting any meta-analysis is to identify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studies to be reviewed, which ideally include all the studies ever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conducted on a given research topic. Identifying studies has been made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easier by computerized citation searches. Using a computerized search,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researcher could, for example, search for any study published over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past 10 years that includes in its abstract words or phrases such 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gender differences, sex difference, aggression, hostility, and so on. Computer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searches, however, are unlikely to locate all of the studies carried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 on a given topic. Some studies are never published. Some studies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aggression have looked at sex differences only incidentally, thus,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 differences they find may not be reported in the study's abstract.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Inevitably, computerized searches miss some relevant studies</a:t>
            </a:r>
            <a:endParaRPr lang="hr-H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 shows that aggregated measures (i.e., summed or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averaged measures of many behaviors from a particular individual) tend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be more reliable than single measures of behavior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Rushton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Brainerd,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Pressley, 1983). A good example comes from a study of antisocial behaviors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almost 1,000 New Zealand boys and girls (Moffitt,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Caspi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Rutter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Silva, 2001). When sex differences were examined for single measures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antisocial behaviors (e.g., parents' reports, teachers' reports, peers‘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reports, and self-reports at a given age), their mean magnitude was about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 = 0.25, which is considered small. However, when a composite,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traitlike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 of antisocial behavior was formed by summing measures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various sources over several ages, the observed sex difference almost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doubled to d = 0.49, which is considered a medium-sized effect. Unfortunately,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single-source, single-act, and single-time measures are more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 in many studies than highly reliable, aggregated measures are;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therefore, meta-analyses may often underestimate the sizes of sex differences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gender-related traits when they do not take the unreliability of</a:t>
            </a:r>
            <a:r>
              <a:rPr lang="hr-HR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measurements 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 account.</a:t>
            </a:r>
            <a:endParaRPr lang="hr-HR" baseline="0" dirty="0" smtClean="0"/>
          </a:p>
          <a:p>
            <a:endParaRPr lang="hr-H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dirty="0" smtClean="0"/>
              <a:t>Prosječna visina žena u Kaliforniji</a:t>
            </a:r>
            <a:r>
              <a:rPr lang="hr-HR" baseline="0" dirty="0" smtClean="0"/>
              <a:t> je 164 cm (na uzorku od 433 žene); a prosječna visina muškaraca u Kaliforniji je 176,5 cm (na uzorku od 313 muških)! SD za žene je bila 3.15 incha, a za muške 2.74 incha. Što vidimo na ovoj distribuciji? Da je normalna; da se žene i muškarci u prosjeku razlikuju za 12.5 cm i da je međusobno variraju jednako u visini (SD je podjednaka u oba uzorka). I još vidimo da je većina muškaraca viša od većine žena!! To je razlika od 12.5 cm koja da t-testom testiramo njezinu značajnost bi sigurno ispala statistički značajna. Ali je li to puno ili malo? Radi li se velikoj razlici ili o neznatnoj razlici? </a:t>
            </a:r>
          </a:p>
          <a:p>
            <a:pPr eaLnBrk="1" hangingPunct="1">
              <a:spcBef>
                <a:spcPct val="0"/>
              </a:spcBef>
            </a:pPr>
            <a:r>
              <a:rPr lang="hr-HR" baseline="0" dirty="0" smtClean="0"/>
              <a:t>Ako nam je N jako velik, s obzirom da testovi statističke značajnosti ovise o ukupnom N, i malena razlika je statistički značajna. </a:t>
            </a:r>
          </a:p>
          <a:p>
            <a:pPr eaLnBrk="1" hangingPunct="1">
              <a:spcBef>
                <a:spcPct val="0"/>
              </a:spcBef>
            </a:pPr>
            <a:r>
              <a:rPr lang="hr-HR" baseline="0" dirty="0" smtClean="0"/>
              <a:t>Kako bismo procjenili radi li se o velikoj ili maloj distribuciji </a:t>
            </a:r>
            <a:endParaRPr lang="hr-HR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374C4-C03B-4B1B-80EE-963FF3DA432E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Kada je d oko 0.2 to znači da se dvije distribucije značajno preklapaju, i bez obzira što je</a:t>
            </a:r>
            <a:r>
              <a:rPr lang="hr-HR" baseline="0" dirty="0" smtClean="0"/>
              <a:t> moguće da t-test pokaže da se M-ovi statistički značajno razlikuju, ta razlika je svejedno malena u smislu praktične važnosti te se radi o razlici koju ćemo teško primjetiti u svakodnevnom životu. Kada je d oko 0.5 tu je preklapanje distribucija već manje i ovu razliku ćemo već vjerojatno primjetiti. Kada je d 0.8 radi se o razlici koja je toliko velika da jedva da nam treba znanstveno istraživanje kako bismo bili sigurni da ona postoji. Vidimo ju golim okom. Kao u primjeru razlika u visini muškaraca i žena.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374C4-C03B-4B1B-80EE-963FF3DA432E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5D81A-A1DF-4356-8B26-271830175D3A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FFDAD-ADF6-4ACE-8D3F-442002CA14B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5BAA1-A48E-4DB0-B0AA-FCCA3805A0FF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84D29-8474-49EB-A699-3FC18FC3F06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2F992-3898-44DE-BEE6-D84B5985F4C9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1D81F-93CC-4977-AB6E-5B16E8DA22C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03C1-A899-43FF-B02C-17B11A1E146F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3BB98-35EE-4EF7-AE78-0044DB42044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06E1B-18DB-49EE-A4DD-C0241266D6F5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6DCC0-9056-41B2-9AEF-BB36B3D72CD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E424D-3ECB-4A71-A664-2048348CDE5A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C6F35-2701-41A4-AA7B-10BFF76ACE9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A7D12-2A12-42D0-BA5C-4041F1C9F451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FF93E-A060-4C85-9652-EF6439DF5B3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D9C1E-FF0B-49F1-9432-AC82DBDC85DE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C25BB-3D97-4A6F-8FD2-18B1797F391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29085-2DEA-4393-837B-C100312514F8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7F5FA-18A2-4AD0-A3EF-D6A112A905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F327F-63C3-4239-8DEE-812C8628A2B1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A89A4-9B64-45D8-A0D1-D73A0662B8E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95A3F-2A97-4AC0-B76D-224A63A33612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A7F48-0082-4D4D-BBE0-2E24FA64C1B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43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B01C15-1408-42FB-AEA7-0D63779CA983}" type="datetimeFigureOut">
              <a:rPr lang="sr-Latn-CS"/>
              <a:pPr>
                <a:defRPr/>
              </a:pPr>
              <a:t>17.3.2014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CF1C54-C6C4-460A-8493-A275E935AEB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3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924175"/>
            <a:ext cx="4284662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18"/>
          <p:cNvSpPr>
            <a:spLocks noGrp="1"/>
          </p:cNvSpPr>
          <p:nvPr>
            <p:ph type="ctrTitle"/>
          </p:nvPr>
        </p:nvSpPr>
        <p:spPr>
          <a:xfrm>
            <a:off x="71406" y="214290"/>
            <a:ext cx="7848600" cy="1755775"/>
          </a:xfrm>
        </p:spPr>
        <p:txBody>
          <a:bodyPr/>
          <a:lstStyle/>
          <a:p>
            <a:pPr eaLnBrk="1" hangingPunct="1"/>
            <a:r>
              <a:rPr lang="hr-HR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JESMO LI JEDNAKI?</a:t>
            </a:r>
          </a:p>
        </p:txBody>
      </p:sp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1258888" y="6308725"/>
            <a:ext cx="5329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/>
          </a:p>
        </p:txBody>
      </p:sp>
      <p:sp>
        <p:nvSpPr>
          <p:cNvPr id="7" name="Rectangle 18"/>
          <p:cNvSpPr txBox="1">
            <a:spLocks/>
          </p:cNvSpPr>
          <p:nvPr/>
        </p:nvSpPr>
        <p:spPr bwMode="auto">
          <a:xfrm>
            <a:off x="2571736" y="1571612"/>
            <a:ext cx="7000924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Razlike i sličnosti među muškarcima i ženama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857620" y="6357958"/>
            <a:ext cx="5040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1400" i="1" dirty="0" smtClean="0"/>
              <a:t>Psihologija roda i spola, 2011</a:t>
            </a:r>
            <a:endParaRPr lang="hr-HR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187584"/>
            <a:ext cx="8351837" cy="533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SOCIJALNOM PONAŠANJU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Bettencourt i Miller, 1996 </a:t>
            </a:r>
            <a:r>
              <a:rPr lang="hr-HR" sz="2200" dirty="0" smtClean="0"/>
              <a:t>– meta-analiza eksperimentalnih istraživanja agresivnosti kod adolescenata i odraslih</a:t>
            </a:r>
            <a:endParaRPr lang="hr-HR" sz="2200" dirty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(d=0.23)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efekt veći u istraživanjima neizazvane agresije (d=0.43), nego u slučaju izazvane agresije (d=0.06)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razlike u vrsti situacija koje izazivaju agresiju – fizički napad (d=0.48) i uvreda nečijeg intelekta (d=0.59)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Archer i Mehdikhani, 2004 </a:t>
            </a:r>
            <a:r>
              <a:rPr lang="hr-HR" sz="2200" dirty="0" smtClean="0"/>
              <a:t>– meta-analiza neeksperimentalnih istraživanja s mjerama svakodnevne agresije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na mjerama indirektne odnosno agresije u odnosima (tračanje, klevetanje i protjerivanje iz grupe), međutim efekt je malen, ovisi o operacionalizaciji mjera i čini se da je vezan samo za adolescentsko razdoblje</a:t>
            </a:r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187584"/>
            <a:ext cx="8351837" cy="481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SOCIJALNOM PONAŠANJU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Eagly i Crowley, 1986 </a:t>
            </a:r>
            <a:r>
              <a:rPr lang="hr-HR" sz="2200" dirty="0" smtClean="0"/>
              <a:t>– meta-analiza 182 laboratorijska i terenska istraživanja prosocijalnog ponašanja</a:t>
            </a:r>
            <a:endParaRPr lang="hr-HR" sz="2200" dirty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(d=0.34)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posebno ako ih drugi gledaju (d=0.74) i ako osoba kojoj pomažu nije direktno tražila pomoć (d=0.55) i posebno ako se radi o ženi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Becker, 1986; Eagly i Carli, 1981</a:t>
            </a:r>
            <a:endParaRPr lang="hr-HR" sz="2200" dirty="0" smtClean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(d=0.32/0.28) u klasičnim Asch-tipovima eksperimenata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podložnost persuazivnim porukama (d=0.16/0.11)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endParaRPr lang="hr-HR" sz="2200" dirty="0" smtClean="0"/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187584"/>
            <a:ext cx="8351837" cy="4760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SOCIJALNOM PONAŠANJU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Jaffee i Hyde, 2000</a:t>
            </a:r>
            <a:r>
              <a:rPr lang="hr-HR" sz="2200" dirty="0" smtClean="0"/>
              <a:t>– meta-analiza 113 istraživanja moralnog rezoniranja</a:t>
            </a:r>
            <a:endParaRPr lang="hr-HR" sz="2200" dirty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tijekom moralnog rezoniranja vođene brigom za druge (d=0.28), dok M &gt; Ž vođeni pravdom (d=0.19)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Silverman, 2003 </a:t>
            </a:r>
            <a:r>
              <a:rPr lang="hr-HR" sz="2200" dirty="0" smtClean="0"/>
              <a:t>– meta-analiza 98 istraživanja različitih nemoralnih ponašanja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= M kod varanja na ispitima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u tome da se NE upuštaju u zabranjene aktivnosti kao što je igranje zabranjenim igračkama, diranje zabranjenih stvari, jedenje zabranjene hrane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dirty="0" smtClean="0"/>
              <a:t>	 - d varira od 0.27 do 0.41</a:t>
            </a:r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563862"/>
            <a:ext cx="8351837" cy="515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SOCIJALNOM PONAŠANJU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Carli, 1982; Eagly i Karau, 1991 </a:t>
            </a:r>
            <a:r>
              <a:rPr lang="hr-HR" sz="2200" dirty="0" smtClean="0"/>
              <a:t>– ponašanje u grupi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ponašanje u grupi orijentirano na zadatak (d=0.59); vjerojatnije da će postati voditelji u grupnim zadacima (d=0.41)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ponašanje u grupi orijentirano na odnose (d=0.59); vjerojatnije da će postati voditeljice u zadacima usmjerenima na odnose (d=0.18)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Eagly i Johnson, 1990 </a:t>
            </a:r>
            <a:r>
              <a:rPr lang="hr-HR" sz="2200" dirty="0" smtClean="0"/>
              <a:t>– stil rukovođenja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vjerojatnije demokratski stil, M autokratski stil rukovođenja (d=0.22)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539087"/>
            <a:ext cx="8351837" cy="160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SEKSUALNOM PONAŠANJU</a:t>
            </a:r>
          </a:p>
          <a:p>
            <a:pPr marL="266700" indent="-266700">
              <a:lnSpc>
                <a:spcPct val="85000"/>
              </a:lnSpc>
              <a:spcBef>
                <a:spcPts val="1200"/>
              </a:spcBef>
              <a:spcAft>
                <a:spcPts val="200"/>
              </a:spcAft>
            </a:pPr>
            <a:r>
              <a:rPr lang="hr-HR" sz="2200" u="sng" dirty="0" smtClean="0"/>
              <a:t>Oliver i Hyde, 1993 </a:t>
            </a:r>
            <a:r>
              <a:rPr lang="hr-HR" sz="2200" dirty="0" smtClean="0"/>
              <a:t>– meta-analiza 177 istraživanja s različitim mjerama seksualnog ponašanja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/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1928802"/>
          <a:ext cx="8286807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7784"/>
                <a:gridCol w="1500198"/>
                <a:gridCol w="1928825"/>
              </a:tblGrid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Mjera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Prosječni d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Broj istraživanja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stav prema neobaveznom seksu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0.81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10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stav </a:t>
                      </a:r>
                      <a:r>
                        <a:rPr lang="hr-HR" sz="2000" u="none" dirty="0" smtClean="0"/>
                        <a:t>prema</a:t>
                      </a:r>
                      <a:r>
                        <a:rPr lang="hr-HR" sz="2000" u="none" baseline="0" dirty="0" smtClean="0"/>
                        <a:t> seksu u ozbiljnoj vezi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0.49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10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stav prema</a:t>
                      </a:r>
                      <a:r>
                        <a:rPr lang="hr-HR" sz="2000" baseline="0" dirty="0" smtClean="0"/>
                        <a:t> seksu tijekom zaruka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0.43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5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seksualno permisivni</a:t>
                      </a:r>
                      <a:r>
                        <a:rPr lang="hr-HR" sz="2000" baseline="0" dirty="0" smtClean="0"/>
                        <a:t> stavovi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0.57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39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anksioznost,</a:t>
                      </a:r>
                      <a:r>
                        <a:rPr lang="hr-HR" sz="2000" baseline="0" dirty="0" smtClean="0"/>
                        <a:t> strah ili krivnja vezani uz seks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-0.35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11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broj seksualnih odnosa (koliko puta u životu)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0.33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135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broj seksualnih</a:t>
                      </a:r>
                      <a:r>
                        <a:rPr lang="hr-HR" sz="2000" baseline="0" dirty="0" smtClean="0"/>
                        <a:t> partnera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0.25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12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dob pri prvom stupanju u seksualne</a:t>
                      </a:r>
                      <a:r>
                        <a:rPr lang="hr-HR" sz="2000" baseline="0" dirty="0" smtClean="0"/>
                        <a:t> odnose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smtClean="0"/>
                        <a:t>0.38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8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frekvencija seksualnih odnosa (koliko često)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0.31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11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masturbiranje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0.96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26</a:t>
                      </a:r>
                      <a:endParaRPr lang="hr-H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homoseksualna</a:t>
                      </a:r>
                      <a:r>
                        <a:rPr lang="hr-HR" sz="2000" baseline="0" dirty="0" smtClean="0"/>
                        <a:t> iskustva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0.33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19</a:t>
                      </a:r>
                      <a:endParaRPr lang="hr-H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494443"/>
            <a:ext cx="8351837" cy="2880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IZBORU PARTNERA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Feingold, 1992 </a:t>
            </a:r>
            <a:r>
              <a:rPr lang="hr-HR" sz="2200" dirty="0" smtClean="0"/>
              <a:t>– traže li M i Ž iste karakteristike od potencijalnih partnera?</a:t>
            </a:r>
            <a:endParaRPr lang="hr-HR" sz="2200" dirty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društveni status (d=0.69), ambicioznost (d=0.67), karakter (d=0.35), intelekt (d=0.30), humor (d=0.14)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fizička privlačnost (d=0.54)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77881" y="357166"/>
            <a:ext cx="8351837" cy="525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LIČNOSTI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Feingold, 1994 </a:t>
            </a:r>
            <a:r>
              <a:rPr lang="hr-HR" sz="2200" dirty="0" smtClean="0"/>
              <a:t>- meta-analiza standardizacija testova ličnosti</a:t>
            </a:r>
            <a:endParaRPr lang="hr-HR" sz="2200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najveće razlike u pojedinim facetama ekstraverzije i ugodnosti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u asertivnosti (d=0.50)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u suosjećajnosti (d=0.97)</a:t>
            </a:r>
            <a:endParaRPr lang="hr-HR" sz="2200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umjerene razlike u neuroticizmu (emocionalnoj stabilnosti)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u anksioznosti (d=0.28)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zanemarive razlike u savjesnosti i otvorenosti iskustvu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Costa, Terracciano &amp; McCrae, 2001 </a:t>
            </a:r>
            <a:r>
              <a:rPr lang="hr-HR" sz="2200" dirty="0" smtClean="0"/>
              <a:t>– 23 000 ljudi u 26 kultura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na većini faceta neuroticizma i ugodnosti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na asertivnosti i traženju uzbuđenja (ekstraverzija), samo-efikasnosti (savjesnost), mašti i sklonosti pustolovinama (otvorenost k Iskustvu)</a:t>
            </a:r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187584"/>
            <a:ext cx="8351837" cy="6456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LIČNOSTI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Campbell i Eaton, 1999 – meta-analiza 46 studija</a:t>
            </a:r>
            <a:endParaRPr lang="hr-HR" sz="2200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male razlike u temperamentu i razini aktivnosti među novorođenčadi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(u slučaju objektivnih mjera d=0.21; u slučaju subjektivnih procjena roditelja d=0.09)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razlike veće u ranom djetinjstvu (d=0.44), a najveće u srednjem djetinjstvu (d=0.64)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Byrnes, Miller i Schafer, 1999 </a:t>
            </a:r>
            <a:r>
              <a:rPr lang="hr-HR" sz="2200" dirty="0" smtClean="0"/>
              <a:t>– 150 istraživanja razlika u riskiranju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Ž, ali efekt nikakav (d=0.13)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u pušenju, uzimanju psihoaktivnih tvari (alkohol, droga), seksualnom rizičnom ponašanju nema razlika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ALI, za opasnu vožnju (d=0.29), kockanje (d=0.21), 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dirty="0" smtClean="0"/>
              <a:t>za izlaganje opasnosti u eksperimentima (d=0.41),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dirty="0" smtClean="0"/>
              <a:t>izlaganje većem riziku u igrama koje zahtjevaju 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dirty="0" smtClean="0"/>
              <a:t>fizičku snagu (d=0.43)</a:t>
            </a:r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546484"/>
            <a:ext cx="1475656" cy="110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187584"/>
            <a:ext cx="8351837" cy="669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EMOCIONALNIM ISKUSTVIMA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i M se razlikuju i u načinu na koji izražavaju svoje emocije i u načinu na koji ih doživljavaju (Pennebaker i Watson, 1988; Roberts i Pennebaker, 1995)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muškarci zaključuju na temelju fizioloških znakova (sretan sam jer mi srce ubrzano kuca i uzbuđen sam)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žene zaključuju na temelju znakova iz okoline (sretna sam jer sam okružena s drugima koji se smiju)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u="sng" dirty="0" smtClean="0"/>
              <a:t>Tamres, Janicki i Helgeson, 2002 </a:t>
            </a:r>
            <a:r>
              <a:rPr lang="hr-HR" sz="2200" dirty="0" smtClean="0"/>
              <a:t>– meta-analiza razlika u načinima nošenja sa stresom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traže emocionalnu podršku od drugih (d=0.41)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žene će preferirati strategije usmjerene na emocije, dok će muškarci preferirati strategije usmjerene na rješavanje problema i izbjegavanje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Dindia i Allen, 1992</a:t>
            </a:r>
            <a:endParaRPr lang="hr-HR" sz="2200" dirty="0" smtClean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u samootkrivanju (d=0.18)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endParaRPr lang="hr-HR" sz="2200" dirty="0" smtClean="0"/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187584"/>
            <a:ext cx="8351837" cy="692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POJMU O SEBI</a:t>
            </a:r>
          </a:p>
          <a:p>
            <a:pPr marL="266700" indent="-266700">
              <a:lnSpc>
                <a:spcPct val="85000"/>
              </a:lnSpc>
              <a:spcBef>
                <a:spcPts val="1200"/>
              </a:spcBef>
              <a:spcAft>
                <a:spcPts val="200"/>
              </a:spcAft>
              <a:buFontTx/>
              <a:buChar char="•"/>
            </a:pPr>
            <a:r>
              <a:rPr lang="hr-HR" sz="2200" u="sng" dirty="0" smtClean="0"/>
              <a:t>Cross i Madson, 1997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– nezavisni pogled  na sebe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– međuzavisni pogled na sebe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Feingold, 1994</a:t>
            </a: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male razlike u samopoštovanju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(d=0.21)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razlika najveća među adolescentima (d=0.33; Kling i sur., 1999)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samopoštovanje muškaraca vezano je uz njihova postignuća dok je samopoštovanje žena vezano uz njihove intimne odnose (Jospehs, Markus i Tafarodi, 1992)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pojam o sebi i muškaraca i žena vezan je uz druge ljude, ali na različit način (Baumeister i Sommer, 1997)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Ž: bliski, jedan na jedan odnosi (kćer, supruga, 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dirty="0" smtClean="0"/>
              <a:t>	najbolja prijateljica)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hr-HR" sz="2200" dirty="0" smtClean="0"/>
              <a:t>M: grupne i hijerarhija (šef, član sportskog tima)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dirty="0" smtClean="0"/>
              <a:t>	Amerikanac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endParaRPr lang="hr-HR" sz="2200" dirty="0" smtClean="0"/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2800" dirty="0"/>
          </a:p>
        </p:txBody>
      </p:sp>
      <p:pic>
        <p:nvPicPr>
          <p:cNvPr id="1433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5084763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niOkvir 13"/>
          <p:cNvSpPr txBox="1">
            <a:spLocks noChangeArrowheads="1"/>
          </p:cNvSpPr>
          <p:nvPr/>
        </p:nvSpPr>
        <p:spPr bwMode="auto">
          <a:xfrm>
            <a:off x="500034" y="500042"/>
            <a:ext cx="8351837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ISTRAŽIVANJA RAZLIKA MEĐU M I Ž</a:t>
            </a:r>
            <a:endParaRPr lang="hr-HR" sz="2800" b="1" dirty="0">
              <a:solidFill>
                <a:srgbClr val="7030A0"/>
              </a:solidFill>
            </a:endParaRPr>
          </a:p>
          <a:p>
            <a:pPr marL="266700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muškarci i žene se razlikuju u svojim fizičkim atributima</a:t>
            </a:r>
          </a:p>
          <a:p>
            <a:pPr marL="266700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pitanje u čemu se sve još razlikuju oduvijek je intrigiralo istraživače</a:t>
            </a:r>
          </a:p>
          <a:p>
            <a:pPr marL="266700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tipičan nacrt istraživanja: </a:t>
            </a:r>
          </a:p>
          <a:p>
            <a:pPr marL="723900" lvl="1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usporedba rezultata muškaraca i žena u nekoj sposobnosti, atributu, osobini ili ponašanju</a:t>
            </a:r>
          </a:p>
          <a:p>
            <a:pPr marL="1181100" lvl="2" indent="-266700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hr-HR" sz="2400" dirty="0" smtClean="0"/>
              <a:t>pristup koji se usmjerava na maksimaliziranje razlika</a:t>
            </a:r>
          </a:p>
          <a:p>
            <a:pPr marL="1181100" lvl="2" indent="-26670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hr-HR" sz="2400" dirty="0" smtClean="0"/>
              <a:t>pristup koji se usmjerava na minimaliziranje </a:t>
            </a:r>
          </a:p>
          <a:p>
            <a:pPr marL="1181100" lvl="2" indent="-266700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400" dirty="0" smtClean="0"/>
              <a:t>	razlika </a:t>
            </a:r>
          </a:p>
          <a:p>
            <a:pPr marL="723900" lvl="1" indent="-266700">
              <a:lnSpc>
                <a:spcPct val="85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r-HR" sz="2400" dirty="0" smtClean="0"/>
              <a:t>problemi u zaključivanju?</a:t>
            </a:r>
          </a:p>
          <a:p>
            <a:pPr marL="266700" indent="-266700">
              <a:lnSpc>
                <a:spcPct val="85000"/>
              </a:lnSpc>
              <a:spcBef>
                <a:spcPts val="12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novije vrijeme – meta-analize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2800" dirty="0"/>
          </a:p>
        </p:txBody>
      </p:sp>
      <p:pic>
        <p:nvPicPr>
          <p:cNvPr id="1433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5084763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niOkvir 13"/>
          <p:cNvSpPr txBox="1">
            <a:spLocks noChangeArrowheads="1"/>
          </p:cNvSpPr>
          <p:nvPr/>
        </p:nvSpPr>
        <p:spPr bwMode="auto">
          <a:xfrm>
            <a:off x="500034" y="500042"/>
            <a:ext cx="8351837" cy="6715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META-ANALIZA</a:t>
            </a:r>
            <a:endParaRPr lang="hr-HR" sz="2800" b="1" dirty="0">
              <a:solidFill>
                <a:srgbClr val="7030A0"/>
              </a:solidFill>
            </a:endParaRPr>
          </a:p>
          <a:p>
            <a:pPr marL="266700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</a:pPr>
            <a:r>
              <a:rPr lang="hr-HR" sz="2400" dirty="0" smtClean="0"/>
              <a:t>PREDNOSTI</a:t>
            </a:r>
          </a:p>
          <a:p>
            <a:pPr marL="266700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prosječni rezultat više istraživanja</a:t>
            </a:r>
          </a:p>
          <a:p>
            <a:pPr marL="266700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omogućava odgovor na pitanje zašto rezultati različitih istraživanja nisu isti</a:t>
            </a:r>
          </a:p>
          <a:p>
            <a:pPr marL="266700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</a:pPr>
            <a:r>
              <a:rPr lang="hr-HR" sz="2400" dirty="0" smtClean="0"/>
              <a:t>OGRANIČENJA</a:t>
            </a:r>
          </a:p>
          <a:p>
            <a:pPr marL="266700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rezultati meta-analize ovise o istraživanjima koja su u nju uključena!</a:t>
            </a:r>
          </a:p>
          <a:p>
            <a:pPr marL="723900" lvl="1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oprez zbog mogućih sistematskih faktora prema kojima su istraživanja odabrana u meta-analizu</a:t>
            </a:r>
          </a:p>
          <a:p>
            <a:pPr marL="723900" lvl="1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r>
              <a:rPr lang="hr-HR" sz="2400" dirty="0" smtClean="0"/>
              <a:t>mogućnost podcjenjivanja veličine efekta zbog nepouzdanosti mjera u istraživanjima</a:t>
            </a:r>
          </a:p>
          <a:p>
            <a:pPr marL="266700" indent="-2667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Tx/>
              <a:buChar char="•"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2800" dirty="0"/>
          </a:p>
        </p:txBody>
      </p:sp>
      <p:pic>
        <p:nvPicPr>
          <p:cNvPr id="1433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5084763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niOkvir 13"/>
          <p:cNvSpPr txBox="1">
            <a:spLocks noChangeArrowheads="1"/>
          </p:cNvSpPr>
          <p:nvPr/>
        </p:nvSpPr>
        <p:spPr bwMode="auto">
          <a:xfrm>
            <a:off x="500034" y="500042"/>
            <a:ext cx="8351837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PITANJA ZA DISKUSIJU</a:t>
            </a:r>
            <a:endParaRPr lang="hr-HR" sz="2800" b="1" dirty="0">
              <a:solidFill>
                <a:srgbClr val="7030A0"/>
              </a:solidFill>
            </a:endParaRPr>
          </a:p>
          <a:p>
            <a:pPr marL="457200" lvl="0" indent="-4572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hr-HR" sz="2400" dirty="0" smtClean="0"/>
              <a:t>Promiču li istraživanja razlika nejednakost muškaraca i žena u društvu? </a:t>
            </a:r>
          </a:p>
          <a:p>
            <a:pPr marL="457200" lvl="0" indent="-4572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hr-HR" sz="2400" dirty="0" smtClean="0"/>
              <a:t>Jesu li psihološka istraživanja koja uspoređuju muškarce i žene korisna ili opasna? Koje su njihove prednosti, a koja ograničenja?</a:t>
            </a:r>
          </a:p>
          <a:p>
            <a:pPr marL="457200" lvl="0" indent="-4572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 typeface="+mj-lt"/>
              <a:buAutoNum type="arabicPeriod"/>
            </a:pPr>
            <a:endParaRPr lang="hr-HR" sz="2400" dirty="0" smtClean="0"/>
          </a:p>
          <a:p>
            <a:pPr marL="457200" indent="-4572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 typeface="+mj-lt"/>
              <a:buAutoNum type="arabicPeriod"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2800" dirty="0"/>
          </a:p>
        </p:txBody>
      </p:sp>
      <p:pic>
        <p:nvPicPr>
          <p:cNvPr id="1433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5084763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niOkvir 13"/>
          <p:cNvSpPr txBox="1">
            <a:spLocks noChangeArrowheads="1"/>
          </p:cNvSpPr>
          <p:nvPr/>
        </p:nvSpPr>
        <p:spPr bwMode="auto">
          <a:xfrm>
            <a:off x="500034" y="500042"/>
            <a:ext cx="8351837" cy="602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Radi se o krivom pitanju...</a:t>
            </a:r>
          </a:p>
          <a:p>
            <a:pPr marL="266700" lvl="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hr-HR" sz="2400" dirty="0" smtClean="0"/>
              <a:t>razlike među muškarcima i žena ne postoje samo zato jer se istraživači pozivaju na stereotipe i subjektivno iskustvo prema kojima su te razlike evidentne</a:t>
            </a:r>
          </a:p>
          <a:p>
            <a:pPr marL="266700" lvl="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hr-HR" sz="2400" dirty="0" smtClean="0"/>
              <a:t>muškarci i žene se razlikuju u nekim stvarima, ali su si i slični u drugim stvarima zbog nekih razloga</a:t>
            </a:r>
          </a:p>
          <a:p>
            <a:pPr marL="266700" lvl="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hr-HR" sz="2400" dirty="0" smtClean="0"/>
              <a:t>pitanje je OD KUDA proizlaze razlike i sličnosti KOJIH muškaraca i žena u KOJEM kontekstu!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  <a:buFont typeface="Arial" pitchFamily="34" charset="0"/>
              <a:buChar char="•"/>
            </a:pPr>
            <a:endParaRPr lang="hr-HR" sz="2800" b="1" dirty="0">
              <a:solidFill>
                <a:srgbClr val="7030A0"/>
              </a:solidFill>
            </a:endParaRPr>
          </a:p>
          <a:p>
            <a:pPr marL="457200" lvl="0" indent="-4572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hr-HR" sz="2400" dirty="0" smtClean="0"/>
          </a:p>
          <a:p>
            <a:pPr marL="457200" indent="-4572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 typeface="+mj-lt"/>
              <a:buAutoNum type="arabicPeriod"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2800" dirty="0"/>
          </a:p>
        </p:txBody>
      </p:sp>
      <p:pic>
        <p:nvPicPr>
          <p:cNvPr id="1433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5084763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niOkvir 13"/>
          <p:cNvSpPr txBox="1">
            <a:spLocks noChangeArrowheads="1"/>
          </p:cNvSpPr>
          <p:nvPr/>
        </p:nvSpPr>
        <p:spPr bwMode="auto">
          <a:xfrm>
            <a:off x="428596" y="500042"/>
            <a:ext cx="8351837" cy="800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ZAKLJUČNO</a:t>
            </a:r>
          </a:p>
          <a:p>
            <a:pPr marL="266700" lvl="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hr-HR" sz="2400" dirty="0" smtClean="0"/>
              <a:t>spoznaje o karakteristikama muškaraca i žena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hr-HR" sz="2400" dirty="0" smtClean="0"/>
              <a:t>i male razlike u istraživanjima mogu biti značajne za svakodnevno ponašanje – posebno ako ih gledamo kumulativno</a:t>
            </a:r>
          </a:p>
          <a:p>
            <a:pPr marL="266700" lvl="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hr-HR" sz="2400" dirty="0" smtClean="0"/>
              <a:t>ALI, oprez u zaključivanju:</a:t>
            </a:r>
          </a:p>
          <a:p>
            <a:pPr marL="723900" lvl="1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hr-HR" sz="2400" dirty="0" smtClean="0"/>
              <a:t>svijest o vrsti informacija koju nam takva istraživanja pružaju (ne govore ništa o tome koliko su M i Ž slični, a još manje o tome ZAŠTO su slični/različiti)</a:t>
            </a:r>
          </a:p>
          <a:p>
            <a:pPr marL="723900" lvl="1" indent="-26670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r-HR" sz="2400" dirty="0" smtClean="0"/>
              <a:t>svijest o primijenjivosti spoznaja u </a:t>
            </a:r>
          </a:p>
          <a:p>
            <a:pPr marL="723900" lvl="1" indent="-266700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400" dirty="0" smtClean="0"/>
              <a:t>	svakodnevnom životu odnosno mogućnosti </a:t>
            </a:r>
          </a:p>
          <a:p>
            <a:pPr marL="723900" lvl="1" indent="-266700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400" dirty="0" smtClean="0"/>
              <a:t>	zlouporabe u smislu opravdanja </a:t>
            </a:r>
          </a:p>
          <a:p>
            <a:pPr marL="723900" lvl="1" indent="-266700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400" dirty="0" smtClean="0"/>
              <a:t>	nejednakosti M i Ž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  <a:buFont typeface="Arial" pitchFamily="34" charset="0"/>
              <a:buChar char="•"/>
            </a:pPr>
            <a:endParaRPr lang="hr-HR" sz="2800" b="1" dirty="0">
              <a:solidFill>
                <a:srgbClr val="7030A0"/>
              </a:solidFill>
            </a:endParaRPr>
          </a:p>
          <a:p>
            <a:pPr marL="457200" lvl="0" indent="-4572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hr-HR" sz="2400" dirty="0" smtClean="0"/>
          </a:p>
          <a:p>
            <a:pPr marL="457200" indent="-457200">
              <a:lnSpc>
                <a:spcPct val="85000"/>
              </a:lnSpc>
              <a:spcBef>
                <a:spcPct val="40000"/>
              </a:spcBef>
              <a:spcAft>
                <a:spcPts val="1200"/>
              </a:spcAft>
              <a:buFont typeface="+mj-lt"/>
              <a:buAutoNum type="arabicPeriod"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2800" dirty="0"/>
          </a:p>
        </p:txBody>
      </p:sp>
      <p:pic>
        <p:nvPicPr>
          <p:cNvPr id="1433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5084763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68142" y="1062033"/>
            <a:ext cx="6175692" cy="458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85720" y="5917188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Slika 1. Distribucija visine muškaraca i žena </a:t>
            </a:r>
            <a:r>
              <a:rPr lang="hr-HR" sz="1400" dirty="0" smtClean="0"/>
              <a:t>(preuzeto iz Lippa, 2005)</a:t>
            </a:r>
            <a:endParaRPr lang="hr-HR" dirty="0"/>
          </a:p>
        </p:txBody>
      </p:sp>
      <p:sp>
        <p:nvSpPr>
          <p:cNvPr id="7" name="Rectangle 6"/>
          <p:cNvSpPr/>
          <p:nvPr/>
        </p:nvSpPr>
        <p:spPr>
          <a:xfrm>
            <a:off x="1643042" y="1000108"/>
            <a:ext cx="2214578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71472" y="21429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Koliko je velika neka</a:t>
            </a:r>
            <a:r>
              <a:rPr kumimoji="0" lang="hr-HR" sz="44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razlika?</a:t>
            </a:r>
            <a:r>
              <a:rPr kumimoji="0" lang="hr-H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hr-HR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 smtClean="0">
                <a:solidFill>
                  <a:srgbClr val="7030A0"/>
                </a:solidFill>
              </a:rPr>
              <a:t>Cohenov d </a:t>
            </a:r>
            <a:endParaRPr lang="hr-HR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uzima u obzir razliku između artimetičkih sredina dvije distribucije ovisno o standardnoj devijaciji tih distribucija</a:t>
            </a:r>
          </a:p>
          <a:p>
            <a:pPr>
              <a:buNone/>
            </a:pPr>
            <a:endParaRPr lang="hr-HR" sz="2400" dirty="0" smtClean="0"/>
          </a:p>
          <a:p>
            <a:pPr algn="ctr">
              <a:buNone/>
            </a:pPr>
            <a:r>
              <a:rPr lang="hr-HR" sz="2800" dirty="0" smtClean="0"/>
              <a:t>d = (M</a:t>
            </a:r>
            <a:r>
              <a:rPr lang="hr-HR" sz="2800" baseline="-25000" dirty="0" smtClean="0"/>
              <a:t>1</a:t>
            </a:r>
            <a:r>
              <a:rPr lang="hr-HR" sz="2800" dirty="0" smtClean="0"/>
              <a:t> – M</a:t>
            </a:r>
            <a:r>
              <a:rPr lang="hr-HR" sz="2800" baseline="-25000" dirty="0" smtClean="0"/>
              <a:t>2</a:t>
            </a:r>
            <a:r>
              <a:rPr lang="hr-HR" sz="2800" dirty="0" smtClean="0"/>
              <a:t>) </a:t>
            </a:r>
            <a:r>
              <a:rPr lang="hr-HR" sz="2800" dirty="0" smtClean="0">
                <a:solidFill>
                  <a:srgbClr val="FF0000"/>
                </a:solidFill>
              </a:rPr>
              <a:t>/ SD</a:t>
            </a:r>
          </a:p>
          <a:p>
            <a:pPr algn="ctr">
              <a:buNone/>
            </a:pPr>
            <a:endParaRPr lang="hr-HR" dirty="0" smtClean="0"/>
          </a:p>
          <a:p>
            <a:r>
              <a:rPr lang="hr-HR" sz="2400" dirty="0" smtClean="0"/>
              <a:t>Cohen (1977)</a:t>
            </a:r>
          </a:p>
          <a:p>
            <a:pPr>
              <a:buNone/>
            </a:pPr>
            <a:r>
              <a:rPr lang="hr-HR" sz="2400" dirty="0" smtClean="0"/>
              <a:t>	oko 0.2 		mala razlika</a:t>
            </a:r>
          </a:p>
          <a:p>
            <a:pPr>
              <a:buNone/>
            </a:pPr>
            <a:r>
              <a:rPr lang="hr-HR" sz="2400" dirty="0" smtClean="0"/>
              <a:t> 	oko 0.5 		srednja razlika</a:t>
            </a:r>
          </a:p>
          <a:p>
            <a:pPr>
              <a:buNone/>
            </a:pPr>
            <a:r>
              <a:rPr lang="hr-HR" sz="2400" dirty="0" smtClean="0"/>
              <a:t> 	oko 0.8 		velika razlika</a:t>
            </a:r>
            <a:endParaRPr lang="hr-HR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2143108" y="4643446"/>
            <a:ext cx="857256" cy="857256"/>
            <a:chOff x="2143108" y="4643446"/>
            <a:chExt cx="857256" cy="857256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143108" y="4643446"/>
              <a:ext cx="857256" cy="1588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43108" y="5070486"/>
              <a:ext cx="857256" cy="1588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143108" y="5499114"/>
              <a:ext cx="857256" cy="1588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5084763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4857760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Slika 3. Mala, umjerena i velika razlika između dvije grupe </a:t>
            </a:r>
            <a:r>
              <a:rPr lang="hr-HR" sz="1400" dirty="0" smtClean="0"/>
              <a:t>(preuzeto iz Lippa, 2005)</a:t>
            </a:r>
            <a:endParaRPr lang="hr-HR" dirty="0"/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500042"/>
            <a:ext cx="800105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494443"/>
            <a:ext cx="8351837" cy="4185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FIZIČKIM SPOSOBNOSTIMA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Eaton i Enns 1986; Thomas i French, 1985</a:t>
            </a:r>
            <a:endParaRPr lang="hr-HR" sz="2200" dirty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u razini aktivnosti (d=0.49)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okulomotorna koordinacija (d=0.21) i fleksibilnost zglobova (d=0.29)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bacaju stvari brže (d=2.18), dalje (d=1.98) i preciznije (d=0.96)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snaga stiska (d=0.66)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trbušnjaci (d=0.64), sprint (d=0.63) i skok u dalj (d=0.54)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214290"/>
            <a:ext cx="8351837" cy="618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KOGNITIVNIM SPOSOBNOSTIMA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6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Halpern, 1992, 1997, 2000; Jensen, 1998</a:t>
            </a:r>
            <a:endParaRPr lang="hr-HR" sz="2200" dirty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= M u generalnom faktoru inteligencije</a:t>
            </a:r>
          </a:p>
          <a:p>
            <a:pPr marL="266700" indent="-26670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</a:pPr>
            <a:r>
              <a:rPr lang="hr-HR" sz="2200" u="sng" dirty="0" smtClean="0"/>
              <a:t>Rosenthal i Rubin, 1982; Becker i Hedges, 1984</a:t>
            </a:r>
            <a:endParaRPr lang="hr-HR" sz="2200" dirty="0" smtClean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u matematičkim sposobnostima (d=0.43)</a:t>
            </a:r>
          </a:p>
          <a:p>
            <a:pPr marL="266700" indent="-26670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</a:pPr>
            <a:r>
              <a:rPr lang="hr-HR" sz="2200" u="sng" dirty="0" smtClean="0"/>
              <a:t>Hyde i Linn, 1988; Hyde, 1981</a:t>
            </a:r>
            <a:endParaRPr lang="hr-HR" sz="2200" dirty="0" smtClean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u verbalnim sposobnostima (d=0.11/0.24) – posebno spelling, fluentnost, slaganje rečenica i priča prema formalnim ili sadržajnim zahtjevima</a:t>
            </a:r>
          </a:p>
          <a:p>
            <a:pPr marL="266700" indent="-26670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</a:pPr>
            <a:r>
              <a:rPr lang="hr-HR" sz="2200" u="sng" dirty="0" smtClean="0"/>
              <a:t>Linn i Peterson, 1986; Voyer, Voyer i Bryden, 1995</a:t>
            </a:r>
            <a:endParaRPr lang="hr-HR" sz="2200" dirty="0" smtClean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u spacijalnim sposobnostima (d=0.45), 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dirty="0" smtClean="0"/>
              <a:t>	posebno testovima mentalne rotacije (d=0.73)</a:t>
            </a:r>
          </a:p>
          <a:p>
            <a:pPr marL="266700" indent="-26670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</a:pPr>
            <a:r>
              <a:rPr lang="hr-HR" sz="2200" u="sng" dirty="0" smtClean="0"/>
              <a:t>Eals i Silverman, 1994</a:t>
            </a:r>
            <a:endParaRPr lang="hr-HR" sz="2200" dirty="0" smtClean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u testovima prostornog pozicioniranja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649363"/>
            <a:ext cx="8351837" cy="3636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KOGNITIVNIM SPOSOBNOSTIMA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Lynn, Irwing i Cammock, 2001 – istraživanje na irskim studentima</a:t>
            </a:r>
            <a:endParaRPr lang="hr-HR" sz="2200" dirty="0" smtClean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u općem obrazovanju (d=0.51)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opća informiranost (d=0.82), znanje o biologiji, rekreaciji i sportu (d=0.75), znanost (d=0.58)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znanje o medicini (d=0.32) i hrani i kuhanju (d=0.48)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3"/>
          <p:cNvSpPr txBox="1">
            <a:spLocks noChangeArrowheads="1"/>
          </p:cNvSpPr>
          <p:nvPr/>
        </p:nvSpPr>
        <p:spPr bwMode="auto">
          <a:xfrm>
            <a:off x="500034" y="494443"/>
            <a:ext cx="8351837" cy="52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800" b="1" dirty="0" smtClean="0">
                <a:solidFill>
                  <a:srgbClr val="7030A0"/>
                </a:solidFill>
              </a:rPr>
              <a:t>RAZLIKE M I Ž U NEVERBALNOM PONAŠANJU</a:t>
            </a:r>
          </a:p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endParaRPr lang="hr-HR" sz="1000" b="1" dirty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Hall, 1984 </a:t>
            </a:r>
            <a:r>
              <a:rPr lang="hr-HR" sz="2200" dirty="0" smtClean="0"/>
              <a:t>– klasično istraživanje</a:t>
            </a:r>
            <a:endParaRPr lang="hr-HR" sz="2200" dirty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u dekodiranju neverbalnih informacija (d=0.43)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La France, Hecht i Paluck, 2003</a:t>
            </a:r>
            <a:endParaRPr lang="hr-HR" sz="2200" dirty="0" smtClean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smiješak u socijalnim situacijama (d=0.63)</a:t>
            </a:r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endParaRPr lang="hr-HR" sz="2200" dirty="0" smtClean="0"/>
          </a:p>
          <a:p>
            <a:pPr marL="266700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hr-HR" sz="2200" u="sng" dirty="0" smtClean="0"/>
              <a:t>Hall, Carter i Horgan, 2000</a:t>
            </a:r>
            <a:endParaRPr lang="hr-HR" sz="2200" dirty="0" smtClean="0"/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Ž &gt; M više facijalne ekspresije (d=1.01); više kontakta očiju (d=0.68)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ostavljaju osobnog prostora kada prilaze drugima (d=0.95) i kada im drugi prilaze (d=0.56)</a:t>
            </a:r>
          </a:p>
          <a:p>
            <a:pPr marL="723900" lvl="1" indent="-266700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  <a:buFontTx/>
              <a:buChar char="•"/>
            </a:pPr>
            <a:r>
              <a:rPr lang="hr-HR" sz="2200" dirty="0" smtClean="0"/>
              <a:t>M &gt; Ž grešaka u govoru (d=0.70) i više zastajkivanja u govoru (“um”, “er”) (d=1.19)</a:t>
            </a:r>
          </a:p>
        </p:txBody>
      </p:sp>
      <p:pic>
        <p:nvPicPr>
          <p:cNvPr id="15363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800" y="5357826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3748</Words>
  <Application>Microsoft Office PowerPoint</Application>
  <PresentationFormat>On-screen Show (4:3)</PresentationFormat>
  <Paragraphs>290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tema</vt:lpstr>
      <vt:lpstr>JESMO LI JEDNAKI?</vt:lpstr>
      <vt:lpstr>Slide 2</vt:lpstr>
      <vt:lpstr>Slide 3</vt:lpstr>
      <vt:lpstr>Cohenov d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korisnik</dc:creator>
  <cp:lastModifiedBy>Saša</cp:lastModifiedBy>
  <cp:revision>132</cp:revision>
  <dcterms:created xsi:type="dcterms:W3CDTF">2009-11-24T12:16:01Z</dcterms:created>
  <dcterms:modified xsi:type="dcterms:W3CDTF">2014-03-17T14:09:04Z</dcterms:modified>
</cp:coreProperties>
</file>