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69" r:id="rId2"/>
    <p:sldId id="508" r:id="rId3"/>
    <p:sldId id="467" r:id="rId4"/>
    <p:sldId id="465" r:id="rId5"/>
    <p:sldId id="510" r:id="rId6"/>
    <p:sldId id="514" r:id="rId7"/>
    <p:sldId id="511" r:id="rId8"/>
    <p:sldId id="512" r:id="rId9"/>
    <p:sldId id="544" r:id="rId10"/>
    <p:sldId id="519" r:id="rId11"/>
    <p:sldId id="475" r:id="rId12"/>
    <p:sldId id="429" r:id="rId13"/>
    <p:sldId id="478" r:id="rId14"/>
    <p:sldId id="477" r:id="rId15"/>
    <p:sldId id="479" r:id="rId16"/>
    <p:sldId id="480" r:id="rId17"/>
    <p:sldId id="516" r:id="rId18"/>
    <p:sldId id="483" r:id="rId19"/>
    <p:sldId id="543" r:id="rId20"/>
    <p:sldId id="492" r:id="rId21"/>
    <p:sldId id="545" r:id="rId22"/>
    <p:sldId id="533" r:id="rId23"/>
    <p:sldId id="534" r:id="rId24"/>
    <p:sldId id="536" r:id="rId25"/>
    <p:sldId id="530" r:id="rId26"/>
    <p:sldId id="532" r:id="rId27"/>
    <p:sldId id="531" r:id="rId28"/>
    <p:sldId id="523" r:id="rId29"/>
    <p:sldId id="524" r:id="rId30"/>
    <p:sldId id="525" r:id="rId31"/>
    <p:sldId id="526" r:id="rId32"/>
    <p:sldId id="527" r:id="rId33"/>
    <p:sldId id="528" r:id="rId34"/>
    <p:sldId id="529" r:id="rId35"/>
    <p:sldId id="542" r:id="rId36"/>
  </p:sldIdLst>
  <p:sldSz cx="9144000" cy="6858000" type="screen4x3"/>
  <p:notesSz cx="6858000" cy="9144000"/>
  <p:defaultTextStyle>
    <a:defPPr>
      <a:defRPr lang="sr-Latn-C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A953FF"/>
    <a:srgbClr val="6699FF"/>
    <a:srgbClr val="FF9900"/>
    <a:srgbClr val="FF0000"/>
    <a:srgbClr val="CC99FF"/>
    <a:srgbClr val="339966"/>
    <a:srgbClr val="FCFC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81723" autoAdjust="0"/>
  </p:normalViewPr>
  <p:slideViewPr>
    <p:cSldViewPr>
      <p:cViewPr>
        <p:scale>
          <a:sx n="60" d="100"/>
          <a:sy n="60" d="100"/>
        </p:scale>
        <p:origin x="-145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eaLnBrk="0" hangingPunct="0">
              <a:defRPr sz="1200" b="0"/>
            </a:lvl1pPr>
          </a:lstStyle>
          <a:p>
            <a:endParaRPr lang="hr-HR"/>
          </a:p>
        </p:txBody>
      </p:sp>
      <p:sp>
        <p:nvSpPr>
          <p:cNvPr id="360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eaLnBrk="0" hangingPunct="0">
              <a:defRPr sz="1200" b="0"/>
            </a:lvl1pPr>
          </a:lstStyle>
          <a:p>
            <a:fld id="{28D4ACD9-5E68-492B-B655-1907F4601C80}" type="datetimeFigureOut">
              <a:rPr lang="hr-HR"/>
              <a:pPr/>
              <a:t>27.4.2014</a:t>
            </a:fld>
            <a:endParaRPr lang="hr-HR"/>
          </a:p>
        </p:txBody>
      </p:sp>
      <p:sp>
        <p:nvSpPr>
          <p:cNvPr id="360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eaLnBrk="0" hangingPunct="0">
              <a:defRPr sz="1200" b="0"/>
            </a:lvl1pPr>
          </a:lstStyle>
          <a:p>
            <a:endParaRPr lang="hr-HR"/>
          </a:p>
        </p:txBody>
      </p:sp>
      <p:sp>
        <p:nvSpPr>
          <p:cNvPr id="360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eaLnBrk="0" hangingPunct="0">
              <a:defRPr sz="1200" b="0"/>
            </a:lvl1pPr>
          </a:lstStyle>
          <a:p>
            <a:fld id="{3D322CAC-F5DC-4AC0-9974-9B97381CA71D}" type="slidenum">
              <a:rPr lang="hr-H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algn="l">
              <a:defRPr sz="1200" b="0">
                <a:latin typeface="Arial" charset="0"/>
                <a:cs typeface="+mn-cs"/>
              </a:defRPr>
            </a:lvl1pPr>
          </a:lstStyle>
          <a:p>
            <a:pPr>
              <a:defRPr/>
            </a:pPr>
            <a:endParaRPr lang="hr-HR"/>
          </a:p>
        </p:txBody>
      </p:sp>
      <p:sp>
        <p:nvSpPr>
          <p:cNvPr id="3" name="Date Placeholder 2"/>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algn="r">
              <a:defRPr sz="1200" b="0">
                <a:latin typeface="Arial" charset="0"/>
                <a:cs typeface="+mn-cs"/>
              </a:defRPr>
            </a:lvl1pPr>
          </a:lstStyle>
          <a:p>
            <a:pPr>
              <a:defRPr/>
            </a:pPr>
            <a:fld id="{733377A7-C9A7-43EF-BCB5-AD13446DC7A6}" type="datetimeFigureOut">
              <a:rPr lang="sr-Latn-CS"/>
              <a:pPr>
                <a:defRPr/>
              </a:pPr>
              <a:t>27.4.2014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28" tIns="45714" rIns="91428" bIns="45714" numCol="1" anchor="b" anchorCtr="0" compatLnSpc="1">
            <a:prstTxWarp prst="textNoShape">
              <a:avLst/>
            </a:prstTxWarp>
          </a:bodyPr>
          <a:lstStyle>
            <a:lvl1pPr algn="l">
              <a:defRPr sz="1200" b="0">
                <a:latin typeface="Arial" charset="0"/>
                <a:cs typeface="+mn-cs"/>
              </a:defRPr>
            </a:lvl1pPr>
          </a:lstStyle>
          <a:p>
            <a:pPr>
              <a:defRPr/>
            </a:pPr>
            <a:endParaRPr lang="hr-HR"/>
          </a:p>
        </p:txBody>
      </p:sp>
      <p:sp>
        <p:nvSpPr>
          <p:cNvPr id="7" name="Slide Number Placeholder 6"/>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28" tIns="45714" rIns="91428" bIns="45714" numCol="1" anchor="b" anchorCtr="0" compatLnSpc="1">
            <a:prstTxWarp prst="textNoShape">
              <a:avLst/>
            </a:prstTxWarp>
          </a:bodyPr>
          <a:lstStyle>
            <a:lvl1pPr algn="r">
              <a:defRPr sz="1200" b="0">
                <a:latin typeface="Arial" charset="0"/>
                <a:cs typeface="+mn-cs"/>
              </a:defRPr>
            </a:lvl1pPr>
          </a:lstStyle>
          <a:p>
            <a:pPr>
              <a:defRPr/>
            </a:pPr>
            <a:fld id="{08F10060-A5BD-459F-ADA1-6A2C42A52F7B}"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p:txBody>
          <a:bodyPr/>
          <a:lstStyle/>
          <a:p>
            <a:pPr eaLnBrk="1" hangingPunct="1">
              <a:spcBef>
                <a:spcPct val="0"/>
              </a:spcBef>
            </a:pPr>
            <a:endParaRPr lang="hr-H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TextEdit="1"/>
          </p:cNvSpPr>
          <p:nvPr>
            <p:ph type="sldImg"/>
          </p:nvPr>
        </p:nvSpPr>
        <p:spPr bwMode="auto">
          <a:noFill/>
          <a:ln>
            <a:solidFill>
              <a:srgbClr val="000000"/>
            </a:solidFill>
            <a:miter lim="800000"/>
            <a:headEnd/>
            <a:tailEnd/>
          </a:ln>
        </p:spPr>
      </p:sp>
      <p:sp>
        <p:nvSpPr>
          <p:cNvPr id="300035" name="Rectangle 3"/>
          <p:cNvSpPr>
            <a:spLocks noGrp="1"/>
          </p:cNvSpPr>
          <p:nvPr>
            <p:ph type="body" idx="1"/>
          </p:nvPr>
        </p:nvSpPr>
        <p:spPr/>
        <p:txBody>
          <a:bodyPr/>
          <a:lstStyle/>
          <a:p>
            <a:endParaRPr lang="hr-H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TextEdit="1"/>
          </p:cNvSpPr>
          <p:nvPr>
            <p:ph type="sldImg"/>
          </p:nvPr>
        </p:nvSpPr>
        <p:spPr bwMode="auto">
          <a:noFill/>
          <a:ln>
            <a:solidFill>
              <a:srgbClr val="000000"/>
            </a:solidFill>
            <a:miter lim="800000"/>
            <a:headEnd/>
            <a:tailEnd/>
          </a:ln>
        </p:spPr>
      </p:sp>
      <p:sp>
        <p:nvSpPr>
          <p:cNvPr id="203779" name="Rectangle 3"/>
          <p:cNvSpPr>
            <a:spLocks noGrp="1"/>
          </p:cNvSpPr>
          <p:nvPr>
            <p:ph type="body" idx="1"/>
          </p:nvPr>
        </p:nvSpPr>
        <p:spPr/>
        <p:txBody>
          <a:bodyPr/>
          <a:lstStyle/>
          <a:p>
            <a:endParaRPr lang="hr-H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p:txBody>
          <a:bodyPr/>
          <a:lstStyle/>
          <a:p>
            <a:endParaRPr lang="hr-H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p:spPr>
      </p:sp>
      <p:sp>
        <p:nvSpPr>
          <p:cNvPr id="218115" name="Rectangle 3"/>
          <p:cNvSpPr>
            <a:spLocks noGrp="1"/>
          </p:cNvSpPr>
          <p:nvPr>
            <p:ph type="body" idx="1"/>
          </p:nvPr>
        </p:nvSpPr>
        <p:spPr/>
        <p:txBody>
          <a:bodyPr/>
          <a:lstStyle/>
          <a:p>
            <a:endParaRPr lang="hr-H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TextEdit="1"/>
          </p:cNvSpPr>
          <p:nvPr>
            <p:ph type="sldImg"/>
          </p:nvPr>
        </p:nvSpPr>
        <p:spPr bwMode="auto">
          <a:noFill/>
          <a:ln>
            <a:solidFill>
              <a:srgbClr val="000000"/>
            </a:solidFill>
            <a:miter lim="800000"/>
            <a:headEnd/>
            <a:tailEnd/>
          </a:ln>
        </p:spPr>
      </p:sp>
      <p:sp>
        <p:nvSpPr>
          <p:cNvPr id="216067" name="Rectangle 3"/>
          <p:cNvSpPr>
            <a:spLocks noGrp="1"/>
          </p:cNvSpPr>
          <p:nvPr>
            <p:ph type="body" idx="1"/>
          </p:nvPr>
        </p:nvSpPr>
        <p:spPr/>
        <p:txBody>
          <a:bodyPr/>
          <a:lstStyle/>
          <a:p>
            <a:endParaRPr lang="hr-H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bwMode="auto">
          <a:noFill/>
          <a:ln>
            <a:solidFill>
              <a:srgbClr val="000000"/>
            </a:solidFill>
            <a:miter lim="800000"/>
            <a:headEnd/>
            <a:tailEnd/>
          </a:ln>
        </p:spPr>
      </p:sp>
      <p:sp>
        <p:nvSpPr>
          <p:cNvPr id="220163" name="Rectangle 3"/>
          <p:cNvSpPr>
            <a:spLocks noGrp="1"/>
          </p:cNvSpPr>
          <p:nvPr>
            <p:ph type="body" idx="1"/>
          </p:nvPr>
        </p:nvSpPr>
        <p:spPr/>
        <p:txBody>
          <a:bodyPr/>
          <a:lstStyle/>
          <a:p>
            <a:endParaRPr lang="hr-H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TextEdit="1"/>
          </p:cNvSpPr>
          <p:nvPr>
            <p:ph type="sldImg"/>
          </p:nvPr>
        </p:nvSpPr>
        <p:spPr bwMode="auto">
          <a:noFill/>
          <a:ln>
            <a:solidFill>
              <a:srgbClr val="000000"/>
            </a:solidFill>
            <a:miter lim="800000"/>
            <a:headEnd/>
            <a:tailEnd/>
          </a:ln>
        </p:spPr>
      </p:sp>
      <p:sp>
        <p:nvSpPr>
          <p:cNvPr id="222211" name="Rectangle 3"/>
          <p:cNvSpPr>
            <a:spLocks noGrp="1"/>
          </p:cNvSpPr>
          <p:nvPr>
            <p:ph type="body" idx="1"/>
          </p:nvPr>
        </p:nvSpPr>
        <p:spPr/>
        <p:txBody>
          <a:bodyPr/>
          <a:lstStyle/>
          <a:p>
            <a:endParaRPr lang="hr-H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TextEdit="1"/>
          </p:cNvSpPr>
          <p:nvPr>
            <p:ph type="sldImg"/>
          </p:nvPr>
        </p:nvSpPr>
        <p:spPr bwMode="auto">
          <a:noFill/>
          <a:ln>
            <a:solidFill>
              <a:srgbClr val="000000"/>
            </a:solidFill>
            <a:miter lim="800000"/>
            <a:headEnd/>
            <a:tailEnd/>
          </a:ln>
        </p:spPr>
      </p:sp>
      <p:sp>
        <p:nvSpPr>
          <p:cNvPr id="293891" name="Rectangle 3"/>
          <p:cNvSpPr>
            <a:spLocks noGrp="1"/>
          </p:cNvSpPr>
          <p:nvPr>
            <p:ph type="body" idx="1"/>
          </p:nvPr>
        </p:nvSpPr>
        <p:spPr/>
        <p:txBody>
          <a:bodyPr/>
          <a:lstStyle/>
          <a:p>
            <a:endParaRPr lang="hr-H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p:spPr>
      </p:sp>
      <p:sp>
        <p:nvSpPr>
          <p:cNvPr id="229379" name="Rectangle 3"/>
          <p:cNvSpPr>
            <a:spLocks noGrp="1"/>
          </p:cNvSpPr>
          <p:nvPr>
            <p:ph type="body" idx="1"/>
          </p:nvPr>
        </p:nvSpPr>
        <p:spPr/>
        <p:txBody>
          <a:bodyPr/>
          <a:lstStyle/>
          <a:p>
            <a:endParaRPr lang="hr-H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TextEdit="1"/>
          </p:cNvSpPr>
          <p:nvPr>
            <p:ph type="sldImg"/>
          </p:nvPr>
        </p:nvSpPr>
        <p:spPr bwMode="auto">
          <a:noFill/>
          <a:ln>
            <a:solidFill>
              <a:srgbClr val="000000"/>
            </a:solidFill>
            <a:miter lim="800000"/>
            <a:headEnd/>
            <a:tailEnd/>
          </a:ln>
        </p:spPr>
      </p:sp>
      <p:sp>
        <p:nvSpPr>
          <p:cNvPr id="248835" name="Rectangle 3"/>
          <p:cNvSpPr>
            <a:spLocks noGrp="1"/>
          </p:cNvSpPr>
          <p:nvPr>
            <p:ph type="body" idx="1"/>
          </p:nvPr>
        </p:nvSpPr>
        <p:spPr/>
        <p:txBody>
          <a:bodyPr/>
          <a:lstStyle/>
          <a:p>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TextEdit="1"/>
          </p:cNvSpPr>
          <p:nvPr>
            <p:ph type="sldImg"/>
          </p:nvPr>
        </p:nvSpPr>
        <p:spPr bwMode="auto">
          <a:noFill/>
          <a:ln>
            <a:solidFill>
              <a:srgbClr val="000000"/>
            </a:solidFill>
            <a:miter lim="800000"/>
            <a:headEnd/>
            <a:tailEnd/>
          </a:ln>
        </p:spPr>
      </p:sp>
      <p:sp>
        <p:nvSpPr>
          <p:cNvPr id="277507" name="Rectangle 3"/>
          <p:cNvSpPr>
            <a:spLocks noGrp="1"/>
          </p:cNvSpPr>
          <p:nvPr>
            <p:ph type="body" idx="1"/>
          </p:nvPr>
        </p:nvSpPr>
        <p:spPr/>
        <p:txBody>
          <a:bodyPr/>
          <a:lstStyle/>
          <a:p>
            <a:endParaRPr lang="hr-H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TextEdit="1"/>
          </p:cNvSpPr>
          <p:nvPr>
            <p:ph type="sldImg"/>
          </p:nvPr>
        </p:nvSpPr>
        <p:spPr bwMode="auto">
          <a:noFill/>
          <a:ln>
            <a:solidFill>
              <a:srgbClr val="000000"/>
            </a:solidFill>
            <a:miter lim="800000"/>
            <a:headEnd/>
            <a:tailEnd/>
          </a:ln>
        </p:spPr>
      </p:sp>
      <p:sp>
        <p:nvSpPr>
          <p:cNvPr id="367619" name="Rectangle 3"/>
          <p:cNvSpPr>
            <a:spLocks noGrp="1"/>
          </p:cNvSpPr>
          <p:nvPr>
            <p:ph type="body" idx="1"/>
          </p:nvPr>
        </p:nvSpPr>
        <p:spPr/>
        <p:txBody>
          <a:bodyPr/>
          <a:lstStyle/>
          <a:p>
            <a:r>
              <a:rPr lang="hr-HR" sz="900" smtClean="0">
                <a:latin typeface="Arial" charset="0"/>
              </a:rPr>
              <a:t>Pretpostavke modela: (1) Subjektivne vrijednosti zadatka i očekivanja uspjeha su </a:t>
            </a:r>
            <a:r>
              <a:rPr lang="hr-HR" sz="1000" smtClean="0">
                <a:latin typeface="Arial" charset="0"/>
              </a:rPr>
              <a:t>ključni prediktori obrazovnih ishoda</a:t>
            </a:r>
          </a:p>
          <a:p>
            <a:r>
              <a:rPr lang="hr-HR" sz="900" smtClean="0">
                <a:latin typeface="Arial" charset="0"/>
              </a:rPr>
              <a:t>(2) Stereotipi o matematici i prirodnim znanostima kao muškoj domeni imaju </a:t>
            </a:r>
            <a:r>
              <a:rPr lang="hr-HR" sz="1000" smtClean="0">
                <a:latin typeface="Arial" charset="0"/>
              </a:rPr>
              <a:t>negativne efekte na obrazovne ishode djevojaka, pogotovo ako sebe percipiraju femininima zbog nesklada uloge i predodžbe o područjima</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TextEdit="1"/>
          </p:cNvSpPr>
          <p:nvPr>
            <p:ph type="sldImg"/>
          </p:nvPr>
        </p:nvSpPr>
        <p:spPr bwMode="auto">
          <a:noFill/>
          <a:ln>
            <a:solidFill>
              <a:srgbClr val="000000"/>
            </a:solidFill>
            <a:miter lim="800000"/>
            <a:headEnd/>
            <a:tailEnd/>
          </a:ln>
        </p:spPr>
      </p:sp>
      <p:sp>
        <p:nvSpPr>
          <p:cNvPr id="335875" name="Rectangle 3"/>
          <p:cNvSpPr>
            <a:spLocks noGrp="1"/>
          </p:cNvSpPr>
          <p:nvPr>
            <p:ph type="body" idx="1"/>
          </p:nvPr>
        </p:nvSpPr>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TextEdit="1"/>
          </p:cNvSpPr>
          <p:nvPr>
            <p:ph type="sldImg"/>
          </p:nvPr>
        </p:nvSpPr>
        <p:spPr bwMode="auto">
          <a:noFill/>
          <a:ln>
            <a:solidFill>
              <a:srgbClr val="000000"/>
            </a:solidFill>
            <a:miter lim="800000"/>
            <a:headEnd/>
            <a:tailEnd/>
          </a:ln>
        </p:spPr>
      </p:sp>
      <p:sp>
        <p:nvSpPr>
          <p:cNvPr id="342019" name="Rectangle 3"/>
          <p:cNvSpPr>
            <a:spLocks noGrp="1"/>
          </p:cNvSpPr>
          <p:nvPr>
            <p:ph type="body" idx="1"/>
          </p:nvPr>
        </p:nvSpPr>
        <p:spPr/>
        <p:txBody>
          <a:bodyPr/>
          <a:lstStyle/>
          <a:p>
            <a:endParaRPr lang="hr-H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TextEdit="1"/>
          </p:cNvSpPr>
          <p:nvPr>
            <p:ph type="sldImg"/>
          </p:nvPr>
        </p:nvSpPr>
        <p:spPr bwMode="auto">
          <a:noFill/>
          <a:ln>
            <a:solidFill>
              <a:srgbClr val="000000"/>
            </a:solidFill>
            <a:miter lim="800000"/>
            <a:headEnd/>
            <a:tailEnd/>
          </a:ln>
        </p:spPr>
      </p:sp>
      <p:sp>
        <p:nvSpPr>
          <p:cNvPr id="347139" name="Rectangle 3"/>
          <p:cNvSpPr>
            <a:spLocks noGrp="1"/>
          </p:cNvSpPr>
          <p:nvPr>
            <p:ph type="body" idx="1"/>
          </p:nvPr>
        </p:nvSpPr>
        <p:spPr/>
        <p:txBody>
          <a:bodyPr/>
          <a:lstStyle/>
          <a:p>
            <a:endParaRPr lang="hr-H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TextEdit="1"/>
          </p:cNvSpPr>
          <p:nvPr>
            <p:ph type="sldImg"/>
          </p:nvPr>
        </p:nvSpPr>
        <p:spPr bwMode="auto">
          <a:noFill/>
          <a:ln>
            <a:solidFill>
              <a:srgbClr val="000000"/>
            </a:solidFill>
            <a:miter lim="800000"/>
            <a:headEnd/>
            <a:tailEnd/>
          </a:ln>
        </p:spPr>
      </p:sp>
      <p:sp>
        <p:nvSpPr>
          <p:cNvPr id="327683" name="Rectangle 3"/>
          <p:cNvSpPr>
            <a:spLocks noGrp="1"/>
          </p:cNvSpPr>
          <p:nvPr>
            <p:ph type="body" idx="1"/>
          </p:nvPr>
        </p:nvSpPr>
        <p:spPr/>
        <p:txBody>
          <a:bodyPr/>
          <a:lstStyle/>
          <a:p>
            <a:endParaRPr lang="hr-H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TextEdit="1"/>
          </p:cNvSpPr>
          <p:nvPr>
            <p:ph type="sldImg"/>
          </p:nvPr>
        </p:nvSpPr>
        <p:spPr bwMode="auto">
          <a:noFill/>
          <a:ln>
            <a:solidFill>
              <a:srgbClr val="000000"/>
            </a:solidFill>
            <a:miter lim="800000"/>
            <a:headEnd/>
            <a:tailEnd/>
          </a:ln>
        </p:spPr>
      </p:sp>
      <p:sp>
        <p:nvSpPr>
          <p:cNvPr id="333827" name="Rectangle 3"/>
          <p:cNvSpPr>
            <a:spLocks noGrp="1"/>
          </p:cNvSpPr>
          <p:nvPr>
            <p:ph type="body" idx="1"/>
          </p:nvPr>
        </p:nvSpPr>
        <p:spPr/>
        <p:txBody>
          <a:bodyPr/>
          <a:lstStyle/>
          <a:p>
            <a:endParaRPr lang="hr-H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TextEdit="1"/>
          </p:cNvSpPr>
          <p:nvPr>
            <p:ph type="sldImg"/>
          </p:nvPr>
        </p:nvSpPr>
        <p:spPr bwMode="auto">
          <a:noFill/>
          <a:ln>
            <a:solidFill>
              <a:srgbClr val="000000"/>
            </a:solidFill>
            <a:miter lim="800000"/>
            <a:headEnd/>
            <a:tailEnd/>
          </a:ln>
        </p:spPr>
      </p:sp>
      <p:sp>
        <p:nvSpPr>
          <p:cNvPr id="329731" name="Rectangle 3"/>
          <p:cNvSpPr>
            <a:spLocks noGrp="1"/>
          </p:cNvSpPr>
          <p:nvPr>
            <p:ph type="body" idx="1"/>
          </p:nvPr>
        </p:nvSpPr>
        <p:spPr/>
        <p:txBody>
          <a:bodyPr/>
          <a:lstStyle/>
          <a:p>
            <a:endParaRPr lang="hr-H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TextEdit="1"/>
          </p:cNvSpPr>
          <p:nvPr>
            <p:ph type="sldImg"/>
          </p:nvPr>
        </p:nvSpPr>
        <p:spPr bwMode="auto">
          <a:noFill/>
          <a:ln>
            <a:solidFill>
              <a:srgbClr val="000000"/>
            </a:solidFill>
            <a:miter lim="800000"/>
            <a:headEnd/>
            <a:tailEnd/>
          </a:ln>
        </p:spPr>
      </p:sp>
      <p:sp>
        <p:nvSpPr>
          <p:cNvPr id="313347" name="Rectangle 3"/>
          <p:cNvSpPr>
            <a:spLocks noGrp="1"/>
          </p:cNvSpPr>
          <p:nvPr>
            <p:ph type="body" idx="1"/>
          </p:nvPr>
        </p:nvSpPr>
        <p:spPr/>
        <p:txBody>
          <a:bodyPr/>
          <a:lstStyle/>
          <a:p>
            <a:endParaRPr lang="hr-H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TextEdit="1"/>
          </p:cNvSpPr>
          <p:nvPr>
            <p:ph type="sldImg"/>
          </p:nvPr>
        </p:nvSpPr>
        <p:spPr bwMode="auto">
          <a:noFill/>
          <a:ln>
            <a:solidFill>
              <a:srgbClr val="000000"/>
            </a:solidFill>
            <a:miter lim="800000"/>
            <a:headEnd/>
            <a:tailEnd/>
          </a:ln>
        </p:spPr>
      </p:sp>
      <p:sp>
        <p:nvSpPr>
          <p:cNvPr id="315395" name="Rectangle 3"/>
          <p:cNvSpPr>
            <a:spLocks noGrp="1"/>
          </p:cNvSpPr>
          <p:nvPr>
            <p:ph type="body" idx="1"/>
          </p:nvPr>
        </p:nvSpPr>
        <p:spPr/>
        <p:txBody>
          <a:bodyPr/>
          <a:lstStyle/>
          <a:p>
            <a:endParaRPr lang="hr-H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TextEdit="1"/>
          </p:cNvSpPr>
          <p:nvPr>
            <p:ph type="sldImg"/>
          </p:nvPr>
        </p:nvSpPr>
        <p:spPr bwMode="auto">
          <a:noFill/>
          <a:ln>
            <a:solidFill>
              <a:srgbClr val="000000"/>
            </a:solidFill>
            <a:miter lim="800000"/>
            <a:headEnd/>
            <a:tailEnd/>
          </a:ln>
        </p:spPr>
      </p:sp>
      <p:sp>
        <p:nvSpPr>
          <p:cNvPr id="317443" name="Rectangle 3"/>
          <p:cNvSpPr>
            <a:spLocks noGrp="1"/>
          </p:cNvSpPr>
          <p:nvPr>
            <p:ph type="body" idx="1"/>
          </p:nvPr>
        </p:nvSpPr>
        <p:spPr/>
        <p:txBody>
          <a:bodyPr/>
          <a:lstStyle/>
          <a:p>
            <a:r>
              <a:rPr lang="hr-HR" sz="1000" smtClean="0">
                <a:latin typeface="Arial" charset="0"/>
              </a:rPr>
              <a:t>Na tradicionalnost čitanki upućuje i prikaz bračnog statusa muškaraca i žena (Tablica 9) iz kojega je vidljivo da je u čitankama veća pažnja data bračnom statusu žena i muškaraca, tj. braku, nego ostalim oblicima obiteljskog života. Tako npr. čitanke za niže razrede uopće ne spominju izvanbračnu zajednicu niti razvedene obitelji, dok ih čitanke za više razrede obrađuju vrlo rijetko iako sve veći broj učenika-ca dolazi upravo iz takvih obiteljskih sredina. Evidentno promicanje obitelji s djecom kao preferiranog stila obiteljskog života i naglašavanje uloge žene kao majke upućuju na promoviranje tradicionalnih obrazaca obiteljskog života i uloga kao poželjnog modela ponašanja mladih u odrasloj dobi.</a:t>
            </a:r>
            <a:r>
              <a:rPr lang="en-GB" sz="1000" smtClean="0">
                <a:latin typeface="Arial" charset="0"/>
              </a:rPr>
              <a:t> </a:t>
            </a:r>
            <a:endParaRPr lang="hr-HR" sz="10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p:spPr>
      </p:sp>
      <p:sp>
        <p:nvSpPr>
          <p:cNvPr id="185347" name="Rectangle 3"/>
          <p:cNvSpPr>
            <a:spLocks noGrp="1"/>
          </p:cNvSpPr>
          <p:nvPr>
            <p:ph type="body" idx="1"/>
          </p:nvPr>
        </p:nvSpPr>
        <p:spPr/>
        <p:txBody>
          <a:bodyPr/>
          <a:lstStyle/>
          <a:p>
            <a:endParaRPr lang="hr-H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TextEdit="1"/>
          </p:cNvSpPr>
          <p:nvPr>
            <p:ph type="sldImg"/>
          </p:nvPr>
        </p:nvSpPr>
        <p:spPr bwMode="auto">
          <a:noFill/>
          <a:ln>
            <a:solidFill>
              <a:srgbClr val="000000"/>
            </a:solidFill>
            <a:miter lim="800000"/>
            <a:headEnd/>
            <a:tailEnd/>
          </a:ln>
        </p:spPr>
      </p:sp>
      <p:sp>
        <p:nvSpPr>
          <p:cNvPr id="319491" name="Rectangle 3"/>
          <p:cNvSpPr>
            <a:spLocks noGrp="1"/>
          </p:cNvSpPr>
          <p:nvPr>
            <p:ph type="body" idx="1"/>
          </p:nvPr>
        </p:nvSpPr>
        <p:spPr/>
        <p:txBody>
          <a:bodyPr/>
          <a:lstStyle/>
          <a:p>
            <a:endParaRPr lang="hr-H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TextEdit="1"/>
          </p:cNvSpPr>
          <p:nvPr>
            <p:ph type="sldImg"/>
          </p:nvPr>
        </p:nvSpPr>
        <p:spPr bwMode="auto">
          <a:noFill/>
          <a:ln>
            <a:solidFill>
              <a:srgbClr val="000000"/>
            </a:solidFill>
            <a:miter lim="800000"/>
            <a:headEnd/>
            <a:tailEnd/>
          </a:ln>
        </p:spPr>
      </p:sp>
      <p:sp>
        <p:nvSpPr>
          <p:cNvPr id="321539" name="Rectangle 3"/>
          <p:cNvSpPr>
            <a:spLocks noGrp="1"/>
          </p:cNvSpPr>
          <p:nvPr>
            <p:ph type="body" idx="1"/>
          </p:nvPr>
        </p:nvSpPr>
        <p:spPr/>
        <p:txBody>
          <a:bodyPr/>
          <a:lstStyle/>
          <a:p>
            <a:r>
              <a:rPr lang="hr-HR" smtClean="0"/>
              <a:t>38% nastavnika/ca nije nikada obrađivalo probleme vezane za rodnu nejednakost i stereotipe na nastavi, a 62% je (iako ih 97% smatra da djecu treba podučiti rodnoj ravnopravnosti u okviru hrvatskog jezika).</a:t>
            </a:r>
            <a:r>
              <a:rPr lang="en-US" smtClean="0"/>
              <a:t> </a:t>
            </a:r>
            <a:endParaRPr lang="hr-HR" smtClean="0"/>
          </a:p>
          <a:p>
            <a:r>
              <a:rPr lang="hr-HR" smtClean="0"/>
              <a:t>45% ne bi željeli pohađati edukaciju na temu ravnopravnosti žena i muškaraca (32% neodlučnih, 24% želi edukaciju).</a:t>
            </a:r>
          </a:p>
          <a:p>
            <a:endParaRPr lang="hr-H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TextEdit="1"/>
          </p:cNvSpPr>
          <p:nvPr>
            <p:ph type="sldImg"/>
          </p:nvPr>
        </p:nvSpPr>
        <p:spPr bwMode="auto">
          <a:noFill/>
          <a:ln>
            <a:solidFill>
              <a:srgbClr val="000000"/>
            </a:solidFill>
            <a:miter lim="800000"/>
            <a:headEnd/>
            <a:tailEnd/>
          </a:ln>
        </p:spPr>
      </p:sp>
      <p:sp>
        <p:nvSpPr>
          <p:cNvPr id="323587" name="Rectangle 3"/>
          <p:cNvSpPr>
            <a:spLocks noGrp="1"/>
          </p:cNvSpPr>
          <p:nvPr>
            <p:ph type="body" idx="1"/>
          </p:nvPr>
        </p:nvSpPr>
        <p:spPr/>
        <p:txBody>
          <a:bodyPr/>
          <a:lstStyle/>
          <a:p>
            <a:endParaRPr lang="hr-H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TextEdit="1"/>
          </p:cNvSpPr>
          <p:nvPr>
            <p:ph type="sldImg"/>
          </p:nvPr>
        </p:nvSpPr>
        <p:spPr bwMode="auto">
          <a:noFill/>
          <a:ln>
            <a:solidFill>
              <a:srgbClr val="000000"/>
            </a:solidFill>
            <a:miter lim="800000"/>
            <a:headEnd/>
            <a:tailEnd/>
          </a:ln>
        </p:spPr>
      </p:sp>
      <p:sp>
        <p:nvSpPr>
          <p:cNvPr id="325635" name="Rectangle 3"/>
          <p:cNvSpPr>
            <a:spLocks noGrp="1"/>
          </p:cNvSpPr>
          <p:nvPr>
            <p:ph type="body" idx="1"/>
          </p:nvPr>
        </p:nvSpPr>
        <p:spPr/>
        <p:txBody>
          <a:bodyPr/>
          <a:lstStyle/>
          <a:p>
            <a:endParaRPr lang="hr-H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TextEdit="1"/>
          </p:cNvSpPr>
          <p:nvPr>
            <p:ph type="sldImg"/>
          </p:nvPr>
        </p:nvSpPr>
        <p:spPr bwMode="auto">
          <a:noFill/>
          <a:ln>
            <a:solidFill>
              <a:srgbClr val="000000"/>
            </a:solidFill>
            <a:miter lim="800000"/>
            <a:headEnd/>
            <a:tailEnd/>
          </a:ln>
        </p:spPr>
      </p:sp>
      <p:sp>
        <p:nvSpPr>
          <p:cNvPr id="359427" name="Rectangle 3"/>
          <p:cNvSpPr>
            <a:spLocks noGrp="1"/>
          </p:cNvSpPr>
          <p:nvPr>
            <p:ph type="body" idx="1"/>
          </p:nvPr>
        </p:nvSpPr>
        <p:spPr/>
        <p:txBody>
          <a:bodyPr/>
          <a:lstStyle/>
          <a:p>
            <a:endParaRPr lang="hr-H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p:spPr>
      </p:sp>
      <p:sp>
        <p:nvSpPr>
          <p:cNvPr id="181251" name="Rectangle 3"/>
          <p:cNvSpPr>
            <a:spLocks noGrp="1"/>
          </p:cNvSpPr>
          <p:nvPr>
            <p:ph type="body" idx="1"/>
          </p:nvPr>
        </p:nvSpPr>
        <p:spPr/>
        <p:txBody>
          <a:bodyPr/>
          <a:lstStyle/>
          <a:p>
            <a:endParaRPr lang="hr-H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TextEdit="1"/>
          </p:cNvSpPr>
          <p:nvPr>
            <p:ph type="sldImg"/>
          </p:nvPr>
        </p:nvSpPr>
        <p:spPr bwMode="auto">
          <a:noFill/>
          <a:ln>
            <a:solidFill>
              <a:srgbClr val="000000"/>
            </a:solidFill>
            <a:miter lim="800000"/>
            <a:headEnd/>
            <a:tailEnd/>
          </a:ln>
        </p:spPr>
      </p:sp>
      <p:sp>
        <p:nvSpPr>
          <p:cNvPr id="281603" name="Rectangle 3"/>
          <p:cNvSpPr>
            <a:spLocks noGrp="1"/>
          </p:cNvSpPr>
          <p:nvPr>
            <p:ph type="body" idx="1"/>
          </p:nvPr>
        </p:nvSpPr>
        <p:spPr/>
        <p:txBody>
          <a:bodyPr/>
          <a:lstStyle/>
          <a:p>
            <a:endParaRPr lang="hr-H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TextEdit="1"/>
          </p:cNvSpPr>
          <p:nvPr>
            <p:ph type="sldImg"/>
          </p:nvPr>
        </p:nvSpPr>
        <p:spPr bwMode="auto">
          <a:noFill/>
          <a:ln>
            <a:solidFill>
              <a:srgbClr val="000000"/>
            </a:solidFill>
            <a:miter lim="800000"/>
            <a:headEnd/>
            <a:tailEnd/>
          </a:ln>
        </p:spPr>
      </p:sp>
      <p:sp>
        <p:nvSpPr>
          <p:cNvPr id="289795" name="Rectangle 3"/>
          <p:cNvSpPr>
            <a:spLocks noGrp="1"/>
          </p:cNvSpPr>
          <p:nvPr>
            <p:ph type="body" idx="1"/>
          </p:nvPr>
        </p:nvSpPr>
        <p:spPr/>
        <p:txBody>
          <a:bodyPr/>
          <a:lstStyle/>
          <a:p>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p:spPr>
      </p:sp>
      <p:sp>
        <p:nvSpPr>
          <p:cNvPr id="283651" name="Rectangle 3"/>
          <p:cNvSpPr>
            <a:spLocks noGrp="1"/>
          </p:cNvSpPr>
          <p:nvPr>
            <p:ph type="body" idx="1"/>
          </p:nvPr>
        </p:nvSpPr>
        <p:spPr/>
        <p:txBody>
          <a:bodyPr/>
          <a:lstStyle/>
          <a:p>
            <a:endParaRPr lang="hr-H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TextEdit="1"/>
          </p:cNvSpPr>
          <p:nvPr>
            <p:ph type="sldImg"/>
          </p:nvPr>
        </p:nvSpPr>
        <p:spPr bwMode="auto">
          <a:noFill/>
          <a:ln>
            <a:solidFill>
              <a:srgbClr val="000000"/>
            </a:solidFill>
            <a:miter lim="800000"/>
            <a:headEnd/>
            <a:tailEnd/>
          </a:ln>
        </p:spPr>
      </p:sp>
      <p:sp>
        <p:nvSpPr>
          <p:cNvPr id="365571" name="Rectangle 3"/>
          <p:cNvSpPr>
            <a:spLocks noGrp="1"/>
          </p:cNvSpPr>
          <p:nvPr>
            <p:ph type="body" idx="1"/>
          </p:nvPr>
        </p:nvSpPr>
        <p:spPr/>
        <p:txBody>
          <a:bodyPr/>
          <a:lstStyle/>
          <a:p>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lvl1pPr>
              <a:defRPr/>
            </a:lvl1pPr>
          </a:lstStyle>
          <a:p>
            <a:pPr>
              <a:defRPr/>
            </a:pPr>
            <a:fld id="{68A6D09B-3DA6-4B06-B5BA-22D50B07112C}" type="datetimeFigureOut">
              <a:rPr lang="sr-Latn-CS"/>
              <a:pPr>
                <a:defRPr/>
              </a:pPr>
              <a:t>27.4.2014</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8C0268E7-4221-446D-8E13-70052381D20C}"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B336ED2C-7CB9-4397-A21D-4CED73A2C0A4}" type="datetimeFigureOut">
              <a:rPr lang="sr-Latn-CS"/>
              <a:pPr>
                <a:defRPr/>
              </a:pPr>
              <a:t>27.4.2014</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1FC6D72D-6A04-4C71-93C7-0839804867C5}"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D289B25D-96C7-42EA-A4BA-A23DD6C6ED4E}" type="datetimeFigureOut">
              <a:rPr lang="sr-Latn-CS"/>
              <a:pPr>
                <a:defRPr/>
              </a:pPr>
              <a:t>27.4.2014</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0D4EF815-BB5D-4FD9-B227-D0AF9D242DCB}"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356350"/>
            <a:ext cx="2133600" cy="365125"/>
          </a:xfrm>
        </p:spPr>
        <p:txBody>
          <a:bodyPr/>
          <a:lstStyle>
            <a:lvl1pPr>
              <a:defRPr smtClean="0"/>
            </a:lvl1pPr>
          </a:lstStyle>
          <a:p>
            <a:pPr>
              <a:defRPr/>
            </a:pPr>
            <a:fld id="{04196D33-FCBE-4124-AB17-DDBBB8E14CB7}" type="datetimeFigureOut">
              <a:rPr lang="sr-Latn-CS"/>
              <a:pPr>
                <a:defRPr/>
              </a:pPr>
              <a:t>27.4.2014</a:t>
            </a:fld>
            <a:endParaRPr lang="hr-HR"/>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hr-HR"/>
          </a:p>
        </p:txBody>
      </p:sp>
      <p:sp>
        <p:nvSpPr>
          <p:cNvPr id="8" name="Slide Number Placeholder 7"/>
          <p:cNvSpPr>
            <a:spLocks noGrp="1"/>
          </p:cNvSpPr>
          <p:nvPr>
            <p:ph type="sldNum" sz="quarter" idx="12"/>
          </p:nvPr>
        </p:nvSpPr>
        <p:spPr>
          <a:xfrm>
            <a:off x="6553200" y="6356350"/>
            <a:ext cx="2133600" cy="365125"/>
          </a:xfrm>
        </p:spPr>
        <p:txBody>
          <a:bodyPr/>
          <a:lstStyle>
            <a:lvl1pPr>
              <a:defRPr smtClean="0"/>
            </a:lvl1pPr>
          </a:lstStyle>
          <a:p>
            <a:pPr>
              <a:defRPr/>
            </a:pPr>
            <a:fld id="{B9BE82E3-BF4B-4EC0-BA42-50E63EFE80FC}"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1A19A861-A021-4943-8BF1-20F579F6271C}" type="datetimeFigureOut">
              <a:rPr lang="sr-Latn-CS"/>
              <a:pPr>
                <a:defRPr/>
              </a:pPr>
              <a:t>27.4.2014</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543A36B3-45BE-4B7A-A88C-E26DFD873E01}"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pPr>
              <a:defRPr/>
            </a:pPr>
            <a:fld id="{23A0D98D-592A-4FCB-BCCE-A61E7423E388}" type="datetimeFigureOut">
              <a:rPr lang="sr-Latn-CS"/>
              <a:pPr>
                <a:defRPr/>
              </a:pPr>
              <a:t>27.4.2014</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C9D56D68-3073-4E8D-B6D0-2F6E29F22F53}"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3"/>
          <p:cNvSpPr>
            <a:spLocks noGrp="1"/>
          </p:cNvSpPr>
          <p:nvPr>
            <p:ph type="dt" sz="half" idx="10"/>
          </p:nvPr>
        </p:nvSpPr>
        <p:spPr/>
        <p:txBody>
          <a:bodyPr/>
          <a:lstStyle>
            <a:lvl1pPr>
              <a:defRPr/>
            </a:lvl1pPr>
          </a:lstStyle>
          <a:p>
            <a:pPr>
              <a:defRPr/>
            </a:pPr>
            <a:fld id="{2D2130DE-8067-44B0-BBA1-8F9BF27C9E36}" type="datetimeFigureOut">
              <a:rPr lang="sr-Latn-CS"/>
              <a:pPr>
                <a:defRPr/>
              </a:pPr>
              <a:t>27.4.2014</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3CBDBDE7-88A9-40B3-A049-33FB263B278F}"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3"/>
          <p:cNvSpPr>
            <a:spLocks noGrp="1"/>
          </p:cNvSpPr>
          <p:nvPr>
            <p:ph type="dt" sz="half" idx="10"/>
          </p:nvPr>
        </p:nvSpPr>
        <p:spPr/>
        <p:txBody>
          <a:bodyPr/>
          <a:lstStyle>
            <a:lvl1pPr>
              <a:defRPr/>
            </a:lvl1pPr>
          </a:lstStyle>
          <a:p>
            <a:pPr>
              <a:defRPr/>
            </a:pPr>
            <a:fld id="{00A96517-0BCE-4999-B6BC-880DA1DBF6EB}" type="datetimeFigureOut">
              <a:rPr lang="sr-Latn-CS"/>
              <a:pPr>
                <a:defRPr/>
              </a:pPr>
              <a:t>27.4.2014</a:t>
            </a:fld>
            <a:endParaRPr lang="hr-HR"/>
          </a:p>
        </p:txBody>
      </p:sp>
      <p:sp>
        <p:nvSpPr>
          <p:cNvPr id="8" name="Rezervirano mjesto podnožja 4"/>
          <p:cNvSpPr>
            <a:spLocks noGrp="1"/>
          </p:cNvSpPr>
          <p:nvPr>
            <p:ph type="ftr" sz="quarter" idx="11"/>
          </p:nvPr>
        </p:nvSpPr>
        <p:spPr/>
        <p:txBody>
          <a:bodyPr/>
          <a:lstStyle>
            <a:lvl1pPr>
              <a:defRPr/>
            </a:lvl1pPr>
          </a:lstStyle>
          <a:p>
            <a:pPr>
              <a:defRPr/>
            </a:pPr>
            <a:endParaRPr lang="hr-HR"/>
          </a:p>
        </p:txBody>
      </p:sp>
      <p:sp>
        <p:nvSpPr>
          <p:cNvPr id="9" name="Rezervirano mjesto broja slajda 5"/>
          <p:cNvSpPr>
            <a:spLocks noGrp="1"/>
          </p:cNvSpPr>
          <p:nvPr>
            <p:ph type="sldNum" sz="quarter" idx="12"/>
          </p:nvPr>
        </p:nvSpPr>
        <p:spPr/>
        <p:txBody>
          <a:bodyPr/>
          <a:lstStyle>
            <a:lvl1pPr>
              <a:defRPr/>
            </a:lvl1pPr>
          </a:lstStyle>
          <a:p>
            <a:pPr>
              <a:defRPr/>
            </a:pPr>
            <a:fld id="{80CBDA3F-A573-421D-8B10-FA31A8C7710A}"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3"/>
          <p:cNvSpPr>
            <a:spLocks noGrp="1"/>
          </p:cNvSpPr>
          <p:nvPr>
            <p:ph type="dt" sz="half" idx="10"/>
          </p:nvPr>
        </p:nvSpPr>
        <p:spPr/>
        <p:txBody>
          <a:bodyPr/>
          <a:lstStyle>
            <a:lvl1pPr>
              <a:defRPr/>
            </a:lvl1pPr>
          </a:lstStyle>
          <a:p>
            <a:pPr>
              <a:defRPr/>
            </a:pPr>
            <a:fld id="{53A27969-33AA-4443-B29D-FEA3C54ACE41}" type="datetimeFigureOut">
              <a:rPr lang="sr-Latn-CS"/>
              <a:pPr>
                <a:defRPr/>
              </a:pPr>
              <a:t>27.4.2014</a:t>
            </a:fld>
            <a:endParaRPr lang="hr-HR"/>
          </a:p>
        </p:txBody>
      </p:sp>
      <p:sp>
        <p:nvSpPr>
          <p:cNvPr id="4" name="Rezervirano mjesto podnožja 4"/>
          <p:cNvSpPr>
            <a:spLocks noGrp="1"/>
          </p:cNvSpPr>
          <p:nvPr>
            <p:ph type="ftr" sz="quarter" idx="11"/>
          </p:nvPr>
        </p:nvSpPr>
        <p:spPr/>
        <p:txBody>
          <a:bodyPr/>
          <a:lstStyle>
            <a:lvl1pPr>
              <a:defRPr/>
            </a:lvl1pPr>
          </a:lstStyle>
          <a:p>
            <a:pPr>
              <a:defRPr/>
            </a:pPr>
            <a:endParaRPr lang="hr-HR"/>
          </a:p>
        </p:txBody>
      </p:sp>
      <p:sp>
        <p:nvSpPr>
          <p:cNvPr id="5" name="Rezervirano mjesto broja slajda 5"/>
          <p:cNvSpPr>
            <a:spLocks noGrp="1"/>
          </p:cNvSpPr>
          <p:nvPr>
            <p:ph type="sldNum" sz="quarter" idx="12"/>
          </p:nvPr>
        </p:nvSpPr>
        <p:spPr/>
        <p:txBody>
          <a:bodyPr/>
          <a:lstStyle>
            <a:lvl1pPr>
              <a:defRPr/>
            </a:lvl1pPr>
          </a:lstStyle>
          <a:p>
            <a:pPr>
              <a:defRPr/>
            </a:pPr>
            <a:fld id="{B4FA1260-5974-49CD-AE8C-5F13E21D0DBD}"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p:cNvSpPr>
            <a:spLocks noGrp="1"/>
          </p:cNvSpPr>
          <p:nvPr>
            <p:ph type="dt" sz="half" idx="10"/>
          </p:nvPr>
        </p:nvSpPr>
        <p:spPr/>
        <p:txBody>
          <a:bodyPr/>
          <a:lstStyle>
            <a:lvl1pPr>
              <a:defRPr/>
            </a:lvl1pPr>
          </a:lstStyle>
          <a:p>
            <a:pPr>
              <a:defRPr/>
            </a:pPr>
            <a:fld id="{71A818A4-3CA5-48C6-98DE-79BEE2803078}" type="datetimeFigureOut">
              <a:rPr lang="sr-Latn-CS"/>
              <a:pPr>
                <a:defRPr/>
              </a:pPr>
              <a:t>27.4.2014</a:t>
            </a:fld>
            <a:endParaRPr lang="hr-HR"/>
          </a:p>
        </p:txBody>
      </p:sp>
      <p:sp>
        <p:nvSpPr>
          <p:cNvPr id="3" name="Rezervirano mjesto podnožja 4"/>
          <p:cNvSpPr>
            <a:spLocks noGrp="1"/>
          </p:cNvSpPr>
          <p:nvPr>
            <p:ph type="ftr" sz="quarter" idx="11"/>
          </p:nvPr>
        </p:nvSpPr>
        <p:spPr/>
        <p:txBody>
          <a:bodyPr/>
          <a:lstStyle>
            <a:lvl1pPr>
              <a:defRPr/>
            </a:lvl1pPr>
          </a:lstStyle>
          <a:p>
            <a:pPr>
              <a:defRPr/>
            </a:pPr>
            <a:endParaRPr lang="hr-HR"/>
          </a:p>
        </p:txBody>
      </p:sp>
      <p:sp>
        <p:nvSpPr>
          <p:cNvPr id="4" name="Rezervirano mjesto broja slajda 5"/>
          <p:cNvSpPr>
            <a:spLocks noGrp="1"/>
          </p:cNvSpPr>
          <p:nvPr>
            <p:ph type="sldNum" sz="quarter" idx="12"/>
          </p:nvPr>
        </p:nvSpPr>
        <p:spPr/>
        <p:txBody>
          <a:bodyPr/>
          <a:lstStyle>
            <a:lvl1pPr>
              <a:defRPr/>
            </a:lvl1pPr>
          </a:lstStyle>
          <a:p>
            <a:pPr>
              <a:defRPr/>
            </a:pPr>
            <a:fld id="{15D0606E-4C73-42D1-A0AA-6AE4C31173D6}"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496BCCE4-5984-4A54-B2A2-ADF15C79481C}" type="datetimeFigureOut">
              <a:rPr lang="sr-Latn-CS"/>
              <a:pPr>
                <a:defRPr/>
              </a:pPr>
              <a:t>27.4.2014</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A11817C4-CB0F-4928-9B18-C8F4552AEC4D}"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4C2FDBBE-71E8-4FEB-81D7-E5D57A6D10ED}" type="datetimeFigureOut">
              <a:rPr lang="sr-Latn-CS"/>
              <a:pPr>
                <a:defRPr/>
              </a:pPr>
              <a:t>27.4.2014</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69DB27CE-C753-4CC9-AD81-17B0E085F876}"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zervirano mjesto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p>
        </p:txBody>
      </p:sp>
      <p:sp>
        <p:nvSpPr>
          <p:cNvPr id="1027" name="Rezervirano mjesto tekst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A75F1CE7-3319-47D1-B92B-BD6831E95E46}" type="datetimeFigureOut">
              <a:rPr lang="sr-Latn-CS"/>
              <a:pPr>
                <a:defRPr/>
              </a:pPr>
              <a:t>27.4.2014</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5AF23A9C-AE7C-4941-B0D1-83222CE0B9D8}"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Chart6.xls"/></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Chart7.xls"/></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Excel_Chart8.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Excel_Chart9.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Excel_Chart10.xls"/></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Excel_Chart11.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Office_Excel_Chart12.xls"/></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irlsintechnology.org/" TargetMode="External"/><Relationship Id="rId7"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menteach.org/" TargetMode="External"/><Relationship Id="rId5" Type="http://schemas.openxmlformats.org/officeDocument/2006/relationships/hyperlink" Target="http://www.girlgeeks.org/" TargetMode="External"/><Relationship Id="rId4" Type="http://schemas.openxmlformats.org/officeDocument/2006/relationships/hyperlink" Target="http://www.girlsgotec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worldmapper.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Chart4.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Chart5.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3" descr="image_provider"/>
          <p:cNvPicPr>
            <a:picLocks noChangeAspect="1" noChangeArrowheads="1"/>
          </p:cNvPicPr>
          <p:nvPr/>
        </p:nvPicPr>
        <p:blipFill>
          <a:blip r:embed="rId3" cstate="print"/>
          <a:srcRect/>
          <a:stretch>
            <a:fillRect/>
          </a:stretch>
        </p:blipFill>
        <p:spPr bwMode="auto">
          <a:xfrm>
            <a:off x="684213" y="2924175"/>
            <a:ext cx="4284662" cy="3214688"/>
          </a:xfrm>
          <a:prstGeom prst="rect">
            <a:avLst/>
          </a:prstGeom>
          <a:noFill/>
          <a:ln w="9525">
            <a:noFill/>
            <a:miter lim="800000"/>
            <a:headEnd/>
            <a:tailEnd/>
          </a:ln>
        </p:spPr>
      </p:pic>
      <p:sp>
        <p:nvSpPr>
          <p:cNvPr id="2051" name="Rectangle 18"/>
          <p:cNvSpPr>
            <a:spLocks noGrp="1"/>
          </p:cNvSpPr>
          <p:nvPr>
            <p:ph type="ctrTitle"/>
          </p:nvPr>
        </p:nvSpPr>
        <p:spPr>
          <a:xfrm>
            <a:off x="684213" y="692150"/>
            <a:ext cx="7848600" cy="1755775"/>
          </a:xfrm>
        </p:spPr>
        <p:txBody>
          <a:bodyPr/>
          <a:lstStyle/>
          <a:p>
            <a:pPr eaLnBrk="1" hangingPunct="1"/>
            <a:r>
              <a:rPr lang="hr-HR" sz="4000" b="1" smtClean="0">
                <a:solidFill>
                  <a:schemeClr val="folHlink"/>
                </a:solidFill>
                <a:latin typeface="Arial" charset="0"/>
                <a:cs typeface="Arial" charset="0"/>
              </a:rPr>
              <a:t>Rodna problematika u obrazovanju</a:t>
            </a:r>
          </a:p>
        </p:txBody>
      </p:sp>
      <p:sp>
        <p:nvSpPr>
          <p:cNvPr id="2052" name="Text Box 11"/>
          <p:cNvSpPr txBox="1">
            <a:spLocks noChangeArrowheads="1"/>
          </p:cNvSpPr>
          <p:nvPr/>
        </p:nvSpPr>
        <p:spPr bwMode="auto">
          <a:xfrm>
            <a:off x="1258888" y="6308725"/>
            <a:ext cx="5329237" cy="366713"/>
          </a:xfrm>
          <a:prstGeom prst="rect">
            <a:avLst/>
          </a:prstGeom>
          <a:noFill/>
          <a:ln w="9525">
            <a:noFill/>
            <a:miter lim="800000"/>
            <a:headEnd/>
            <a:tailEnd/>
          </a:ln>
        </p:spPr>
        <p:txBody>
          <a:bodyPr>
            <a:spAutoFit/>
          </a:bodyPr>
          <a:lstStyle/>
          <a:p>
            <a:pPr>
              <a:spcBef>
                <a:spcPct val="50000"/>
              </a:spcBef>
            </a:pPr>
            <a:endParaRPr lang="hr-HR"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p:cNvSpPr>
          <p:nvPr>
            <p:ph type="title"/>
          </p:nvPr>
        </p:nvSpPr>
        <p:spPr/>
        <p:txBody>
          <a:bodyPr/>
          <a:lstStyle/>
          <a:p>
            <a:r>
              <a:rPr lang="hr-HR" sz="3200" b="1" smtClean="0">
                <a:solidFill>
                  <a:schemeClr val="folHlink"/>
                </a:solidFill>
                <a:latin typeface="Arial" charset="0"/>
              </a:rPr>
              <a:t>Postotak žena u raznim obrazovnim područjima u Hrvatskoj</a:t>
            </a:r>
            <a:endParaRPr lang="en-US" sz="3200" b="1" smtClean="0">
              <a:solidFill>
                <a:schemeClr val="folHlink"/>
              </a:solidFill>
              <a:latin typeface="Arial" charset="0"/>
            </a:endParaRPr>
          </a:p>
        </p:txBody>
      </p:sp>
      <p:graphicFrame>
        <p:nvGraphicFramePr>
          <p:cNvPr id="299374" name="Group 366"/>
          <p:cNvGraphicFramePr>
            <a:graphicFrameLocks noGrp="1"/>
          </p:cNvGraphicFramePr>
          <p:nvPr>
            <p:ph sz="half" idx="1"/>
          </p:nvPr>
        </p:nvGraphicFramePr>
        <p:xfrm>
          <a:off x="457200" y="1557338"/>
          <a:ext cx="4038600" cy="1978660"/>
        </p:xfrm>
        <a:graphic>
          <a:graphicData uri="http://schemas.openxmlformats.org/drawingml/2006/table">
            <a:tbl>
              <a:tblPr/>
              <a:tblGrid>
                <a:gridCol w="2413000"/>
                <a:gridCol w="1625600"/>
              </a:tblGrid>
              <a:tr h="54610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bg1"/>
                          </a:solidFill>
                          <a:effectLst/>
                          <a:latin typeface="Arial" charset="0"/>
                          <a:ea typeface="Times New Roman" pitchFamily="18" charset="0"/>
                          <a:cs typeface="Arial" charset="0"/>
                        </a:rPr>
                        <a:t>Vrsta škole</a:t>
                      </a:r>
                      <a:endParaRPr kumimoji="0" lang="hr-HR" sz="1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8575"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28575"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bg1"/>
                          </a:solidFill>
                          <a:effectLst/>
                          <a:latin typeface="Arial" charset="0"/>
                          <a:ea typeface="Times New Roman" pitchFamily="18" charset="0"/>
                          <a:cs typeface="Arial" charset="0"/>
                        </a:rPr>
                        <a:t>% učenica</a:t>
                      </a:r>
                      <a:endParaRPr kumimoji="0" lang="en-U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bg1"/>
                          </a:solidFill>
                          <a:effectLst/>
                          <a:latin typeface="Arial" charset="0"/>
                          <a:ea typeface="Times New Roman" pitchFamily="18" charset="0"/>
                          <a:cs typeface="Arial" charset="0"/>
                        </a:rPr>
                        <a:t>2007./08. god.</a:t>
                      </a:r>
                      <a:endParaRPr kumimoji="0" lang="hr-HR" sz="1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folHlink"/>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28575"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folHlink"/>
                    </a:solidFill>
                  </a:tcPr>
                </a:tc>
              </a:tr>
              <a:tr h="29845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Gimnazije</a:t>
                      </a:r>
                    </a:p>
                  </a:txBody>
                  <a:tcPr horzOverflow="overflow">
                    <a:lnL w="28575"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63.2</a:t>
                      </a:r>
                    </a:p>
                  </a:txBody>
                  <a:tcPr horzOverflow="overflow">
                    <a:lnL w="12700" cap="flat" cmpd="sng" algn="ctr">
                      <a:solidFill>
                        <a:schemeClr val="folHlink"/>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501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Tehničke i ostale 4-godišnje strukovne škole</a:t>
                      </a:r>
                    </a:p>
                  </a:txBody>
                  <a:tcPr horzOverflow="overflow">
                    <a:lnL w="28575"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50.6</a:t>
                      </a:r>
                    </a:p>
                  </a:txBody>
                  <a:tcPr anchor="ctr" horzOverflow="overflow">
                    <a:lnL w="12700" cap="flat" cmpd="sng" algn="ctr">
                      <a:solidFill>
                        <a:schemeClr val="folHlink"/>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29845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Industrijske i obrtničke</a:t>
                      </a:r>
                    </a:p>
                  </a:txBody>
                  <a:tcPr horzOverflow="overflow">
                    <a:lnL w="28575"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35.5</a:t>
                      </a:r>
                    </a:p>
                  </a:txBody>
                  <a:tcPr horzOverflow="overflow">
                    <a:lnL w="12700" cap="flat" cmpd="sng" algn="ctr">
                      <a:solidFill>
                        <a:schemeClr val="folHlink"/>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29845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Umjetničke škole</a:t>
                      </a:r>
                    </a:p>
                  </a:txBody>
                  <a:tcPr horzOverflow="overflow">
                    <a:lnL w="28575"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72.3</a:t>
                      </a:r>
                    </a:p>
                  </a:txBody>
                  <a:tcPr horzOverflow="overflow">
                    <a:lnL w="12700" cap="flat" cmpd="sng" algn="ctr">
                      <a:solidFill>
                        <a:schemeClr val="folHlink"/>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graphicFrame>
        <p:nvGraphicFramePr>
          <p:cNvPr id="299441" name="Group 433"/>
          <p:cNvGraphicFramePr>
            <a:graphicFrameLocks noGrp="1"/>
          </p:cNvGraphicFramePr>
          <p:nvPr>
            <p:ph sz="quarter" idx="2"/>
          </p:nvPr>
        </p:nvGraphicFramePr>
        <p:xfrm>
          <a:off x="4716463" y="1557338"/>
          <a:ext cx="4038600" cy="2346960"/>
        </p:xfrm>
        <a:graphic>
          <a:graphicData uri="http://schemas.openxmlformats.org/drawingml/2006/table">
            <a:tbl>
              <a:tblPr/>
              <a:tblGrid>
                <a:gridCol w="2447925"/>
                <a:gridCol w="1590675"/>
              </a:tblGrid>
              <a:tr h="46831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tx1"/>
                          </a:solidFill>
                          <a:effectLst/>
                          <a:latin typeface="Arial" charset="0"/>
                          <a:ea typeface="Times New Roman" pitchFamily="18" charset="0"/>
                          <a:cs typeface="Arial" charset="0"/>
                        </a:rPr>
                        <a:t>Vrsta škole/područje</a:t>
                      </a:r>
                      <a:endParaRPr kumimoji="0" lang="hr-HR"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8575" cap="flat" cmpd="sng" algn="ctr">
                      <a:solidFill>
                        <a:srgbClr val="FCFCA4"/>
                      </a:solidFill>
                      <a:prstDash val="solid"/>
                      <a:round/>
                      <a:headEnd type="none" w="med" len="med"/>
                      <a:tailEnd type="none" w="med" len="med"/>
                    </a:lnL>
                    <a:lnR w="12700" cap="flat" cmpd="sng" algn="ctr">
                      <a:solidFill>
                        <a:srgbClr val="FCFCA4"/>
                      </a:solidFill>
                      <a:prstDash val="solid"/>
                      <a:round/>
                      <a:headEnd type="none" w="med" len="med"/>
                      <a:tailEnd type="none" w="med" len="med"/>
                    </a:lnR>
                    <a:lnT w="28575"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solidFill>
                      <a:srgbClr val="FCFCA4"/>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tx1"/>
                          </a:solidFill>
                          <a:effectLst/>
                          <a:latin typeface="Arial" charset="0"/>
                          <a:ea typeface="Times New Roman" pitchFamily="18" charset="0"/>
                          <a:cs typeface="Arial" charset="0"/>
                        </a:rPr>
                        <a:t>% učenica</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tx1"/>
                          </a:solidFill>
                          <a:effectLst/>
                          <a:latin typeface="Arial" charset="0"/>
                          <a:ea typeface="Times New Roman" pitchFamily="18" charset="0"/>
                          <a:cs typeface="Arial" charset="0"/>
                        </a:rPr>
                        <a:t>2007./08. god.</a:t>
                      </a:r>
                      <a:endParaRPr kumimoji="0" lang="hr-HR"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FCFCA4"/>
                      </a:solidFill>
                      <a:prstDash val="solid"/>
                      <a:round/>
                      <a:headEnd type="none" w="med" len="med"/>
                      <a:tailEnd type="none" w="med" len="med"/>
                    </a:lnL>
                    <a:lnR w="28575" cap="flat" cmpd="sng" algn="ctr">
                      <a:solidFill>
                        <a:srgbClr val="FCFCA4"/>
                      </a:solidFill>
                      <a:prstDash val="solid"/>
                      <a:round/>
                      <a:headEnd type="none" w="med" len="med"/>
                      <a:tailEnd type="none" w="med" len="med"/>
                    </a:lnR>
                    <a:lnT w="28575"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solidFill>
                      <a:srgbClr val="FCFCA4"/>
                    </a:solidFill>
                  </a:tcPr>
                </a:tc>
              </a:tr>
              <a:tr h="28575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Strojarstvo i brodogradnja</a:t>
                      </a:r>
                    </a:p>
                  </a:txBody>
                  <a:tcPr horzOverflow="overflow">
                    <a:lnL w="28575" cap="flat" cmpd="sng" algn="ctr">
                      <a:solidFill>
                        <a:srgbClr val="FCFCA4"/>
                      </a:solidFill>
                      <a:prstDash val="solid"/>
                      <a:round/>
                      <a:headEnd type="none" w="med" len="med"/>
                      <a:tailEnd type="none" w="med" len="med"/>
                    </a:lnL>
                    <a:lnR w="12700"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4.8</a:t>
                      </a:r>
                    </a:p>
                  </a:txBody>
                  <a:tcPr horzOverflow="overflow">
                    <a:lnL w="12700" cap="flat" cmpd="sng" algn="ctr">
                      <a:solidFill>
                        <a:srgbClr val="FCFCA4"/>
                      </a:solidFill>
                      <a:prstDash val="solid"/>
                      <a:round/>
                      <a:headEnd type="none" w="med" len="med"/>
                      <a:tailEnd type="none" w="med" len="med"/>
                    </a:lnL>
                    <a:lnR w="28575"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r>
              <a:tr h="28575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Elektrotehnika</a:t>
                      </a:r>
                    </a:p>
                  </a:txBody>
                  <a:tcPr horzOverflow="overflow">
                    <a:lnL w="28575" cap="flat" cmpd="sng" algn="ctr">
                      <a:solidFill>
                        <a:srgbClr val="FCFCA4"/>
                      </a:solidFill>
                      <a:prstDash val="solid"/>
                      <a:round/>
                      <a:headEnd type="none" w="med" len="med"/>
                      <a:tailEnd type="none" w="med" len="med"/>
                    </a:lnL>
                    <a:lnR w="12700"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5.1</a:t>
                      </a:r>
                    </a:p>
                  </a:txBody>
                  <a:tcPr horzOverflow="overflow">
                    <a:lnL w="12700" cap="flat" cmpd="sng" algn="ctr">
                      <a:solidFill>
                        <a:srgbClr val="FCFCA4"/>
                      </a:solidFill>
                      <a:prstDash val="solid"/>
                      <a:round/>
                      <a:headEnd type="none" w="med" len="med"/>
                      <a:tailEnd type="none" w="med" len="med"/>
                    </a:lnL>
                    <a:lnR w="28575"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r>
              <a:tr h="28733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Graditeljstvo</a:t>
                      </a:r>
                    </a:p>
                  </a:txBody>
                  <a:tcPr horzOverflow="overflow">
                    <a:lnL w="28575" cap="flat" cmpd="sng" algn="ctr">
                      <a:solidFill>
                        <a:srgbClr val="FCFCA4"/>
                      </a:solidFill>
                      <a:prstDash val="solid"/>
                      <a:round/>
                      <a:headEnd type="none" w="med" len="med"/>
                      <a:tailEnd type="none" w="med" len="med"/>
                    </a:lnL>
                    <a:lnR w="12700"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22.0</a:t>
                      </a:r>
                    </a:p>
                  </a:txBody>
                  <a:tcPr horzOverflow="overflow">
                    <a:lnL w="12700" cap="flat" cmpd="sng" algn="ctr">
                      <a:solidFill>
                        <a:srgbClr val="FCFCA4"/>
                      </a:solidFill>
                      <a:prstDash val="solid"/>
                      <a:round/>
                      <a:headEnd type="none" w="med" len="med"/>
                      <a:tailEnd type="none" w="med" len="med"/>
                    </a:lnL>
                    <a:lnR w="28575"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r>
              <a:tr h="28733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Cestovni promet</a:t>
                      </a:r>
                    </a:p>
                  </a:txBody>
                  <a:tcPr horzOverflow="overflow">
                    <a:lnL w="28575" cap="flat" cmpd="sng" algn="ctr">
                      <a:solidFill>
                        <a:srgbClr val="FCFCA4"/>
                      </a:solidFill>
                      <a:prstDash val="solid"/>
                      <a:round/>
                      <a:headEnd type="none" w="med" len="med"/>
                      <a:tailEnd type="none" w="med" len="med"/>
                    </a:lnL>
                    <a:lnR w="12700"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28.0</a:t>
                      </a:r>
                    </a:p>
                  </a:txBody>
                  <a:tcPr horzOverflow="overflow">
                    <a:lnL w="12700" cap="flat" cmpd="sng" algn="ctr">
                      <a:solidFill>
                        <a:srgbClr val="FCFCA4"/>
                      </a:solidFill>
                      <a:prstDash val="solid"/>
                      <a:round/>
                      <a:headEnd type="none" w="med" len="med"/>
                      <a:tailEnd type="none" w="med" len="med"/>
                    </a:lnL>
                    <a:lnR w="28575"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r>
              <a:tr h="28416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Ekonomija</a:t>
                      </a:r>
                    </a:p>
                  </a:txBody>
                  <a:tcPr horzOverflow="overflow">
                    <a:lnL w="28575" cap="flat" cmpd="sng" algn="ctr">
                      <a:solidFill>
                        <a:srgbClr val="FCFCA4"/>
                      </a:solidFill>
                      <a:prstDash val="solid"/>
                      <a:round/>
                      <a:headEnd type="none" w="med" len="med"/>
                      <a:tailEnd type="none" w="med" len="med"/>
                    </a:lnL>
                    <a:lnR w="12700"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69.5</a:t>
                      </a:r>
                    </a:p>
                  </a:txBody>
                  <a:tcPr horzOverflow="overflow">
                    <a:lnL w="12700" cap="flat" cmpd="sng" algn="ctr">
                      <a:solidFill>
                        <a:srgbClr val="FCFCA4"/>
                      </a:solidFill>
                      <a:prstDash val="solid"/>
                      <a:round/>
                      <a:headEnd type="none" w="med" len="med"/>
                      <a:tailEnd type="none" w="med" len="med"/>
                    </a:lnL>
                    <a:lnR w="28575"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12700" cap="flat" cmpd="sng" algn="ctr">
                      <a:solidFill>
                        <a:srgbClr val="FCFCA4"/>
                      </a:solidFill>
                      <a:prstDash val="solid"/>
                      <a:round/>
                      <a:headEnd type="none" w="med" len="med"/>
                      <a:tailEnd type="none" w="med" len="med"/>
                    </a:lnB>
                    <a:lnTlToBr>
                      <a:noFill/>
                    </a:lnTlToBr>
                    <a:lnBlToTr>
                      <a:noFill/>
                    </a:lnBlToTr>
                    <a:noFill/>
                  </a:tcPr>
                </a:tc>
              </a:tr>
              <a:tr h="28733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Zdravstvo</a:t>
                      </a:r>
                    </a:p>
                  </a:txBody>
                  <a:tcPr horzOverflow="overflow">
                    <a:lnL w="28575" cap="flat" cmpd="sng" algn="ctr">
                      <a:solidFill>
                        <a:srgbClr val="FCFCA4"/>
                      </a:solidFill>
                      <a:prstDash val="solid"/>
                      <a:round/>
                      <a:headEnd type="none" w="med" len="med"/>
                      <a:tailEnd type="none" w="med" len="med"/>
                    </a:lnL>
                    <a:lnR w="12700"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28575" cap="flat" cmpd="sng" algn="ctr">
                      <a:solidFill>
                        <a:srgbClr val="FCFCA4"/>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75.8</a:t>
                      </a:r>
                    </a:p>
                  </a:txBody>
                  <a:tcPr horzOverflow="overflow">
                    <a:lnL w="12700" cap="flat" cmpd="sng" algn="ctr">
                      <a:solidFill>
                        <a:srgbClr val="FCFCA4"/>
                      </a:solidFill>
                      <a:prstDash val="solid"/>
                      <a:round/>
                      <a:headEnd type="none" w="med" len="med"/>
                      <a:tailEnd type="none" w="med" len="med"/>
                    </a:lnL>
                    <a:lnR w="28575" cap="flat" cmpd="sng" algn="ctr">
                      <a:solidFill>
                        <a:srgbClr val="FCFCA4"/>
                      </a:solidFill>
                      <a:prstDash val="solid"/>
                      <a:round/>
                      <a:headEnd type="none" w="med" len="med"/>
                      <a:tailEnd type="none" w="med" len="med"/>
                    </a:lnR>
                    <a:lnT w="12700" cap="flat" cmpd="sng" algn="ctr">
                      <a:solidFill>
                        <a:srgbClr val="FCFCA4"/>
                      </a:solidFill>
                      <a:prstDash val="solid"/>
                      <a:round/>
                      <a:headEnd type="none" w="med" len="med"/>
                      <a:tailEnd type="none" w="med" len="med"/>
                    </a:lnT>
                    <a:lnB w="28575" cap="flat" cmpd="sng" algn="ctr">
                      <a:solidFill>
                        <a:srgbClr val="FCFCA4"/>
                      </a:solidFill>
                      <a:prstDash val="solid"/>
                      <a:round/>
                      <a:headEnd type="none" w="med" len="med"/>
                      <a:tailEnd type="none" w="med" len="med"/>
                    </a:lnB>
                    <a:lnTlToBr>
                      <a:noFill/>
                    </a:lnTlToBr>
                    <a:lnBlToTr>
                      <a:noFill/>
                    </a:lnBlToTr>
                    <a:noFill/>
                  </a:tcPr>
                </a:tc>
              </a:tr>
            </a:tbl>
          </a:graphicData>
        </a:graphic>
      </p:graphicFrame>
      <p:sp>
        <p:nvSpPr>
          <p:cNvPr id="299011" name="Text Box 3"/>
          <p:cNvSpPr txBox="1">
            <a:spLocks noChangeArrowheads="1"/>
          </p:cNvSpPr>
          <p:nvPr/>
        </p:nvSpPr>
        <p:spPr bwMode="auto">
          <a:xfrm>
            <a:off x="4716463" y="6521450"/>
            <a:ext cx="4103687" cy="336550"/>
          </a:xfrm>
          <a:prstGeom prst="rect">
            <a:avLst/>
          </a:prstGeom>
          <a:noFill/>
          <a:ln w="9525">
            <a:noFill/>
            <a:miter lim="800000"/>
            <a:headEnd/>
            <a:tailEnd/>
          </a:ln>
          <a:effectLst/>
        </p:spPr>
        <p:txBody>
          <a:bodyPr>
            <a:spAutoFit/>
          </a:bodyPr>
          <a:lstStyle/>
          <a:p>
            <a:pPr>
              <a:spcBef>
                <a:spcPct val="50000"/>
              </a:spcBef>
            </a:pPr>
            <a:r>
              <a:rPr lang="hr-HR" sz="1600" b="0"/>
              <a:t>Izvještaj Žene i muškarci u Hrvatskoj 2010 </a:t>
            </a:r>
          </a:p>
        </p:txBody>
      </p:sp>
      <p:graphicFrame>
        <p:nvGraphicFramePr>
          <p:cNvPr id="299516" name="Group 508"/>
          <p:cNvGraphicFramePr>
            <a:graphicFrameLocks noGrp="1"/>
          </p:cNvGraphicFramePr>
          <p:nvPr>
            <p:ph sz="quarter" idx="3"/>
          </p:nvPr>
        </p:nvGraphicFramePr>
        <p:xfrm>
          <a:off x="1042988" y="4005263"/>
          <a:ext cx="4824412" cy="2346960"/>
        </p:xfrm>
        <a:graphic>
          <a:graphicData uri="http://schemas.openxmlformats.org/drawingml/2006/table">
            <a:tbl>
              <a:tblPr/>
              <a:tblGrid>
                <a:gridCol w="2863850"/>
                <a:gridCol w="1960562"/>
              </a:tblGrid>
              <a:tr h="4651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bg1"/>
                          </a:solidFill>
                          <a:effectLst/>
                          <a:latin typeface="Arial" charset="0"/>
                          <a:ea typeface="Times New Roman" pitchFamily="18" charset="0"/>
                          <a:cs typeface="Arial" charset="0"/>
                        </a:rPr>
                        <a:t>Fakulteti po znanstvenim i umjetničkim područjima</a:t>
                      </a:r>
                      <a:endParaRPr kumimoji="0" lang="hr-HR"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28575"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solidFill>
                      <a:srgbClr val="339966"/>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bg1"/>
                          </a:solidFill>
                          <a:effectLst/>
                          <a:latin typeface="Arial" charset="0"/>
                          <a:ea typeface="Times New Roman" pitchFamily="18" charset="0"/>
                          <a:cs typeface="Arial" charset="0"/>
                        </a:rPr>
                        <a:t>% studentica</a:t>
                      </a:r>
                      <a:endParaRPr kumimoji="0" lang="en-U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bg1"/>
                          </a:solidFill>
                          <a:effectLst/>
                          <a:latin typeface="Arial" charset="0"/>
                          <a:ea typeface="Times New Roman" pitchFamily="18" charset="0"/>
                          <a:cs typeface="Arial" charset="0"/>
                        </a:rPr>
                        <a:t>2000./01. god.</a:t>
                      </a:r>
                      <a:endParaRPr kumimoji="0" lang="hr-HR"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339966"/>
                      </a:solidFill>
                      <a:prstDash val="solid"/>
                      <a:round/>
                      <a:headEnd type="none" w="med" len="med"/>
                      <a:tailEnd type="none" w="med" len="med"/>
                    </a:lnL>
                    <a:lnR w="28575" cap="flat" cmpd="sng" algn="ctr">
                      <a:solidFill>
                        <a:srgbClr val="339966"/>
                      </a:solidFill>
                      <a:prstDash val="solid"/>
                      <a:round/>
                      <a:headEnd type="none" w="med" len="med"/>
                      <a:tailEnd type="none" w="med" len="med"/>
                    </a:lnR>
                    <a:lnT w="28575"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solidFill>
                      <a:srgbClr val="339966"/>
                    </a:solid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Prirodoslovno-matematički</a:t>
                      </a:r>
                    </a:p>
                  </a:txBody>
                  <a:tcPr anchor="ctr" horzOverflow="overflow">
                    <a:lnL w="28575"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54.3</a:t>
                      </a:r>
                    </a:p>
                  </a:txBody>
                  <a:tcPr horzOverflow="overflow">
                    <a:lnL w="12700" cap="flat" cmpd="sng" algn="ctr">
                      <a:solidFill>
                        <a:srgbClr val="339966"/>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Tehnički</a:t>
                      </a:r>
                    </a:p>
                  </a:txBody>
                  <a:tcPr anchor="ctr" horzOverflow="overflow">
                    <a:lnL w="28575"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28.6</a:t>
                      </a:r>
                    </a:p>
                  </a:txBody>
                  <a:tcPr horzOverflow="overflow">
                    <a:lnL w="12700" cap="flat" cmpd="sng" algn="ctr">
                      <a:solidFill>
                        <a:srgbClr val="339966"/>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Biotehnički (poljop, šumar.)</a:t>
                      </a:r>
                    </a:p>
                  </a:txBody>
                  <a:tcPr anchor="ctr" horzOverflow="overflow">
                    <a:lnL w="28575"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42.5</a:t>
                      </a:r>
                    </a:p>
                  </a:txBody>
                  <a:tcPr horzOverflow="overflow">
                    <a:lnL w="12700" cap="flat" cmpd="sng" algn="ctr">
                      <a:solidFill>
                        <a:srgbClr val="339966"/>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2857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Medicinski i stomatologija</a:t>
                      </a:r>
                    </a:p>
                  </a:txBody>
                  <a:tcPr anchor="ctr" horzOverflow="overflow">
                    <a:lnL w="28575"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65.6</a:t>
                      </a:r>
                    </a:p>
                  </a:txBody>
                  <a:tcPr horzOverflow="overflow">
                    <a:lnL w="12700" cap="flat" cmpd="sng" algn="ctr">
                      <a:solidFill>
                        <a:srgbClr val="339966"/>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Društveni i humanistički</a:t>
                      </a:r>
                    </a:p>
                  </a:txBody>
                  <a:tcPr anchor="ctr" horzOverflow="overflow">
                    <a:lnL w="28575"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66.0</a:t>
                      </a:r>
                    </a:p>
                  </a:txBody>
                  <a:tcPr horzOverflow="overflow">
                    <a:lnL w="12700" cap="flat" cmpd="sng" algn="ctr">
                      <a:solidFill>
                        <a:srgbClr val="339966"/>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Umjetničke akademije</a:t>
                      </a:r>
                    </a:p>
                  </a:txBody>
                  <a:tcPr anchor="ctr" horzOverflow="overflow">
                    <a:lnL w="28575"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Arial" charset="0"/>
                          <a:ea typeface="Times New Roman" pitchFamily="18" charset="0"/>
                          <a:cs typeface="Arial" charset="0"/>
                        </a:rPr>
                        <a:t>56.1</a:t>
                      </a:r>
                    </a:p>
                  </a:txBody>
                  <a:tcPr horzOverflow="overflow">
                    <a:lnL w="12700" cap="flat" cmpd="sng" algn="ctr">
                      <a:solidFill>
                        <a:srgbClr val="339966"/>
                      </a:solidFill>
                      <a:prstDash val="solid"/>
                      <a:round/>
                      <a:headEnd type="none" w="med" len="med"/>
                      <a:tailEnd type="none" w="med" len="med"/>
                    </a:lnL>
                    <a:lnR w="28575"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28575" cap="flat" cmpd="sng" algn="ctr">
                      <a:solidFill>
                        <a:srgbClr val="339966"/>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p:cNvSpPr>
          <p:nvPr>
            <p:ph type="title"/>
          </p:nvPr>
        </p:nvSpPr>
        <p:spPr>
          <a:xfrm>
            <a:off x="250825" y="274638"/>
            <a:ext cx="8642350" cy="1143000"/>
          </a:xfrm>
        </p:spPr>
        <p:txBody>
          <a:bodyPr/>
          <a:lstStyle/>
          <a:p>
            <a:r>
              <a:rPr lang="hr-HR" sz="3600" b="1" smtClean="0">
                <a:solidFill>
                  <a:schemeClr val="folHlink"/>
                </a:solidFill>
                <a:latin typeface="Arial" charset="0"/>
              </a:rPr>
              <a:t>Objašnjenja rodnih razlika u obrazovnom postignuću i odabirima</a:t>
            </a:r>
            <a:endParaRPr lang="en-US" sz="3600" b="1" smtClean="0">
              <a:solidFill>
                <a:schemeClr val="folHlink"/>
              </a:solidFill>
              <a:latin typeface="Arial" charset="0"/>
            </a:endParaRPr>
          </a:p>
        </p:txBody>
      </p:sp>
      <p:sp>
        <p:nvSpPr>
          <p:cNvPr id="202756" name="Rectangle 4"/>
          <p:cNvSpPr>
            <a:spLocks noGrp="1"/>
          </p:cNvSpPr>
          <p:nvPr>
            <p:ph type="body" idx="1"/>
          </p:nvPr>
        </p:nvSpPr>
        <p:spPr>
          <a:xfrm>
            <a:off x="457200" y="1773238"/>
            <a:ext cx="8229600" cy="4352925"/>
          </a:xfrm>
        </p:spPr>
        <p:txBody>
          <a:bodyPr/>
          <a:lstStyle/>
          <a:p>
            <a:pPr marL="609600" indent="-609600">
              <a:buFont typeface="Arial" charset="0"/>
              <a:buAutoNum type="arabicPeriod"/>
            </a:pPr>
            <a:r>
              <a:rPr lang="hr-HR" sz="2000" smtClean="0">
                <a:latin typeface="Arial" charset="0"/>
              </a:rPr>
              <a:t>biološke razlike između muškaraca i žena</a:t>
            </a:r>
          </a:p>
          <a:p>
            <a:pPr marL="609600" indent="-609600">
              <a:buFont typeface="Arial" charset="0"/>
              <a:buAutoNum type="arabicPeriod"/>
            </a:pPr>
            <a:r>
              <a:rPr lang="hr-HR" sz="2000" smtClean="0">
                <a:latin typeface="Arial" charset="0"/>
              </a:rPr>
              <a:t>razlike u motivaciji odnosno stavu prema obrazovnim područjima</a:t>
            </a:r>
          </a:p>
          <a:p>
            <a:pPr marL="609600" indent="-609600">
              <a:buFont typeface="Arial" charset="0"/>
              <a:buAutoNum type="arabicPeriod"/>
            </a:pPr>
            <a:r>
              <a:rPr lang="hr-HR" sz="2000" smtClean="0">
                <a:latin typeface="Arial" charset="0"/>
              </a:rPr>
              <a:t>podrška socijalne okoline za bavljenje određenim područjem</a:t>
            </a:r>
          </a:p>
          <a:p>
            <a:pPr marL="609600" indent="-609600">
              <a:buFont typeface="Arial" charset="0"/>
              <a:buAutoNum type="arabicPeriod"/>
            </a:pPr>
            <a:r>
              <a:rPr lang="hr-HR" sz="2000" smtClean="0">
                <a:latin typeface="Arial" charset="0"/>
              </a:rPr>
              <a:t>nedostatak rodno nestereotipnih uzora</a:t>
            </a:r>
          </a:p>
          <a:p>
            <a:pPr marL="609600" indent="-609600">
              <a:buFont typeface="Arial" charset="0"/>
              <a:buAutoNum type="arabicPeriod"/>
            </a:pPr>
            <a:r>
              <a:rPr lang="hr-HR" sz="2000" smtClean="0">
                <a:latin typeface="Arial" charset="0"/>
              </a:rPr>
              <a:t>stereotipi o zanimanjima </a:t>
            </a:r>
          </a:p>
          <a:p>
            <a:pPr marL="609600" indent="-609600">
              <a:buFont typeface="Arial" charset="0"/>
              <a:buAutoNum type="arabicPeriod"/>
            </a:pPr>
            <a:r>
              <a:rPr lang="hr-HR" sz="2000" smtClean="0">
                <a:latin typeface="Arial" charset="0"/>
              </a:rPr>
              <a:t>nesklad između rodnih uloga i predodžbe o zanimanju</a:t>
            </a:r>
          </a:p>
          <a:p>
            <a:pPr marL="609600" indent="-609600">
              <a:buFont typeface="Arial" charset="0"/>
              <a:buAutoNum type="arabicPeriod"/>
            </a:pPr>
            <a:r>
              <a:rPr lang="hr-HR" sz="2000" smtClean="0">
                <a:latin typeface="Arial" charset="0"/>
              </a:rPr>
              <a:t>škola – skriveni kurikulum, rodni stereotipi, rodna (ne)osjetljivost</a:t>
            </a:r>
            <a:endParaRPr lang="hr-HR" sz="2000" smtClean="0">
              <a:solidFill>
                <a:schemeClr val="folHlink"/>
              </a:solidFill>
              <a:latin typeface="Arial" charset="0"/>
            </a:endParaRPr>
          </a:p>
        </p:txBody>
      </p:sp>
      <p:pic>
        <p:nvPicPr>
          <p:cNvPr id="202757"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457200" y="274638"/>
            <a:ext cx="8291513" cy="850900"/>
          </a:xfrm>
        </p:spPr>
        <p:txBody>
          <a:bodyPr/>
          <a:lstStyle/>
          <a:p>
            <a:r>
              <a:rPr lang="hr-HR" sz="3200" b="1" smtClean="0">
                <a:solidFill>
                  <a:schemeClr val="folHlink"/>
                </a:solidFill>
                <a:latin typeface="Arial" charset="0"/>
              </a:rPr>
              <a:t>Biološke razlike između muškaraca i žena</a:t>
            </a:r>
          </a:p>
        </p:txBody>
      </p:sp>
      <p:sp>
        <p:nvSpPr>
          <p:cNvPr id="97283" name="Rectangle 3"/>
          <p:cNvSpPr>
            <a:spLocks noGrp="1"/>
          </p:cNvSpPr>
          <p:nvPr>
            <p:ph type="body" idx="1"/>
          </p:nvPr>
        </p:nvSpPr>
        <p:spPr>
          <a:xfrm>
            <a:off x="395288" y="1341438"/>
            <a:ext cx="8208962" cy="5040312"/>
          </a:xfrm>
        </p:spPr>
        <p:txBody>
          <a:bodyPr/>
          <a:lstStyle/>
          <a:p>
            <a:pPr>
              <a:spcBef>
                <a:spcPct val="15000"/>
              </a:spcBef>
            </a:pPr>
            <a:r>
              <a:rPr lang="hr-HR" sz="1800" smtClean="0">
                <a:latin typeface="Arial" charset="0"/>
              </a:rPr>
              <a:t>Objašnjenja slabijeg postignuća žena u matematici i manjeg broja žena u „kvantitativnim“ profesijama</a:t>
            </a:r>
          </a:p>
          <a:p>
            <a:pPr lvl="1">
              <a:spcBef>
                <a:spcPct val="15000"/>
              </a:spcBef>
              <a:buFontTx/>
              <a:buChar char="•"/>
            </a:pPr>
            <a:r>
              <a:rPr lang="hr-HR" sz="1700" smtClean="0">
                <a:latin typeface="Arial" charset="0"/>
              </a:rPr>
              <a:t>Urođene slabije razvijene spacijalne sposobnosti (Benbow i Stanley, 1980)</a:t>
            </a:r>
          </a:p>
          <a:p>
            <a:pPr lvl="1">
              <a:spcBef>
                <a:spcPct val="15000"/>
              </a:spcBef>
              <a:buFontTx/>
              <a:buChar char="•"/>
            </a:pPr>
            <a:r>
              <a:rPr lang="hr-HR" sz="1700" smtClean="0">
                <a:latin typeface="Arial" charset="0"/>
              </a:rPr>
              <a:t>Razina testosterona (Geary, 1999; Janowsky i sur., 1998; O’Connor i sur., 2001)</a:t>
            </a:r>
          </a:p>
          <a:p>
            <a:pPr lvl="1">
              <a:spcBef>
                <a:spcPct val="15000"/>
              </a:spcBef>
              <a:buFontTx/>
              <a:buChar char="•"/>
            </a:pPr>
            <a:endParaRPr lang="hr-HR" sz="800" smtClean="0">
              <a:latin typeface="Arial" charset="0"/>
            </a:endParaRPr>
          </a:p>
          <a:p>
            <a:pPr>
              <a:spcBef>
                <a:spcPct val="15000"/>
              </a:spcBef>
            </a:pPr>
            <a:r>
              <a:rPr lang="hr-HR" sz="1800" smtClean="0">
                <a:latin typeface="Arial" charset="0"/>
              </a:rPr>
              <a:t>Upitnost teorija biološke superiornosti muškaraca u matematici</a:t>
            </a:r>
          </a:p>
          <a:p>
            <a:pPr lvl="1">
              <a:spcBef>
                <a:spcPct val="15000"/>
              </a:spcBef>
              <a:buFontTx/>
              <a:buChar char="•"/>
            </a:pPr>
            <a:r>
              <a:rPr lang="hr-HR" sz="1700" smtClean="0">
                <a:latin typeface="Arial" charset="0"/>
              </a:rPr>
              <a:t>rodne razlike u uspješnosti u matematici s vremenom mijenjaju: smanjuju se i, prema nekim istraživanjima, mijenjaju smjer (Hyde, Fennema i Lamon, 1990)</a:t>
            </a:r>
          </a:p>
          <a:p>
            <a:pPr lvl="1">
              <a:spcBef>
                <a:spcPct val="15000"/>
              </a:spcBef>
              <a:buFontTx/>
              <a:buChar char="•"/>
            </a:pPr>
            <a:r>
              <a:rPr lang="hr-HR" sz="1700" smtClean="0">
                <a:latin typeface="Arial" charset="0"/>
              </a:rPr>
              <a:t>između različitih zemalja postoje velike varijacije u smjeru i veličini rodnih razlika u uspješnosti u matematici (Baker i Jones, 1993; Finn, 1980) =&gt; rodne razlike u matematičkim sposobnostima nisu kulturološki neutralne</a:t>
            </a:r>
          </a:p>
          <a:p>
            <a:pPr lvl="1">
              <a:spcBef>
                <a:spcPct val="15000"/>
              </a:spcBef>
              <a:buFontTx/>
              <a:buChar char="•"/>
            </a:pPr>
            <a:r>
              <a:rPr lang="hr-HR" sz="1700" smtClean="0">
                <a:latin typeface="Arial" charset="0"/>
              </a:rPr>
              <a:t>razlike ovise o području matematike (metaanaliza više od 100 studija Hyde, Fennema i Lamon, 1990) =&gt; rodnih razlika nema u računanju niti na jednom uzrastu (mala prednost djevojčica u OŠ); na problemskim zadacima nema rodnih razlika u OŠ, a male do umjerene razlike u korist mladića pokazale su se kod srednjoškolske i studentske populacije </a:t>
            </a:r>
          </a:p>
        </p:txBody>
      </p:sp>
      <p:pic>
        <p:nvPicPr>
          <p:cNvPr id="97284"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p:cNvSpPr>
          <p:nvPr>
            <p:ph type="title"/>
          </p:nvPr>
        </p:nvSpPr>
        <p:spPr>
          <a:xfrm>
            <a:off x="179388" y="274638"/>
            <a:ext cx="8856662" cy="850900"/>
          </a:xfrm>
        </p:spPr>
        <p:txBody>
          <a:bodyPr/>
          <a:lstStyle/>
          <a:p>
            <a:r>
              <a:rPr lang="hr-HR" sz="3200" b="1" smtClean="0">
                <a:solidFill>
                  <a:schemeClr val="folHlink"/>
                </a:solidFill>
                <a:latin typeface="Arial" charset="0"/>
              </a:rPr>
              <a:t>Razlike u motivaciji za obrazovnim područjima</a:t>
            </a:r>
          </a:p>
        </p:txBody>
      </p:sp>
      <p:sp>
        <p:nvSpPr>
          <p:cNvPr id="217091" name="Rectangle 3"/>
          <p:cNvSpPr>
            <a:spLocks noGrp="1"/>
          </p:cNvSpPr>
          <p:nvPr>
            <p:ph type="body" idx="1"/>
          </p:nvPr>
        </p:nvSpPr>
        <p:spPr>
          <a:xfrm>
            <a:off x="395288" y="1341438"/>
            <a:ext cx="8497887" cy="5327650"/>
          </a:xfrm>
        </p:spPr>
        <p:txBody>
          <a:bodyPr/>
          <a:lstStyle/>
          <a:p>
            <a:pPr>
              <a:lnSpc>
                <a:spcPct val="90000"/>
              </a:lnSpc>
              <a:spcBef>
                <a:spcPct val="15000"/>
              </a:spcBef>
            </a:pPr>
            <a:r>
              <a:rPr lang="hr-HR" sz="2000" smtClean="0">
                <a:latin typeface="Arial" charset="0"/>
              </a:rPr>
              <a:t>Procjene vlastite kompetentnosti</a:t>
            </a:r>
          </a:p>
          <a:p>
            <a:pPr lvl="1">
              <a:lnSpc>
                <a:spcPct val="90000"/>
              </a:lnSpc>
              <a:spcBef>
                <a:spcPct val="15000"/>
              </a:spcBef>
              <a:buFontTx/>
              <a:buChar char="•"/>
            </a:pPr>
            <a:r>
              <a:rPr lang="hr-HR" sz="1800" smtClean="0">
                <a:latin typeface="Arial" charset="0"/>
              </a:rPr>
              <a:t>Iako se rodne razlike u školskom uspjehu iz matematike i prirodnih znanosti smanjuju ili nestaju </a:t>
            </a:r>
            <a:r>
              <a:rPr lang="hr-HR" sz="1400" smtClean="0">
                <a:latin typeface="Arial" charset="0"/>
              </a:rPr>
              <a:t>(Farmer i sur., 1995; Updegraff i sur., 1996)</a:t>
            </a:r>
          </a:p>
          <a:p>
            <a:pPr lvl="2">
              <a:lnSpc>
                <a:spcPct val="90000"/>
              </a:lnSpc>
              <a:spcBef>
                <a:spcPct val="15000"/>
              </a:spcBef>
              <a:buFontTx/>
              <a:buChar char="•"/>
            </a:pPr>
            <a:r>
              <a:rPr lang="hr-HR" sz="1800" smtClean="0">
                <a:latin typeface="Arial" charset="0"/>
              </a:rPr>
              <a:t>djevojke sebe procjenjuju manje kompetentnima i očekuju lošiji uspjeh u tim područjima</a:t>
            </a:r>
            <a:r>
              <a:rPr lang="hr-HR" sz="1600" smtClean="0">
                <a:latin typeface="Arial" charset="0"/>
              </a:rPr>
              <a:t> </a:t>
            </a:r>
            <a:r>
              <a:rPr lang="hr-HR" sz="1400" smtClean="0">
                <a:latin typeface="Arial" charset="0"/>
              </a:rPr>
              <a:t>(Eccles i sur., 1985, 1993; Eccles i Harold, 1991; Jacobs, 1991; Jacobs i Eccles, 1992)</a:t>
            </a:r>
          </a:p>
          <a:p>
            <a:pPr lvl="1">
              <a:lnSpc>
                <a:spcPct val="90000"/>
              </a:lnSpc>
              <a:spcBef>
                <a:spcPct val="15000"/>
              </a:spcBef>
              <a:buFontTx/>
              <a:buChar char="•"/>
            </a:pPr>
            <a:r>
              <a:rPr lang="hr-HR" sz="1800" smtClean="0">
                <a:latin typeface="Arial" charset="0"/>
              </a:rPr>
              <a:t>Djevojke se procjenjuju kompetentnijima nego mladići u engleskom jeziku </a:t>
            </a:r>
            <a:r>
              <a:rPr lang="hr-HR" sz="1600" smtClean="0">
                <a:latin typeface="Arial" charset="0"/>
              </a:rPr>
              <a:t>(</a:t>
            </a:r>
            <a:r>
              <a:rPr lang="hr-HR" sz="1400" smtClean="0">
                <a:latin typeface="Arial" charset="0"/>
              </a:rPr>
              <a:t>Hyde i sur., 1990</a:t>
            </a:r>
            <a:r>
              <a:rPr lang="hr-HR" sz="1600" smtClean="0">
                <a:latin typeface="Arial" charset="0"/>
              </a:rPr>
              <a:t>) </a:t>
            </a:r>
            <a:r>
              <a:rPr lang="hr-HR" sz="1800" smtClean="0">
                <a:latin typeface="Arial" charset="0"/>
              </a:rPr>
              <a:t>i</a:t>
            </a:r>
            <a:r>
              <a:rPr lang="hr-HR" sz="1600" smtClean="0">
                <a:latin typeface="Arial" charset="0"/>
              </a:rPr>
              <a:t> </a:t>
            </a:r>
            <a:r>
              <a:rPr lang="hr-HR" sz="1800" smtClean="0">
                <a:latin typeface="Arial" charset="0"/>
              </a:rPr>
              <a:t>smatraju da trebaju uložiti manje truda u učenje hrvatskog i stranog jezika</a:t>
            </a:r>
            <a:r>
              <a:rPr lang="hr-HR" sz="1600" smtClean="0">
                <a:latin typeface="Arial" charset="0"/>
              </a:rPr>
              <a:t> (</a:t>
            </a:r>
            <a:r>
              <a:rPr lang="hr-HR" sz="1400" smtClean="0">
                <a:latin typeface="Arial" charset="0"/>
              </a:rPr>
              <a:t>Marušić, 2006</a:t>
            </a:r>
            <a:r>
              <a:rPr lang="hr-HR" sz="1600" smtClean="0">
                <a:latin typeface="Arial" charset="0"/>
              </a:rPr>
              <a:t>)</a:t>
            </a:r>
          </a:p>
          <a:p>
            <a:pPr lvl="1">
              <a:lnSpc>
                <a:spcPct val="90000"/>
              </a:lnSpc>
              <a:spcBef>
                <a:spcPct val="15000"/>
              </a:spcBef>
              <a:buFontTx/>
              <a:buChar char="•"/>
            </a:pPr>
            <a:endParaRPr lang="hr-HR" sz="1600" smtClean="0">
              <a:latin typeface="Arial" charset="0"/>
            </a:endParaRPr>
          </a:p>
          <a:p>
            <a:pPr>
              <a:lnSpc>
                <a:spcPct val="90000"/>
              </a:lnSpc>
              <a:spcBef>
                <a:spcPct val="15000"/>
              </a:spcBef>
            </a:pPr>
            <a:r>
              <a:rPr lang="hr-HR" sz="2000" smtClean="0">
                <a:latin typeface="Arial" charset="0"/>
              </a:rPr>
              <a:t>Subjektivne vrijednosti aktivnosti/školskog predmeta</a:t>
            </a:r>
          </a:p>
          <a:p>
            <a:pPr lvl="1">
              <a:lnSpc>
                <a:spcPct val="90000"/>
              </a:lnSpc>
              <a:spcBef>
                <a:spcPct val="15000"/>
              </a:spcBef>
              <a:buFontTx/>
              <a:buChar char="•"/>
            </a:pPr>
            <a:r>
              <a:rPr lang="hr-HR" sz="1800" smtClean="0">
                <a:latin typeface="Arial" charset="0"/>
              </a:rPr>
              <a:t>Djevojke i mladići podjednako vole matematiku i smatraju da je matematika uzbudljiva, korisna i važna </a:t>
            </a:r>
            <a:r>
              <a:rPr lang="hr-HR" sz="1600" smtClean="0">
                <a:latin typeface="Arial" charset="0"/>
              </a:rPr>
              <a:t>(</a:t>
            </a:r>
            <a:r>
              <a:rPr lang="hr-HR" sz="1400" smtClean="0">
                <a:latin typeface="Arial" charset="0"/>
              </a:rPr>
              <a:t>Lupart, Cannon i Telfer, 2004; Marušić, 2006</a:t>
            </a:r>
            <a:r>
              <a:rPr lang="hr-HR" sz="1600" smtClean="0">
                <a:latin typeface="Arial" charset="0"/>
              </a:rPr>
              <a:t>)</a:t>
            </a:r>
          </a:p>
          <a:p>
            <a:pPr lvl="1">
              <a:lnSpc>
                <a:spcPct val="90000"/>
              </a:lnSpc>
              <a:spcBef>
                <a:spcPct val="15000"/>
              </a:spcBef>
              <a:buFontTx/>
              <a:buChar char="•"/>
            </a:pPr>
            <a:r>
              <a:rPr lang="hr-HR" sz="1800" smtClean="0">
                <a:latin typeface="Arial" charset="0"/>
              </a:rPr>
              <a:t>Fizika je zanimljivija mladićima, a biologija i kemija djevojkama </a:t>
            </a:r>
            <a:r>
              <a:rPr lang="hr-HR" sz="1600" smtClean="0">
                <a:latin typeface="Arial" charset="0"/>
              </a:rPr>
              <a:t>(</a:t>
            </a:r>
            <a:r>
              <a:rPr lang="hr-HR" sz="1400" smtClean="0">
                <a:latin typeface="Arial" charset="0"/>
              </a:rPr>
              <a:t>Dawson, 2000;Jones i sur., 2000; Murphy i Whitelegg 2006; Marušić, 2006</a:t>
            </a:r>
            <a:r>
              <a:rPr lang="hr-HR" sz="1600" smtClean="0">
                <a:latin typeface="Arial" charset="0"/>
              </a:rPr>
              <a:t>)</a:t>
            </a:r>
          </a:p>
          <a:p>
            <a:pPr lvl="1">
              <a:lnSpc>
                <a:spcPct val="90000"/>
              </a:lnSpc>
              <a:spcBef>
                <a:spcPct val="15000"/>
              </a:spcBef>
              <a:buFontTx/>
              <a:buChar char="•"/>
            </a:pPr>
            <a:r>
              <a:rPr lang="hr-HR" sz="1800" smtClean="0">
                <a:latin typeface="Arial" charset="0"/>
              </a:rPr>
              <a:t>Djevojčice procjenjuju hrvatski i strane jezike te likovnu i glazbenu kulturu zanimljivijima, korisnijima i važnijima nego dječaci, dok obratno vrijedi za tjelesnu i zdravstvenu te tehničku kulturu </a:t>
            </a:r>
            <a:r>
              <a:rPr lang="hr-HR" sz="1600" smtClean="0">
                <a:latin typeface="Arial" charset="0"/>
              </a:rPr>
              <a:t>(</a:t>
            </a:r>
            <a:r>
              <a:rPr lang="hr-HR" sz="1400" smtClean="0">
                <a:latin typeface="Arial" charset="0"/>
              </a:rPr>
              <a:t>Marušić, 2006</a:t>
            </a:r>
            <a:r>
              <a:rPr lang="hr-HR" sz="1600" smtClean="0">
                <a:latin typeface="Arial" charset="0"/>
              </a:rPr>
              <a:t>)</a:t>
            </a:r>
          </a:p>
        </p:txBody>
      </p:sp>
      <p:pic>
        <p:nvPicPr>
          <p:cNvPr id="217092" name="Picture 10" descr="image_provider"/>
          <p:cNvPicPr>
            <a:picLocks noChangeAspect="1" noChangeArrowheads="1"/>
          </p:cNvPicPr>
          <p:nvPr/>
        </p:nvPicPr>
        <p:blipFill>
          <a:blip r:embed="rId3" cstate="print"/>
          <a:srcRect/>
          <a:stretch>
            <a:fillRect/>
          </a:stretch>
        </p:blipFill>
        <p:spPr bwMode="auto">
          <a:xfrm>
            <a:off x="8316913" y="6237288"/>
            <a:ext cx="827087" cy="62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p:nvPr>
        </p:nvSpPr>
        <p:spPr>
          <a:xfrm>
            <a:off x="179388" y="274638"/>
            <a:ext cx="8856662" cy="850900"/>
          </a:xfrm>
        </p:spPr>
        <p:txBody>
          <a:bodyPr/>
          <a:lstStyle/>
          <a:p>
            <a:r>
              <a:rPr lang="hr-HR" sz="3200" b="1" smtClean="0">
                <a:solidFill>
                  <a:schemeClr val="folHlink"/>
                </a:solidFill>
                <a:latin typeface="Arial" charset="0"/>
              </a:rPr>
              <a:t>Razlike u podršci socijalne okoline</a:t>
            </a:r>
          </a:p>
        </p:txBody>
      </p:sp>
      <p:sp>
        <p:nvSpPr>
          <p:cNvPr id="215043" name="Rectangle 3"/>
          <p:cNvSpPr>
            <a:spLocks noGrp="1"/>
          </p:cNvSpPr>
          <p:nvPr>
            <p:ph type="body" idx="1"/>
          </p:nvPr>
        </p:nvSpPr>
        <p:spPr>
          <a:xfrm>
            <a:off x="395288" y="1341438"/>
            <a:ext cx="8748712" cy="5040312"/>
          </a:xfrm>
        </p:spPr>
        <p:txBody>
          <a:bodyPr/>
          <a:lstStyle/>
          <a:p>
            <a:pPr>
              <a:lnSpc>
                <a:spcPct val="90000"/>
              </a:lnSpc>
              <a:spcBef>
                <a:spcPct val="15000"/>
              </a:spcBef>
            </a:pPr>
            <a:r>
              <a:rPr lang="hr-HR" sz="2000" smtClean="0">
                <a:latin typeface="Arial" charset="0"/>
              </a:rPr>
              <a:t>Roditelji ohrabruju djecu da se bave rodno tipiziranim aktivnostima i igrama, da se igraju rodno stereotipnim igračkama i obavljaju stereotipne kućanske poslove (</a:t>
            </a:r>
            <a:r>
              <a:rPr lang="hr-HR" sz="1600" smtClean="0">
                <a:latin typeface="Arial" charset="0"/>
              </a:rPr>
              <a:t>Lytton i Romney, 1991</a:t>
            </a:r>
            <a:r>
              <a:rPr lang="hr-HR" sz="2000" smtClean="0">
                <a:latin typeface="Arial" charset="0"/>
              </a:rPr>
              <a:t>)</a:t>
            </a:r>
          </a:p>
          <a:p>
            <a:pPr lvl="1">
              <a:lnSpc>
                <a:spcPct val="90000"/>
              </a:lnSpc>
              <a:spcBef>
                <a:spcPct val="15000"/>
              </a:spcBef>
              <a:buFontTx/>
              <a:buChar char="•"/>
            </a:pPr>
            <a:r>
              <a:rPr lang="hr-HR" sz="2000" smtClean="0">
                <a:latin typeface="Arial" charset="0"/>
              </a:rPr>
              <a:t>maskuline igračke (vozila i kocke za građenje) mogu poboljšati vizualno-spacijalne, mehaničke i istraživačke vještine, a feminine igračke (lutke) mogu osnažiti verbalne vještine koje su karakteristične za tradicionalna zanimanja koja biraju žene (</a:t>
            </a:r>
            <a:r>
              <a:rPr lang="hr-HR" sz="1600" smtClean="0">
                <a:latin typeface="Arial" charset="0"/>
              </a:rPr>
              <a:t>Ruble i Martin,1998</a:t>
            </a:r>
            <a:r>
              <a:rPr lang="hr-HR" sz="2000" smtClean="0">
                <a:latin typeface="Arial" charset="0"/>
              </a:rPr>
              <a:t>)</a:t>
            </a:r>
          </a:p>
          <a:p>
            <a:pPr lvl="1">
              <a:lnSpc>
                <a:spcPct val="90000"/>
              </a:lnSpc>
              <a:spcBef>
                <a:spcPct val="15000"/>
              </a:spcBef>
              <a:buFontTx/>
              <a:buNone/>
            </a:pPr>
            <a:endParaRPr lang="hr-HR" sz="2000" smtClean="0">
              <a:latin typeface="Arial" charset="0"/>
            </a:endParaRPr>
          </a:p>
          <a:p>
            <a:pPr>
              <a:lnSpc>
                <a:spcPct val="90000"/>
              </a:lnSpc>
              <a:spcBef>
                <a:spcPct val="15000"/>
              </a:spcBef>
            </a:pPr>
            <a:r>
              <a:rPr lang="hr-HR" sz="2000" smtClean="0">
                <a:latin typeface="Arial" charset="0"/>
              </a:rPr>
              <a:t>Uvjerenja roditelja o kompetentnosti djeteta su važnija za oblikovanje dječjih uvjerenja o vlastitim sposobnostima od djetetovog stvarnog školskog postignuća (</a:t>
            </a:r>
            <a:r>
              <a:rPr lang="hr-HR" sz="1600" smtClean="0">
                <a:latin typeface="Arial" charset="0"/>
              </a:rPr>
              <a:t>Frome i Eccles, 1998</a:t>
            </a:r>
            <a:r>
              <a:rPr lang="hr-HR" sz="2000" smtClean="0">
                <a:latin typeface="Arial" charset="0"/>
              </a:rPr>
              <a:t>)</a:t>
            </a:r>
          </a:p>
          <a:p>
            <a:pPr lvl="1">
              <a:lnSpc>
                <a:spcPct val="90000"/>
              </a:lnSpc>
              <a:spcBef>
                <a:spcPct val="15000"/>
              </a:spcBef>
              <a:buFontTx/>
              <a:buChar char="•"/>
            </a:pPr>
            <a:r>
              <a:rPr lang="hr-HR" sz="2000" smtClean="0">
                <a:latin typeface="Arial" charset="0"/>
              </a:rPr>
              <a:t>djevojke čije kompetencije u matematici okolina redovito dovodi u pitanje razvijaju slabije matematičko samopoimanje, niže samopouzdanje u matematičke sposobnosti i manje su motivirane za matematiku nego mladići (npr. </a:t>
            </a:r>
            <a:r>
              <a:rPr lang="hr-HR" sz="1600" smtClean="0">
                <a:latin typeface="Arial" charset="0"/>
              </a:rPr>
              <a:t>Beyer i Bowden, 1997; Hyde, Fennema, Ryan, Frost i Hopp, 1990; Skaalvik i Rankin, 1994</a:t>
            </a:r>
            <a:r>
              <a:rPr lang="hr-HR" sz="2000" smtClean="0">
                <a:latin typeface="Arial" charset="0"/>
              </a:rPr>
              <a:t>).</a:t>
            </a:r>
          </a:p>
        </p:txBody>
      </p:sp>
      <p:pic>
        <p:nvPicPr>
          <p:cNvPr id="215044"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p:cNvSpPr>
          <p:nvPr>
            <p:ph type="title"/>
          </p:nvPr>
        </p:nvSpPr>
        <p:spPr>
          <a:xfrm>
            <a:off x="179388" y="274638"/>
            <a:ext cx="8856662" cy="850900"/>
          </a:xfrm>
        </p:spPr>
        <p:txBody>
          <a:bodyPr/>
          <a:lstStyle/>
          <a:p>
            <a:r>
              <a:rPr lang="hr-HR" sz="3600" b="1" smtClean="0">
                <a:solidFill>
                  <a:schemeClr val="folHlink"/>
                </a:solidFill>
                <a:latin typeface="Arial" charset="0"/>
              </a:rPr>
              <a:t>Nedostatak rodno nestereotipnih uzora</a:t>
            </a:r>
          </a:p>
        </p:txBody>
      </p:sp>
      <p:sp>
        <p:nvSpPr>
          <p:cNvPr id="219139" name="Rectangle 3"/>
          <p:cNvSpPr>
            <a:spLocks noGrp="1"/>
          </p:cNvSpPr>
          <p:nvPr>
            <p:ph type="body" idx="1"/>
          </p:nvPr>
        </p:nvSpPr>
        <p:spPr>
          <a:xfrm>
            <a:off x="395288" y="1341438"/>
            <a:ext cx="8497887" cy="5040312"/>
          </a:xfrm>
        </p:spPr>
        <p:txBody>
          <a:bodyPr/>
          <a:lstStyle/>
          <a:p>
            <a:pPr>
              <a:lnSpc>
                <a:spcPct val="90000"/>
              </a:lnSpc>
              <a:spcBef>
                <a:spcPct val="15000"/>
              </a:spcBef>
            </a:pPr>
            <a:r>
              <a:rPr lang="hr-HR" sz="2000" smtClean="0">
                <a:latin typeface="Arial" charset="0"/>
              </a:rPr>
              <a:t>Hipoteza: nedostatak žena znanstvenica i inženjerki kao uzora jedan je od razloga rjeđeg odlučivanja djevojaka za karijere u prirodnim znanostima i inženjerstvu </a:t>
            </a:r>
            <a:r>
              <a:rPr lang="hr-HR" sz="1800" smtClean="0">
                <a:latin typeface="Arial" charset="0"/>
              </a:rPr>
              <a:t>(Siann i Callaghan, 2001; Blickenstaff, 2005).</a:t>
            </a:r>
          </a:p>
          <a:p>
            <a:pPr>
              <a:lnSpc>
                <a:spcPct val="90000"/>
              </a:lnSpc>
              <a:spcBef>
                <a:spcPct val="15000"/>
              </a:spcBef>
            </a:pPr>
            <a:endParaRPr lang="hr-HR" sz="500" smtClean="0">
              <a:latin typeface="Arial" charset="0"/>
            </a:endParaRPr>
          </a:p>
          <a:p>
            <a:pPr lvl="1">
              <a:lnSpc>
                <a:spcPct val="90000"/>
              </a:lnSpc>
              <a:spcBef>
                <a:spcPct val="15000"/>
              </a:spcBef>
              <a:buFontTx/>
              <a:buChar char="•"/>
            </a:pPr>
            <a:r>
              <a:rPr lang="hr-HR" sz="2000" smtClean="0">
                <a:latin typeface="Arial" charset="0"/>
              </a:rPr>
              <a:t>Eksperimentalno istraž.: žene su postizale bolje rezultate u matematici i bile sigurnije u svoje matematičke vještine kada su kao uzor imale žensku osobu koja je bila kompetentna u matematici </a:t>
            </a:r>
            <a:r>
              <a:rPr lang="hr-HR" sz="1800" smtClean="0">
                <a:latin typeface="Arial" charset="0"/>
              </a:rPr>
              <a:t>(Marx i Roman, 2002)</a:t>
            </a:r>
          </a:p>
          <a:p>
            <a:pPr lvl="1">
              <a:lnSpc>
                <a:spcPct val="90000"/>
              </a:lnSpc>
              <a:spcBef>
                <a:spcPct val="15000"/>
              </a:spcBef>
              <a:buFontTx/>
              <a:buChar char="•"/>
            </a:pPr>
            <a:endParaRPr lang="hr-HR" sz="500" smtClean="0">
              <a:latin typeface="Arial" charset="0"/>
            </a:endParaRPr>
          </a:p>
          <a:p>
            <a:pPr lvl="1">
              <a:lnSpc>
                <a:spcPct val="90000"/>
              </a:lnSpc>
              <a:spcBef>
                <a:spcPct val="15000"/>
              </a:spcBef>
              <a:buFontTx/>
              <a:buChar char="•"/>
            </a:pPr>
            <a:r>
              <a:rPr lang="hr-HR" sz="2000" smtClean="0">
                <a:latin typeface="Arial" charset="0"/>
              </a:rPr>
              <a:t>Studentice, koje su imale podršku roditelja i učitelja/ica u matematici i koje su kao uzore imale žene uspješne u matematici, izjavile da su se više identificirale s matematikom i imale pozitivnije stavove o matematici </a:t>
            </a:r>
            <a:r>
              <a:rPr lang="hr-HR" sz="1800" smtClean="0">
                <a:latin typeface="Arial" charset="0"/>
              </a:rPr>
              <a:t>(Oswald i Harvey, 2003)</a:t>
            </a:r>
          </a:p>
          <a:p>
            <a:pPr lvl="1">
              <a:lnSpc>
                <a:spcPct val="90000"/>
              </a:lnSpc>
              <a:spcBef>
                <a:spcPct val="15000"/>
              </a:spcBef>
              <a:buFontTx/>
              <a:buChar char="•"/>
            </a:pPr>
            <a:endParaRPr lang="hr-HR" sz="1800" smtClean="0">
              <a:latin typeface="Arial" charset="0"/>
            </a:endParaRPr>
          </a:p>
          <a:p>
            <a:pPr>
              <a:lnSpc>
                <a:spcPct val="90000"/>
              </a:lnSpc>
              <a:spcBef>
                <a:spcPct val="15000"/>
              </a:spcBef>
            </a:pPr>
            <a:r>
              <a:rPr lang="hr-HR" sz="2000" smtClean="0">
                <a:latin typeface="Arial" charset="0"/>
              </a:rPr>
              <a:t>No, prisutnost ženskih uzora odnosno nastavnica fizike/tehnologije nije bila povezana s češćim odabirom fizike </a:t>
            </a:r>
            <a:r>
              <a:rPr lang="hr-HR" sz="1800" smtClean="0">
                <a:latin typeface="Arial" charset="0"/>
              </a:rPr>
              <a:t>(Sparkes, 1997)</a:t>
            </a:r>
            <a:r>
              <a:rPr lang="hr-HR" sz="2000" smtClean="0">
                <a:latin typeface="Arial" charset="0"/>
              </a:rPr>
              <a:t> i tehnologije kod djevojaka </a:t>
            </a:r>
            <a:r>
              <a:rPr lang="hr-HR" sz="1800" smtClean="0">
                <a:latin typeface="Arial" charset="0"/>
              </a:rPr>
              <a:t>(Murdoch, 1995)</a:t>
            </a:r>
            <a:endParaRPr lang="hr-HR" sz="1800" smtClean="0">
              <a:solidFill>
                <a:srgbClr val="FF0000"/>
              </a:solidFill>
              <a:latin typeface="Arial" charset="0"/>
            </a:endParaRPr>
          </a:p>
        </p:txBody>
      </p:sp>
      <p:pic>
        <p:nvPicPr>
          <p:cNvPr id="219140"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p:cNvSpPr>
          <p:nvPr>
            <p:ph type="title"/>
          </p:nvPr>
        </p:nvSpPr>
        <p:spPr>
          <a:xfrm>
            <a:off x="179388" y="274638"/>
            <a:ext cx="8856662" cy="850900"/>
          </a:xfrm>
        </p:spPr>
        <p:txBody>
          <a:bodyPr/>
          <a:lstStyle/>
          <a:p>
            <a:r>
              <a:rPr lang="hr-HR" sz="3600" b="1" smtClean="0">
                <a:solidFill>
                  <a:schemeClr val="folHlink"/>
                </a:solidFill>
                <a:latin typeface="Arial" charset="0"/>
              </a:rPr>
              <a:t>Stereotipi o zanimanjima</a:t>
            </a:r>
          </a:p>
        </p:txBody>
      </p:sp>
      <p:sp>
        <p:nvSpPr>
          <p:cNvPr id="221187" name="Rectangle 3"/>
          <p:cNvSpPr>
            <a:spLocks noGrp="1"/>
          </p:cNvSpPr>
          <p:nvPr>
            <p:ph type="body" idx="1"/>
          </p:nvPr>
        </p:nvSpPr>
        <p:spPr>
          <a:xfrm>
            <a:off x="395288" y="1341438"/>
            <a:ext cx="8208962" cy="5040312"/>
          </a:xfrm>
        </p:spPr>
        <p:txBody>
          <a:bodyPr/>
          <a:lstStyle/>
          <a:p>
            <a:pPr>
              <a:spcBef>
                <a:spcPct val="15000"/>
              </a:spcBef>
            </a:pPr>
            <a:r>
              <a:rPr lang="hr-HR" sz="2400" smtClean="0">
                <a:latin typeface="Arial" charset="0"/>
              </a:rPr>
              <a:t>Stereotipi: muškarci su uspješni u matematici i prirodnim znanostima, a žene u umjetnosti i jezicima (Eccles, Jacobs i Harold, 1990; Nosek, Banaji i Greenwald, 2002; Oswald i Harvey, 2003)</a:t>
            </a:r>
          </a:p>
          <a:p>
            <a:pPr lvl="1">
              <a:spcBef>
                <a:spcPct val="15000"/>
              </a:spcBef>
              <a:buFontTx/>
              <a:buChar char="•"/>
            </a:pPr>
            <a:endParaRPr lang="hr-HR" sz="2000" smtClean="0">
              <a:latin typeface="Arial" charset="0"/>
            </a:endParaRPr>
          </a:p>
          <a:p>
            <a:pPr>
              <a:spcBef>
                <a:spcPct val="15000"/>
              </a:spcBef>
            </a:pPr>
            <a:r>
              <a:rPr lang="hr-HR" sz="2400" smtClean="0">
                <a:latin typeface="Arial" charset="0"/>
              </a:rPr>
              <a:t>Teorija prijetnje stereotipom =&gt; objašnjenje načina na koje stereotipi mogu utjecati na školsko postignuće (Steele, 1997)</a:t>
            </a:r>
          </a:p>
          <a:p>
            <a:pPr lvl="1">
              <a:spcBef>
                <a:spcPct val="15000"/>
              </a:spcBef>
              <a:buFontTx/>
              <a:buChar char="•"/>
            </a:pPr>
            <a:r>
              <a:rPr lang="hr-HR" sz="2000" smtClean="0">
                <a:latin typeface="Arial" charset="0"/>
              </a:rPr>
              <a:t>Svjesnost o negativnim stereotipima (stereotip o lošijim sposobnostima žena u matematici) može smanjiti uspjeh žena na zadatku iz matematike (Inzlicht i Ben-Zeev, 2003; Quinn i Spencer, 2001) i njihov interes da se bave zanimanjem povezanim s matematikom (Davies i sur., 2002). </a:t>
            </a:r>
          </a:p>
        </p:txBody>
      </p:sp>
      <p:pic>
        <p:nvPicPr>
          <p:cNvPr id="221188"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p:cNvSpPr>
          <p:nvPr>
            <p:ph type="title"/>
          </p:nvPr>
        </p:nvSpPr>
        <p:spPr>
          <a:xfrm>
            <a:off x="457200" y="274638"/>
            <a:ext cx="8229600" cy="561975"/>
          </a:xfrm>
        </p:spPr>
        <p:txBody>
          <a:bodyPr/>
          <a:lstStyle/>
          <a:p>
            <a:r>
              <a:rPr lang="hr-HR" sz="1800" b="1" smtClean="0">
                <a:solidFill>
                  <a:schemeClr val="folHlink"/>
                </a:solidFill>
                <a:latin typeface="Arial" charset="0"/>
              </a:rPr>
              <a:t>Istraživanje Dar-Nimrod i Heine (2006): </a:t>
            </a:r>
            <a:br>
              <a:rPr lang="hr-HR" sz="1800" b="1" smtClean="0">
                <a:solidFill>
                  <a:schemeClr val="folHlink"/>
                </a:solidFill>
                <a:latin typeface="Arial" charset="0"/>
              </a:rPr>
            </a:br>
            <a:r>
              <a:rPr lang="hr-HR" sz="1800" b="1" smtClean="0">
                <a:solidFill>
                  <a:schemeClr val="folHlink"/>
                </a:solidFill>
                <a:latin typeface="Arial" charset="0"/>
              </a:rPr>
              <a:t>Efekti informacije o rodnim razlikama na uspjeh iz matematike</a:t>
            </a:r>
          </a:p>
        </p:txBody>
      </p:sp>
      <p:graphicFrame>
        <p:nvGraphicFramePr>
          <p:cNvPr id="292869" name="Object 5"/>
          <p:cNvGraphicFramePr>
            <a:graphicFrameLocks noChangeAspect="1"/>
          </p:cNvGraphicFramePr>
          <p:nvPr>
            <p:ph idx="1"/>
          </p:nvPr>
        </p:nvGraphicFramePr>
        <p:xfrm>
          <a:off x="1258888" y="981075"/>
          <a:ext cx="6650037" cy="4206875"/>
        </p:xfrm>
        <a:graphic>
          <a:graphicData uri="http://schemas.openxmlformats.org/presentationml/2006/ole">
            <p:oleObj spid="_x0000_s292869" name="Grafikon" r:id="rId4" imgW="5886450" imgH="3724275" progId="Excel.Chart.8">
              <p:embed/>
            </p:oleObj>
          </a:graphicData>
        </a:graphic>
      </p:graphicFrame>
      <p:sp>
        <p:nvSpPr>
          <p:cNvPr id="292870" name="Rectangle 6"/>
          <p:cNvSpPr>
            <a:spLocks/>
          </p:cNvSpPr>
          <p:nvPr/>
        </p:nvSpPr>
        <p:spPr bwMode="auto">
          <a:xfrm>
            <a:off x="611188" y="5013325"/>
            <a:ext cx="8208962" cy="1655763"/>
          </a:xfrm>
          <a:prstGeom prst="rect">
            <a:avLst/>
          </a:prstGeom>
          <a:noFill/>
          <a:ln w="9525">
            <a:noFill/>
            <a:miter lim="800000"/>
            <a:headEnd/>
            <a:tailEnd/>
          </a:ln>
        </p:spPr>
        <p:txBody>
          <a:bodyPr/>
          <a:lstStyle/>
          <a:p>
            <a:pPr marL="342900" indent="-342900" eaLnBrk="0" hangingPunct="0">
              <a:spcBef>
                <a:spcPct val="15000"/>
              </a:spcBef>
              <a:buFont typeface="Arial" charset="0"/>
              <a:buChar char="•"/>
            </a:pPr>
            <a:r>
              <a:rPr lang="hr-HR" b="0"/>
              <a:t>Eksp. istraž. =&gt; prijetnja stereotipom u matematičkom postignuću kod žena se može smanjiti, ako ne i eliminirati, kada se ženama prezentira informacija o ulozi iskustva u rodnim razlikama</a:t>
            </a:r>
          </a:p>
          <a:p>
            <a:pPr marL="742950" lvl="1" indent="-285750" eaLnBrk="0" hangingPunct="0">
              <a:spcBef>
                <a:spcPct val="15000"/>
              </a:spcBef>
              <a:buFontTx/>
              <a:buChar char="•"/>
            </a:pPr>
            <a:r>
              <a:rPr lang="hr-HR" b="0"/>
              <a:t>ljudi rodne razlike smatraju biološki uvjetovanima ako im se eksplicitno ne prezentiraju drugačiji argumenti (Dar-Nimrod i Heine, 2006).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p:cNvSpPr>
          <p:nvPr>
            <p:ph type="title"/>
          </p:nvPr>
        </p:nvSpPr>
        <p:spPr>
          <a:xfrm>
            <a:off x="179388" y="274638"/>
            <a:ext cx="8856662" cy="850900"/>
          </a:xfrm>
        </p:spPr>
        <p:txBody>
          <a:bodyPr/>
          <a:lstStyle/>
          <a:p>
            <a:r>
              <a:rPr lang="hr-HR" sz="3200" b="1" smtClean="0">
                <a:solidFill>
                  <a:schemeClr val="folHlink"/>
                </a:solidFill>
                <a:latin typeface="Arial" charset="0"/>
              </a:rPr>
              <a:t>Nesklad između rodnih uloga i predodžbe o zanimanju</a:t>
            </a:r>
          </a:p>
        </p:txBody>
      </p:sp>
      <p:sp>
        <p:nvSpPr>
          <p:cNvPr id="228355" name="Rectangle 3"/>
          <p:cNvSpPr>
            <a:spLocks noGrp="1"/>
          </p:cNvSpPr>
          <p:nvPr>
            <p:ph type="body" idx="1"/>
          </p:nvPr>
        </p:nvSpPr>
        <p:spPr>
          <a:xfrm>
            <a:off x="395288" y="1341438"/>
            <a:ext cx="8208962" cy="5327650"/>
          </a:xfrm>
        </p:spPr>
        <p:txBody>
          <a:bodyPr/>
          <a:lstStyle/>
          <a:p>
            <a:pPr marL="381000" indent="-381000">
              <a:lnSpc>
                <a:spcPct val="90000"/>
              </a:lnSpc>
              <a:spcBef>
                <a:spcPct val="15000"/>
              </a:spcBef>
            </a:pPr>
            <a:r>
              <a:rPr lang="hr-HR" sz="2400" smtClean="0">
                <a:latin typeface="Arial" charset="0"/>
              </a:rPr>
              <a:t>Teorija izbora zanimanja  </a:t>
            </a:r>
            <a:r>
              <a:rPr lang="hr-HR" sz="2000" smtClean="0">
                <a:latin typeface="Arial" charset="0"/>
              </a:rPr>
              <a:t>(Gottfredson, 1981)</a:t>
            </a:r>
          </a:p>
          <a:p>
            <a:pPr marL="800100" lvl="1" indent="-342900">
              <a:lnSpc>
                <a:spcPct val="90000"/>
              </a:lnSpc>
              <a:spcBef>
                <a:spcPct val="15000"/>
              </a:spcBef>
              <a:buFont typeface="Wingdings" pitchFamily="2" charset="2"/>
              <a:buChar char="Ø"/>
            </a:pPr>
            <a:r>
              <a:rPr lang="hr-HR" sz="2000" smtClean="0">
                <a:latin typeface="Arial" charset="0"/>
              </a:rPr>
              <a:t>osoba ne razmatra zanimanja čiji prestiž ili rodna tipiziranost ne odgovaraju vlastitom SES-u ili rodu</a:t>
            </a:r>
          </a:p>
          <a:p>
            <a:pPr marL="381000" indent="-381000">
              <a:lnSpc>
                <a:spcPct val="90000"/>
              </a:lnSpc>
              <a:spcBef>
                <a:spcPct val="15000"/>
              </a:spcBef>
            </a:pPr>
            <a:endParaRPr lang="hr-HR" sz="1200" smtClean="0">
              <a:latin typeface="Arial" charset="0"/>
            </a:endParaRPr>
          </a:p>
          <a:p>
            <a:pPr marL="381000" indent="-381000">
              <a:lnSpc>
                <a:spcPct val="90000"/>
              </a:lnSpc>
            </a:pPr>
            <a:r>
              <a:rPr lang="hr-HR" sz="2400" smtClean="0">
                <a:latin typeface="Arial" charset="0"/>
              </a:rPr>
              <a:t>Percepcija znanosti kao maskulinog područja obeshrabruje djevojke od bavljenja znanošću</a:t>
            </a:r>
          </a:p>
          <a:p>
            <a:pPr marL="800100" lvl="1" indent="-342900">
              <a:lnSpc>
                <a:spcPct val="90000"/>
              </a:lnSpc>
              <a:buFont typeface="Wingdings" pitchFamily="2" charset="2"/>
              <a:buChar char="Ø"/>
            </a:pPr>
            <a:r>
              <a:rPr lang="hr-HR" sz="2000" smtClean="0">
                <a:latin typeface="Arial" charset="0"/>
              </a:rPr>
              <a:t>rizik od ugrožavanja njihovog rodnog identiteta </a:t>
            </a:r>
            <a:r>
              <a:rPr lang="hr-HR" sz="1800" smtClean="0">
                <a:latin typeface="Arial" charset="0"/>
              </a:rPr>
              <a:t>(Breakwell, Vignoles i Robertson, 2003)</a:t>
            </a:r>
            <a:endParaRPr lang="hr-HR" sz="2000" smtClean="0">
              <a:latin typeface="Arial" charset="0"/>
            </a:endParaRPr>
          </a:p>
          <a:p>
            <a:pPr marL="800100" lvl="1" indent="-342900">
              <a:lnSpc>
                <a:spcPct val="90000"/>
              </a:lnSpc>
              <a:buFontTx/>
              <a:buChar char="•"/>
            </a:pPr>
            <a:endParaRPr lang="hr-HR" sz="1200" smtClean="0">
              <a:latin typeface="Arial" charset="0"/>
            </a:endParaRPr>
          </a:p>
          <a:p>
            <a:pPr marL="381000" indent="-381000">
              <a:lnSpc>
                <a:spcPct val="90000"/>
              </a:lnSpc>
              <a:spcBef>
                <a:spcPct val="15000"/>
              </a:spcBef>
            </a:pPr>
            <a:r>
              <a:rPr lang="hr-HR" sz="2400" smtClean="0">
                <a:latin typeface="Arial" charset="0"/>
              </a:rPr>
              <a:t>Slab odaziv muškaraca  u tradicionalno ženska zanimanja (npr. učitelj ili medicinski tehničar) se objašnjava dvama faktorima: </a:t>
            </a:r>
          </a:p>
          <a:p>
            <a:pPr marL="800100" lvl="1" indent="-342900">
              <a:lnSpc>
                <a:spcPct val="90000"/>
              </a:lnSpc>
              <a:spcBef>
                <a:spcPct val="15000"/>
              </a:spcBef>
              <a:buFont typeface="Arial" charset="0"/>
              <a:buAutoNum type="arabicParenR"/>
            </a:pPr>
            <a:r>
              <a:rPr lang="hr-HR" sz="2000" smtClean="0">
                <a:latin typeface="Arial" charset="0"/>
              </a:rPr>
              <a:t>relativno slabim financijskim mogućnostima koje ta zanimanja nude, </a:t>
            </a:r>
          </a:p>
          <a:p>
            <a:pPr marL="800100" lvl="1" indent="-342900">
              <a:lnSpc>
                <a:spcPct val="90000"/>
              </a:lnSpc>
              <a:spcBef>
                <a:spcPct val="15000"/>
              </a:spcBef>
              <a:buFont typeface="Arial" charset="0"/>
              <a:buAutoNum type="arabicParenR"/>
            </a:pPr>
            <a:r>
              <a:rPr lang="hr-HR" sz="2000" smtClean="0">
                <a:latin typeface="Arial" charset="0"/>
              </a:rPr>
              <a:t>društvenim pritiskom na muškarce da se ponašaju u skladu s očekivanom rodnom ulogom  (</a:t>
            </a:r>
            <a:r>
              <a:rPr lang="hr-HR" sz="1800" smtClean="0">
                <a:latin typeface="Arial" charset="0"/>
              </a:rPr>
              <a:t>Jacobs, 1993; Williams, 1995</a:t>
            </a:r>
            <a:r>
              <a:rPr lang="hr-HR" sz="2000" smtClean="0">
                <a:latin typeface="Arial" charset="0"/>
              </a:rPr>
              <a:t>)</a:t>
            </a:r>
          </a:p>
        </p:txBody>
      </p:sp>
      <p:pic>
        <p:nvPicPr>
          <p:cNvPr id="228356" name="Picture 10" descr="image_provider"/>
          <p:cNvPicPr>
            <a:picLocks noChangeAspect="1" noChangeArrowheads="1"/>
          </p:cNvPicPr>
          <p:nvPr/>
        </p:nvPicPr>
        <p:blipFill>
          <a:blip r:embed="rId3" cstate="print"/>
          <a:srcRect/>
          <a:stretch>
            <a:fillRect/>
          </a:stretch>
        </p:blipFill>
        <p:spPr bwMode="auto">
          <a:xfrm>
            <a:off x="8316913" y="6237288"/>
            <a:ext cx="827087" cy="62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descr="http://www.nurseuncut.com.au/wp-content/uploads/2012/09/manenough.jpg"/>
          <p:cNvPicPr>
            <a:picLocks noChangeAspect="1" noChangeArrowheads="1"/>
          </p:cNvPicPr>
          <p:nvPr/>
        </p:nvPicPr>
        <p:blipFill>
          <a:blip r:embed="rId2" cstate="print"/>
          <a:srcRect/>
          <a:stretch>
            <a:fillRect/>
          </a:stretch>
        </p:blipFill>
        <p:spPr bwMode="auto">
          <a:xfrm>
            <a:off x="1116013" y="692150"/>
            <a:ext cx="7343775" cy="55816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p:cNvSpPr>
          <p:nvPr>
            <p:ph type="title"/>
          </p:nvPr>
        </p:nvSpPr>
        <p:spPr>
          <a:xfrm>
            <a:off x="323850" y="274638"/>
            <a:ext cx="8569325" cy="1143000"/>
          </a:xfrm>
        </p:spPr>
        <p:txBody>
          <a:bodyPr/>
          <a:lstStyle/>
          <a:p>
            <a:r>
              <a:rPr lang="hr-HR" sz="3400" b="1" smtClean="0">
                <a:solidFill>
                  <a:schemeClr val="folHlink"/>
                </a:solidFill>
                <a:latin typeface="Arial" charset="0"/>
              </a:rPr>
              <a:t>Rod i pravo na obrazovanje u Hrvatskoj</a:t>
            </a:r>
            <a:endParaRPr lang="en-US" sz="3400" b="1" smtClean="0">
              <a:solidFill>
                <a:schemeClr val="folHlink"/>
              </a:solidFill>
              <a:latin typeface="Arial" charset="0"/>
            </a:endParaRPr>
          </a:p>
        </p:txBody>
      </p:sp>
      <p:sp>
        <p:nvSpPr>
          <p:cNvPr id="276483" name="Rectangle 3"/>
          <p:cNvSpPr>
            <a:spLocks noGrp="1"/>
          </p:cNvSpPr>
          <p:nvPr>
            <p:ph type="body" idx="1"/>
          </p:nvPr>
        </p:nvSpPr>
        <p:spPr/>
        <p:txBody>
          <a:bodyPr/>
          <a:lstStyle/>
          <a:p>
            <a:r>
              <a:rPr lang="hr-HR" sz="2000" smtClean="0">
                <a:latin typeface="Arial" charset="0"/>
              </a:rPr>
              <a:t>Popis iz 1869. g: u Hrvatskoj pismeno 11% žena i 23% muškaraca starijih od 6 godina (</a:t>
            </a:r>
            <a:r>
              <a:rPr lang="hr-HR" sz="1800" smtClean="0">
                <a:latin typeface="Arial" charset="0"/>
              </a:rPr>
              <a:t>Lončar, 1954, prema Ograjšek Gorenjak, 2004</a:t>
            </a:r>
            <a:r>
              <a:rPr lang="hr-HR" sz="2000" smtClean="0">
                <a:latin typeface="Arial" charset="0"/>
              </a:rPr>
              <a:t>)</a:t>
            </a:r>
          </a:p>
          <a:p>
            <a:endParaRPr lang="hr-HR" sz="1000" smtClean="0">
              <a:latin typeface="Arial" charset="0"/>
            </a:endParaRPr>
          </a:p>
          <a:p>
            <a:r>
              <a:rPr lang="hr-HR" sz="2000" smtClean="0">
                <a:latin typeface="Arial" charset="0"/>
              </a:rPr>
              <a:t>1870-ih izboreno pravo na otvaranje viših pučkih djevojačkih škola</a:t>
            </a:r>
          </a:p>
          <a:p>
            <a:pPr lvl="1">
              <a:buFont typeface="Wingdings" pitchFamily="2" charset="2"/>
              <a:buChar char="Ø"/>
            </a:pPr>
            <a:r>
              <a:rPr lang="hr-HR" sz="1800" smtClean="0">
                <a:latin typeface="Arial" charset="0"/>
              </a:rPr>
              <a:t>pripremanje za ulogu majke i domaćice (opći predmeti + kućanstvo, kuhanje, glačanje i dr.)</a:t>
            </a:r>
          </a:p>
          <a:p>
            <a:pPr lvl="1">
              <a:buFont typeface="Wingdings" pitchFamily="2" charset="2"/>
              <a:buChar char="Ø"/>
            </a:pPr>
            <a:endParaRPr lang="hr-HR" sz="1000" smtClean="0">
              <a:latin typeface="Arial" charset="0"/>
            </a:endParaRPr>
          </a:p>
          <a:p>
            <a:r>
              <a:rPr lang="hr-HR" sz="2000" smtClean="0">
                <a:latin typeface="Arial" charset="0"/>
              </a:rPr>
              <a:t>1892. g. oformljen Privremeni ženski licej (srednjoškolska institucija s gotovo gimnazijskim programom)</a:t>
            </a:r>
          </a:p>
          <a:p>
            <a:pPr lvl="1">
              <a:buFont typeface="Wingdings" pitchFamily="2" charset="2"/>
              <a:buChar char="Ø"/>
            </a:pPr>
            <a:r>
              <a:rPr lang="hr-HR" sz="1800" smtClean="0">
                <a:latin typeface="Arial" charset="0"/>
              </a:rPr>
              <a:t>zvanje učiteljice, zvanje guvernante ili priprema za fakultetsko obrazovanje</a:t>
            </a:r>
          </a:p>
          <a:p>
            <a:endParaRPr lang="hr-HR" sz="1000" smtClean="0">
              <a:latin typeface="Arial" charset="0"/>
            </a:endParaRPr>
          </a:p>
          <a:p>
            <a:r>
              <a:rPr lang="hr-HR" sz="2000" smtClean="0">
                <a:latin typeface="Arial" charset="0"/>
              </a:rPr>
              <a:t>1901. g. ženama dozvoljen upis na Zagrebačko sveučilište (prvo na Filozofski fakultet, a onda i na ostale)</a:t>
            </a:r>
          </a:p>
        </p:txBody>
      </p:sp>
      <p:pic>
        <p:nvPicPr>
          <p:cNvPr id="276484"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p:cNvSpPr>
          <p:nvPr>
            <p:ph type="title"/>
          </p:nvPr>
        </p:nvSpPr>
        <p:spPr>
          <a:xfrm>
            <a:off x="179388" y="274638"/>
            <a:ext cx="8856662" cy="850900"/>
          </a:xfrm>
        </p:spPr>
        <p:txBody>
          <a:bodyPr/>
          <a:lstStyle/>
          <a:p>
            <a:r>
              <a:rPr lang="hr-HR" sz="2800" b="1" smtClean="0">
                <a:solidFill>
                  <a:schemeClr val="folHlink"/>
                </a:solidFill>
                <a:latin typeface="Arial" charset="0"/>
              </a:rPr>
              <a:t>Model očekivanja i vrijednosti za objašnjenje motivacije vezane uz postignuće </a:t>
            </a:r>
            <a:r>
              <a:rPr lang="hr-HR" sz="2400" b="1" smtClean="0">
                <a:solidFill>
                  <a:schemeClr val="folHlink"/>
                </a:solidFill>
                <a:latin typeface="Arial" charset="0"/>
              </a:rPr>
              <a:t>(Eccles i sur., 1983)</a:t>
            </a:r>
          </a:p>
        </p:txBody>
      </p:sp>
      <p:sp>
        <p:nvSpPr>
          <p:cNvPr id="247811" name="Rectangle 3"/>
          <p:cNvSpPr>
            <a:spLocks noGrp="1"/>
          </p:cNvSpPr>
          <p:nvPr>
            <p:ph type="body" idx="1"/>
          </p:nvPr>
        </p:nvSpPr>
        <p:spPr>
          <a:xfrm>
            <a:off x="395288" y="1341438"/>
            <a:ext cx="8497887" cy="5183187"/>
          </a:xfrm>
        </p:spPr>
        <p:txBody>
          <a:bodyPr/>
          <a:lstStyle/>
          <a:p>
            <a:pPr>
              <a:lnSpc>
                <a:spcPct val="90000"/>
              </a:lnSpc>
            </a:pPr>
            <a:r>
              <a:rPr lang="hr-HR" sz="2000" smtClean="0">
                <a:latin typeface="Arial" charset="0"/>
              </a:rPr>
              <a:t>Svrstava se u socio-kognitivne motivacijske teorije</a:t>
            </a:r>
          </a:p>
          <a:p>
            <a:pPr>
              <a:lnSpc>
                <a:spcPct val="90000"/>
              </a:lnSpc>
            </a:pPr>
            <a:r>
              <a:rPr lang="hr-HR" sz="2000" smtClean="0">
                <a:latin typeface="Arial" charset="0"/>
              </a:rPr>
              <a:t>Pruža cjelovit pristup proučavanju iskustava djevojaka i mladića u procesu obrazovanja</a:t>
            </a:r>
          </a:p>
          <a:p>
            <a:pPr>
              <a:lnSpc>
                <a:spcPct val="90000"/>
              </a:lnSpc>
            </a:pPr>
            <a:r>
              <a:rPr lang="hr-HR" sz="2000" smtClean="0">
                <a:latin typeface="Arial" charset="0"/>
              </a:rPr>
              <a:t>Uzima u obzir ulogu motivacije, ali i šireg društvenog konteksta (rodne uloge, stereotipi, uvjerenja roditelja i nastavnika/ca) u objašnjenju obrazovnih postignuća i odabira</a:t>
            </a:r>
          </a:p>
          <a:p>
            <a:pPr>
              <a:lnSpc>
                <a:spcPct val="90000"/>
              </a:lnSpc>
            </a:pPr>
            <a:endParaRPr lang="hr-HR" sz="2000" smtClean="0">
              <a:latin typeface="Arial" charset="0"/>
            </a:endParaRPr>
          </a:p>
          <a:p>
            <a:pPr>
              <a:lnSpc>
                <a:spcPct val="90000"/>
              </a:lnSpc>
            </a:pPr>
            <a:r>
              <a:rPr lang="hr-HR" sz="2000" smtClean="0">
                <a:latin typeface="Arial" charset="0"/>
              </a:rPr>
              <a:t>Ključne ideje:</a:t>
            </a:r>
          </a:p>
          <a:p>
            <a:pPr lvl="1">
              <a:lnSpc>
                <a:spcPct val="90000"/>
              </a:lnSpc>
              <a:buFontTx/>
              <a:buChar char="•"/>
            </a:pPr>
            <a:r>
              <a:rPr lang="hr-HR" sz="1800" smtClean="0">
                <a:latin typeface="Arial" charset="0"/>
              </a:rPr>
              <a:t>fokusiranje na </a:t>
            </a:r>
            <a:r>
              <a:rPr lang="hr-HR" sz="1800" i="1" smtClean="0">
                <a:latin typeface="Arial" charset="0"/>
              </a:rPr>
              <a:t>izbor</a:t>
            </a:r>
            <a:r>
              <a:rPr lang="hr-HR" sz="1800" smtClean="0">
                <a:latin typeface="Arial" charset="0"/>
              </a:rPr>
              <a:t>, a ne na sposobnosti =&gt; rodne razlike u odabirima vezanim uz matematiku znatno veće od razlika u samim ocjenama iz matematike</a:t>
            </a:r>
          </a:p>
          <a:p>
            <a:pPr lvl="1">
              <a:lnSpc>
                <a:spcPct val="90000"/>
              </a:lnSpc>
              <a:buFontTx/>
              <a:buChar char="•"/>
            </a:pPr>
            <a:r>
              <a:rPr lang="hr-HR" sz="1800" smtClean="0">
                <a:latin typeface="Arial" charset="0"/>
              </a:rPr>
              <a:t>važno razumjeti procese kojima se oblikuju </a:t>
            </a:r>
            <a:r>
              <a:rPr lang="hr-HR" sz="1800" i="1" smtClean="0">
                <a:latin typeface="Arial" charset="0"/>
              </a:rPr>
              <a:t>percepcije mogućih obrazovnih i profesionalnih odabira =&gt; </a:t>
            </a:r>
            <a:r>
              <a:rPr lang="hr-HR" sz="1800" smtClean="0">
                <a:latin typeface="Arial" charset="0"/>
              </a:rPr>
              <a:t>asimilacija tradicionalnih rodnih uloga ima toliko snažan utjecaj na pogled na svijet da se aktivnosti koje se klasificiraju kao dio uloge suprotnog spola mogu odbaciti bez mnogo ozbiljnog razmatranja</a:t>
            </a:r>
          </a:p>
          <a:p>
            <a:pPr lvl="1">
              <a:lnSpc>
                <a:spcPct val="90000"/>
              </a:lnSpc>
              <a:buFontTx/>
              <a:buChar char="•"/>
            </a:pPr>
            <a:r>
              <a:rPr lang="hr-HR" sz="1800" i="1" smtClean="0">
                <a:latin typeface="Arial" charset="0"/>
              </a:rPr>
              <a:t>sklad između slike o sebi i zanimanja</a:t>
            </a:r>
            <a:r>
              <a:rPr lang="hr-HR" sz="1800" smtClean="0">
                <a:latin typeface="Arial" charset="0"/>
              </a:rPr>
              <a:t> koje razmatra =&gt; ako postoji sklad, vjerojatnost odabira zanimanja raste, a ako ne postoji, smanjuje se</a:t>
            </a:r>
            <a:r>
              <a:rPr lang="en-US" sz="1800" smtClean="0">
                <a:latin typeface="Arial" charset="0"/>
              </a:rPr>
              <a:t> </a:t>
            </a:r>
            <a:endParaRPr lang="hr-HR" sz="1800" smtClean="0">
              <a:latin typeface="Arial" charset="0"/>
            </a:endParaRPr>
          </a:p>
        </p:txBody>
      </p:sp>
      <p:pic>
        <p:nvPicPr>
          <p:cNvPr id="247812" name="Picture 10" descr="image_provider"/>
          <p:cNvPicPr>
            <a:picLocks noChangeAspect="1" noChangeArrowheads="1"/>
          </p:cNvPicPr>
          <p:nvPr/>
        </p:nvPicPr>
        <p:blipFill>
          <a:blip r:embed="rId3" cstate="print"/>
          <a:srcRect/>
          <a:stretch>
            <a:fillRect/>
          </a:stretch>
        </p:blipFill>
        <p:spPr bwMode="auto">
          <a:xfrm>
            <a:off x="8316913" y="6237288"/>
            <a:ext cx="827087" cy="62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p:cNvSpPr>
          <p:nvPr>
            <p:ph type="title"/>
          </p:nvPr>
        </p:nvSpPr>
        <p:spPr/>
        <p:txBody>
          <a:bodyPr/>
          <a:lstStyle/>
          <a:p>
            <a:r>
              <a:rPr lang="hr-HR" sz="3600" b="1" smtClean="0">
                <a:solidFill>
                  <a:schemeClr val="folHlink"/>
                </a:solidFill>
                <a:latin typeface="Arial" charset="0"/>
              </a:rPr>
              <a:t>Model očekivanja i vrijednosti</a:t>
            </a:r>
            <a:endParaRPr lang="en-US" sz="3600" b="1" smtClean="0">
              <a:solidFill>
                <a:schemeClr val="folHlink"/>
              </a:solidFill>
              <a:latin typeface="Arial" charset="0"/>
            </a:endParaRPr>
          </a:p>
        </p:txBody>
      </p:sp>
      <p:grpSp>
        <p:nvGrpSpPr>
          <p:cNvPr id="366595" name="Group 3"/>
          <p:cNvGrpSpPr>
            <a:grpSpLocks noChangeAspect="1"/>
          </p:cNvGrpSpPr>
          <p:nvPr/>
        </p:nvGrpSpPr>
        <p:grpSpPr bwMode="auto">
          <a:xfrm>
            <a:off x="468313" y="1557338"/>
            <a:ext cx="8424862" cy="4513262"/>
            <a:chOff x="1485" y="4403"/>
            <a:chExt cx="8064" cy="4320"/>
          </a:xfrm>
        </p:grpSpPr>
        <p:sp>
          <p:nvSpPr>
            <p:cNvPr id="366596" name="AutoShape 4"/>
            <p:cNvSpPr>
              <a:spLocks noChangeAspect="1" noChangeArrowheads="1"/>
            </p:cNvSpPr>
            <p:nvPr/>
          </p:nvSpPr>
          <p:spPr bwMode="auto">
            <a:xfrm>
              <a:off x="1485" y="4403"/>
              <a:ext cx="8064" cy="4320"/>
            </a:xfrm>
            <a:prstGeom prst="rect">
              <a:avLst/>
            </a:prstGeom>
            <a:noFill/>
            <a:ln w="9525">
              <a:noFill/>
              <a:miter lim="800000"/>
              <a:headEnd/>
              <a:tailEnd/>
            </a:ln>
          </p:spPr>
          <p:txBody>
            <a:bodyPr/>
            <a:lstStyle/>
            <a:p>
              <a:endParaRPr lang="en-US"/>
            </a:p>
          </p:txBody>
        </p:sp>
        <p:sp>
          <p:nvSpPr>
            <p:cNvPr id="366597" name="Rectangle 5"/>
            <p:cNvSpPr>
              <a:spLocks noChangeArrowheads="1"/>
            </p:cNvSpPr>
            <p:nvPr/>
          </p:nvSpPr>
          <p:spPr bwMode="auto">
            <a:xfrm>
              <a:off x="1917" y="4547"/>
              <a:ext cx="1584" cy="1152"/>
            </a:xfrm>
            <a:prstGeom prst="rect">
              <a:avLst/>
            </a:prstGeom>
            <a:solidFill>
              <a:srgbClr val="FFFFFF"/>
            </a:solidFill>
            <a:ln w="9525">
              <a:solidFill>
                <a:srgbClr val="000000"/>
              </a:solidFill>
              <a:miter lim="800000"/>
              <a:headEnd/>
              <a:tailEnd/>
            </a:ln>
          </p:spPr>
          <p:txBody>
            <a:bodyPr/>
            <a:lstStyle/>
            <a:p>
              <a:pPr algn="ctr"/>
              <a:r>
                <a:rPr lang="hr-HR" sz="1200">
                  <a:latin typeface="Trebuchet MS" pitchFamily="34" charset="0"/>
                </a:rPr>
                <a:t>Kulturalni milje</a:t>
              </a:r>
            </a:p>
            <a:p>
              <a:r>
                <a:rPr lang="hr-HR" sz="1200" b="0">
                  <a:latin typeface="Trebuchet MS" pitchFamily="34" charset="0"/>
                  <a:ea typeface="Mangal" pitchFamily="2"/>
                  <a:cs typeface="Mangal" pitchFamily="2"/>
                </a:rPr>
                <a:t>1. Stereotipi o rodnim ulogama</a:t>
              </a:r>
            </a:p>
            <a:p>
              <a:r>
                <a:rPr lang="hr-HR" sz="1200" b="0">
                  <a:latin typeface="Trebuchet MS" pitchFamily="34" charset="0"/>
                  <a:ea typeface="Mangal" pitchFamily="2"/>
                  <a:cs typeface="Mangal" pitchFamily="2"/>
                </a:rPr>
                <a:t>2. Stereotipi o školskim predmetima i zanimanjima</a:t>
              </a:r>
              <a:endParaRPr lang="hr-HR" sz="1200" b="0">
                <a:latin typeface="Trebuchet MS" pitchFamily="34" charset="0"/>
              </a:endParaRPr>
            </a:p>
          </p:txBody>
        </p:sp>
        <p:sp>
          <p:nvSpPr>
            <p:cNvPr id="366598" name="Rectangle 6"/>
            <p:cNvSpPr>
              <a:spLocks noChangeArrowheads="1"/>
            </p:cNvSpPr>
            <p:nvPr/>
          </p:nvSpPr>
          <p:spPr bwMode="auto">
            <a:xfrm>
              <a:off x="1917" y="6131"/>
              <a:ext cx="1584" cy="432"/>
            </a:xfrm>
            <a:prstGeom prst="rect">
              <a:avLst/>
            </a:prstGeom>
            <a:solidFill>
              <a:srgbClr val="FFFFFF"/>
            </a:solidFill>
            <a:ln w="9525">
              <a:solidFill>
                <a:srgbClr val="000000"/>
              </a:solidFill>
              <a:miter lim="800000"/>
              <a:headEnd/>
              <a:tailEnd/>
            </a:ln>
          </p:spPr>
          <p:txBody>
            <a:bodyPr/>
            <a:lstStyle/>
            <a:p>
              <a:pPr algn="ctr"/>
              <a:r>
                <a:rPr lang="hr-HR" sz="1200" b="0">
                  <a:latin typeface="Trebuchet MS" pitchFamily="34" charset="0"/>
                  <a:ea typeface="Mangal" pitchFamily="2"/>
                  <a:cs typeface="Mangal" pitchFamily="2"/>
                </a:rPr>
                <a:t>Uvjerenja socijalizacij. uzora</a:t>
              </a:r>
              <a:endParaRPr lang="hr-HR" sz="1200" b="0"/>
            </a:p>
          </p:txBody>
        </p:sp>
        <p:sp>
          <p:nvSpPr>
            <p:cNvPr id="366599" name="Rectangle 7"/>
            <p:cNvSpPr>
              <a:spLocks noChangeArrowheads="1"/>
            </p:cNvSpPr>
            <p:nvPr/>
          </p:nvSpPr>
          <p:spPr bwMode="auto">
            <a:xfrm>
              <a:off x="1917" y="7139"/>
              <a:ext cx="1584" cy="432"/>
            </a:xfrm>
            <a:prstGeom prst="rect">
              <a:avLst/>
            </a:prstGeom>
            <a:solidFill>
              <a:srgbClr val="FFFFFF"/>
            </a:solidFill>
            <a:ln w="9525">
              <a:solidFill>
                <a:srgbClr val="000000"/>
              </a:solidFill>
              <a:miter lim="800000"/>
              <a:headEnd/>
              <a:tailEnd/>
            </a:ln>
          </p:spPr>
          <p:txBody>
            <a:bodyPr/>
            <a:lstStyle/>
            <a:p>
              <a:pPr algn="ctr"/>
              <a:endParaRPr lang="hr-HR" sz="400" b="0">
                <a:ea typeface="Mangal" pitchFamily="2"/>
                <a:cs typeface="Mangal" pitchFamily="2"/>
              </a:endParaRPr>
            </a:p>
            <a:p>
              <a:pPr algn="ctr"/>
              <a:r>
                <a:rPr lang="hr-HR" sz="1200" b="0">
                  <a:latin typeface="Trebuchet MS" pitchFamily="34" charset="0"/>
                  <a:ea typeface="Mangal" pitchFamily="2"/>
                  <a:cs typeface="Mangal" pitchFamily="2"/>
                </a:rPr>
                <a:t>Sposobnosti</a:t>
              </a:r>
              <a:endParaRPr lang="hr-HR" sz="1200" b="0">
                <a:latin typeface="Trebuchet MS" pitchFamily="34" charset="0"/>
              </a:endParaRPr>
            </a:p>
          </p:txBody>
        </p:sp>
        <p:sp>
          <p:nvSpPr>
            <p:cNvPr id="366600" name="Rectangle 8"/>
            <p:cNvSpPr>
              <a:spLocks noChangeArrowheads="1"/>
            </p:cNvSpPr>
            <p:nvPr/>
          </p:nvSpPr>
          <p:spPr bwMode="auto">
            <a:xfrm>
              <a:off x="1917" y="8003"/>
              <a:ext cx="1584" cy="432"/>
            </a:xfrm>
            <a:prstGeom prst="rect">
              <a:avLst/>
            </a:prstGeom>
            <a:solidFill>
              <a:srgbClr val="FFFFFF"/>
            </a:solidFill>
            <a:ln w="9525">
              <a:solidFill>
                <a:srgbClr val="000000"/>
              </a:solidFill>
              <a:miter lim="800000"/>
              <a:headEnd/>
              <a:tailEnd/>
            </a:ln>
          </p:spPr>
          <p:txBody>
            <a:bodyPr/>
            <a:lstStyle/>
            <a:p>
              <a:pPr algn="ctr"/>
              <a:r>
                <a:rPr lang="hr-HR" sz="1200" b="0">
                  <a:latin typeface="Trebuchet MS" pitchFamily="34" charset="0"/>
                </a:rPr>
                <a:t>Prethodna iskustva s postignućem</a:t>
              </a:r>
            </a:p>
          </p:txBody>
        </p:sp>
        <p:sp>
          <p:nvSpPr>
            <p:cNvPr id="366601" name="Rectangle 9"/>
            <p:cNvSpPr>
              <a:spLocks noChangeArrowheads="1"/>
            </p:cNvSpPr>
            <p:nvPr/>
          </p:nvSpPr>
          <p:spPr bwMode="auto">
            <a:xfrm>
              <a:off x="3789" y="4835"/>
              <a:ext cx="1708" cy="1204"/>
            </a:xfrm>
            <a:prstGeom prst="rect">
              <a:avLst/>
            </a:prstGeom>
            <a:solidFill>
              <a:srgbClr val="FFFFFF"/>
            </a:solidFill>
            <a:ln w="9525">
              <a:solidFill>
                <a:srgbClr val="000000"/>
              </a:solidFill>
              <a:miter lim="800000"/>
              <a:headEnd/>
              <a:tailEnd/>
            </a:ln>
          </p:spPr>
          <p:txBody>
            <a:bodyPr/>
            <a:lstStyle/>
            <a:p>
              <a:pPr algn="ctr"/>
              <a:r>
                <a:rPr lang="hr-HR" sz="1200">
                  <a:latin typeface="Trebuchet MS" pitchFamily="34" charset="0"/>
                </a:rPr>
                <a:t>Dječje percepcije:</a:t>
              </a:r>
            </a:p>
            <a:p>
              <a:r>
                <a:rPr lang="hr-HR" sz="1200" b="0">
                  <a:latin typeface="Trebuchet MS" pitchFamily="34" charset="0"/>
                  <a:ea typeface="Mangal" pitchFamily="2"/>
                  <a:cs typeface="Mangal" pitchFamily="2"/>
                </a:rPr>
                <a:t>1. Uvjerenja, </a:t>
              </a:r>
              <a:r>
                <a:rPr lang="hr-HR" sz="1200" b="0">
                  <a:latin typeface="Trebuchet MS" pitchFamily="34" charset="0"/>
                </a:rPr>
                <a:t>i očekivanja uzora</a:t>
              </a:r>
            </a:p>
            <a:p>
              <a:r>
                <a:rPr lang="hr-HR" sz="1200" b="0">
                  <a:solidFill>
                    <a:schemeClr val="folHlink"/>
                  </a:solidFill>
                  <a:latin typeface="Trebuchet MS" pitchFamily="34" charset="0"/>
                  <a:ea typeface="Mangal" pitchFamily="2"/>
                  <a:cs typeface="Mangal" pitchFamily="2"/>
                </a:rPr>
                <a:t>2. Rodne uloge</a:t>
              </a:r>
            </a:p>
            <a:p>
              <a:r>
                <a:rPr lang="hr-HR" sz="1200" b="0">
                  <a:solidFill>
                    <a:schemeClr val="folHlink"/>
                  </a:solidFill>
                  <a:latin typeface="Trebuchet MS" pitchFamily="34" charset="0"/>
                  <a:ea typeface="Mangal" pitchFamily="2"/>
                  <a:cs typeface="Mangal" pitchFamily="2"/>
                </a:rPr>
                <a:t>3. Stereotipi o aktivnosti</a:t>
              </a:r>
              <a:endParaRPr lang="hr-HR" sz="1200" b="0">
                <a:solidFill>
                  <a:schemeClr val="folHlink"/>
                </a:solidFill>
                <a:latin typeface="Trebuchet MS" pitchFamily="34" charset="0"/>
              </a:endParaRPr>
            </a:p>
          </p:txBody>
        </p:sp>
        <p:sp>
          <p:nvSpPr>
            <p:cNvPr id="366602" name="Rectangle 10"/>
            <p:cNvSpPr>
              <a:spLocks noChangeArrowheads="1"/>
            </p:cNvSpPr>
            <p:nvPr/>
          </p:nvSpPr>
          <p:spPr bwMode="auto">
            <a:xfrm>
              <a:off x="3789" y="7283"/>
              <a:ext cx="1708" cy="864"/>
            </a:xfrm>
            <a:prstGeom prst="rect">
              <a:avLst/>
            </a:prstGeom>
            <a:solidFill>
              <a:srgbClr val="FFFFFF"/>
            </a:solidFill>
            <a:ln w="9525">
              <a:solidFill>
                <a:srgbClr val="000000"/>
              </a:solidFill>
              <a:miter lim="800000"/>
              <a:headEnd/>
              <a:tailEnd/>
            </a:ln>
          </p:spPr>
          <p:txBody>
            <a:bodyPr/>
            <a:lstStyle/>
            <a:p>
              <a:pPr algn="ctr"/>
              <a:r>
                <a:rPr lang="hr-HR" sz="1200">
                  <a:latin typeface="Trebuchet MS" pitchFamily="34" charset="0"/>
                </a:rPr>
                <a:t>Dječje interpretacije iskustva:</a:t>
              </a:r>
            </a:p>
            <a:p>
              <a:r>
                <a:rPr lang="hr-HR" sz="1200" b="0">
                  <a:latin typeface="Trebuchet MS" pitchFamily="34" charset="0"/>
                  <a:ea typeface="Mangal" pitchFamily="2"/>
                  <a:cs typeface="Mangal" pitchFamily="2"/>
                </a:rPr>
                <a:t>1. Kauzalne atribucije</a:t>
              </a:r>
            </a:p>
            <a:p>
              <a:r>
                <a:rPr lang="hr-HR" sz="1200" b="0">
                  <a:latin typeface="Trebuchet MS" pitchFamily="34" charset="0"/>
                  <a:ea typeface="Mangal" pitchFamily="2"/>
                  <a:cs typeface="Mangal" pitchFamily="2"/>
                </a:rPr>
                <a:t>2. Lokus kontrole</a:t>
              </a:r>
              <a:endParaRPr lang="hr-HR" sz="1200" b="0"/>
            </a:p>
          </p:txBody>
        </p:sp>
        <p:sp>
          <p:nvSpPr>
            <p:cNvPr id="366603" name="Rectangle 11"/>
            <p:cNvSpPr>
              <a:spLocks noChangeArrowheads="1"/>
            </p:cNvSpPr>
            <p:nvPr/>
          </p:nvSpPr>
          <p:spPr bwMode="auto">
            <a:xfrm>
              <a:off x="7533" y="6995"/>
              <a:ext cx="1440" cy="1440"/>
            </a:xfrm>
            <a:prstGeom prst="rect">
              <a:avLst/>
            </a:prstGeom>
            <a:solidFill>
              <a:srgbClr val="FFFFFF"/>
            </a:solidFill>
            <a:ln w="9525">
              <a:solidFill>
                <a:srgbClr val="000000"/>
              </a:solidFill>
              <a:miter lim="800000"/>
              <a:headEnd/>
              <a:tailEnd/>
            </a:ln>
          </p:spPr>
          <p:txBody>
            <a:bodyPr/>
            <a:lstStyle/>
            <a:p>
              <a:pPr algn="ctr"/>
              <a:r>
                <a:rPr lang="hr-HR" sz="1200">
                  <a:solidFill>
                    <a:schemeClr val="folHlink"/>
                  </a:solidFill>
                  <a:latin typeface="Trebuchet MS" pitchFamily="34" charset="0"/>
                  <a:ea typeface="Mangal" pitchFamily="2"/>
                  <a:cs typeface="Mangal" pitchFamily="2"/>
                </a:rPr>
                <a:t>Subjektivne vrijednosti zadatka:</a:t>
              </a:r>
            </a:p>
            <a:p>
              <a:r>
                <a:rPr lang="hr-HR" sz="1200" b="0">
                  <a:solidFill>
                    <a:schemeClr val="folHlink"/>
                  </a:solidFill>
                  <a:latin typeface="Trebuchet MS" pitchFamily="34" charset="0"/>
                  <a:ea typeface="Mangal" pitchFamily="2"/>
                  <a:cs typeface="Mangal" pitchFamily="2"/>
                </a:rPr>
                <a:t>1. Važnost zadatka</a:t>
              </a:r>
            </a:p>
            <a:p>
              <a:r>
                <a:rPr lang="hr-HR" sz="1200" b="0">
                  <a:solidFill>
                    <a:schemeClr val="folHlink"/>
                  </a:solidFill>
                  <a:latin typeface="Trebuchet MS" pitchFamily="34" charset="0"/>
                  <a:ea typeface="Mangal" pitchFamily="2"/>
                  <a:cs typeface="Mangal" pitchFamily="2"/>
                </a:rPr>
                <a:t>2. Interes</a:t>
              </a:r>
            </a:p>
            <a:p>
              <a:r>
                <a:rPr lang="hr-HR" sz="1200" b="0">
                  <a:solidFill>
                    <a:schemeClr val="folHlink"/>
                  </a:solidFill>
                  <a:latin typeface="Trebuchet MS" pitchFamily="34" charset="0"/>
                  <a:ea typeface="Mangal" pitchFamily="2"/>
                  <a:cs typeface="Mangal" pitchFamily="2"/>
                </a:rPr>
                <a:t>3. Utilitarna vrijednost</a:t>
              </a:r>
            </a:p>
          </p:txBody>
        </p:sp>
        <p:sp>
          <p:nvSpPr>
            <p:cNvPr id="366604" name="Rectangle 12"/>
            <p:cNvSpPr>
              <a:spLocks noChangeArrowheads="1"/>
            </p:cNvSpPr>
            <p:nvPr/>
          </p:nvSpPr>
          <p:spPr bwMode="auto">
            <a:xfrm>
              <a:off x="5949" y="7139"/>
              <a:ext cx="1296" cy="576"/>
            </a:xfrm>
            <a:prstGeom prst="rect">
              <a:avLst/>
            </a:prstGeom>
            <a:solidFill>
              <a:srgbClr val="FFFFFF"/>
            </a:solidFill>
            <a:ln w="9525">
              <a:solidFill>
                <a:srgbClr val="000000"/>
              </a:solidFill>
              <a:miter lim="800000"/>
              <a:headEnd/>
              <a:tailEnd/>
            </a:ln>
          </p:spPr>
          <p:txBody>
            <a:bodyPr/>
            <a:lstStyle/>
            <a:p>
              <a:pPr algn="ctr"/>
              <a:endParaRPr lang="hr-HR" sz="400" b="0"/>
            </a:p>
            <a:p>
              <a:pPr algn="ctr"/>
              <a:r>
                <a:rPr lang="hr-HR" sz="1200" b="0">
                  <a:latin typeface="Trebuchet MS" pitchFamily="34" charset="0"/>
                </a:rPr>
                <a:t>Dječje afektivno pamćenje</a:t>
              </a:r>
              <a:endParaRPr lang="hr-HR" sz="1200" b="0"/>
            </a:p>
          </p:txBody>
        </p:sp>
        <p:sp>
          <p:nvSpPr>
            <p:cNvPr id="366605" name="Rectangle 13"/>
            <p:cNvSpPr>
              <a:spLocks noChangeArrowheads="1"/>
            </p:cNvSpPr>
            <p:nvPr/>
          </p:nvSpPr>
          <p:spPr bwMode="auto">
            <a:xfrm>
              <a:off x="7677" y="5123"/>
              <a:ext cx="1008" cy="576"/>
            </a:xfrm>
            <a:prstGeom prst="rect">
              <a:avLst/>
            </a:prstGeom>
            <a:solidFill>
              <a:srgbClr val="FFFFFF"/>
            </a:solidFill>
            <a:ln w="9525">
              <a:solidFill>
                <a:srgbClr val="000000"/>
              </a:solidFill>
              <a:miter lim="800000"/>
              <a:headEnd/>
              <a:tailEnd/>
            </a:ln>
          </p:spPr>
          <p:txBody>
            <a:bodyPr/>
            <a:lstStyle/>
            <a:p>
              <a:pPr algn="ctr"/>
              <a:endParaRPr lang="hr-HR" sz="400">
                <a:solidFill>
                  <a:srgbClr val="3366CC"/>
                </a:solidFill>
              </a:endParaRPr>
            </a:p>
            <a:p>
              <a:pPr algn="ctr"/>
              <a:r>
                <a:rPr lang="hr-HR" sz="1200">
                  <a:solidFill>
                    <a:schemeClr val="folHlink"/>
                  </a:solidFill>
                  <a:latin typeface="Trebuchet MS" pitchFamily="34" charset="0"/>
                </a:rPr>
                <a:t>Očekivanje uspjeha</a:t>
              </a:r>
              <a:endParaRPr lang="hr-HR" sz="1200" b="0">
                <a:solidFill>
                  <a:schemeClr val="folHlink"/>
                </a:solidFill>
                <a:latin typeface="Trebuchet MS" pitchFamily="34" charset="0"/>
              </a:endParaRPr>
            </a:p>
          </p:txBody>
        </p:sp>
        <p:sp>
          <p:nvSpPr>
            <p:cNvPr id="366606" name="Rectangle 14"/>
            <p:cNvSpPr>
              <a:spLocks noChangeArrowheads="1"/>
            </p:cNvSpPr>
            <p:nvPr/>
          </p:nvSpPr>
          <p:spPr bwMode="auto">
            <a:xfrm>
              <a:off x="5805" y="4835"/>
              <a:ext cx="1518" cy="2016"/>
            </a:xfrm>
            <a:prstGeom prst="rect">
              <a:avLst/>
            </a:prstGeom>
            <a:solidFill>
              <a:srgbClr val="FFFFFF"/>
            </a:solidFill>
            <a:ln w="9525">
              <a:solidFill>
                <a:srgbClr val="000000"/>
              </a:solidFill>
              <a:miter lim="800000"/>
              <a:headEnd/>
              <a:tailEnd/>
            </a:ln>
          </p:spPr>
          <p:txBody>
            <a:bodyPr/>
            <a:lstStyle/>
            <a:p>
              <a:pPr algn="ctr"/>
              <a:r>
                <a:rPr lang="hr-HR" sz="1200">
                  <a:latin typeface="Trebuchet MS" pitchFamily="34" charset="0"/>
                </a:rPr>
                <a:t>Dječje ciljevi i opća shema o sebi:</a:t>
              </a:r>
            </a:p>
            <a:p>
              <a:r>
                <a:rPr lang="hr-HR" sz="1200" b="0">
                  <a:solidFill>
                    <a:schemeClr val="folHlink"/>
                  </a:solidFill>
                  <a:latin typeface="Trebuchet MS" pitchFamily="34" charset="0"/>
                  <a:ea typeface="Mangal" pitchFamily="2"/>
                  <a:cs typeface="Mangal" pitchFamily="2"/>
                </a:rPr>
                <a:t>1. Samopoimanje vlastitih sposobnosti</a:t>
              </a:r>
              <a:r>
                <a:rPr lang="hr-HR" sz="1200" b="0">
                  <a:latin typeface="Trebuchet MS" pitchFamily="34" charset="0"/>
                  <a:ea typeface="Mangal" pitchFamily="2"/>
                  <a:cs typeface="Mangal" pitchFamily="2"/>
                </a:rPr>
                <a:t> 2. Percepcije zahtjeva zadatka</a:t>
              </a:r>
            </a:p>
            <a:p>
              <a:r>
                <a:rPr lang="hr-HR" sz="1200" b="0">
                  <a:latin typeface="Trebuchet MS" pitchFamily="34" charset="0"/>
                </a:rPr>
                <a:t>3. Kratkoročni i dugoročni ciljevi</a:t>
              </a:r>
            </a:p>
            <a:p>
              <a:r>
                <a:rPr lang="hr-HR" sz="1200" b="0">
                  <a:latin typeface="Trebuchet MS" pitchFamily="34" charset="0"/>
                  <a:ea typeface="Mangal" pitchFamily="2"/>
                  <a:cs typeface="Mangal" pitchFamily="2"/>
                </a:rPr>
                <a:t>4. Idealni pojam o sebi</a:t>
              </a:r>
            </a:p>
          </p:txBody>
        </p:sp>
        <p:sp>
          <p:nvSpPr>
            <p:cNvPr id="366607" name="Rectangle 15"/>
            <p:cNvSpPr>
              <a:spLocks noChangeArrowheads="1"/>
            </p:cNvSpPr>
            <p:nvPr/>
          </p:nvSpPr>
          <p:spPr bwMode="auto">
            <a:xfrm>
              <a:off x="8423" y="5933"/>
              <a:ext cx="1126" cy="684"/>
            </a:xfrm>
            <a:prstGeom prst="rect">
              <a:avLst/>
            </a:prstGeom>
            <a:solidFill>
              <a:srgbClr val="FFFFFF"/>
            </a:solidFill>
            <a:ln w="9525">
              <a:solidFill>
                <a:srgbClr val="000000"/>
              </a:solidFill>
              <a:miter lim="800000"/>
              <a:headEnd/>
              <a:tailEnd/>
            </a:ln>
          </p:spPr>
          <p:txBody>
            <a:bodyPr/>
            <a:lstStyle/>
            <a:p>
              <a:pPr algn="ctr"/>
              <a:r>
                <a:rPr lang="hr-HR" sz="1200">
                  <a:solidFill>
                    <a:schemeClr val="folHlink"/>
                  </a:solidFill>
                  <a:latin typeface="Trebuchet MS" pitchFamily="34" charset="0"/>
                </a:rPr>
                <a:t>Obrazovni izbori i postignuća</a:t>
              </a:r>
              <a:endParaRPr lang="hr-HR" sz="1200" b="0">
                <a:solidFill>
                  <a:schemeClr val="folHlink"/>
                </a:solidFill>
              </a:endParaRPr>
            </a:p>
          </p:txBody>
        </p:sp>
        <p:sp>
          <p:nvSpPr>
            <p:cNvPr id="366608" name="Line 16"/>
            <p:cNvSpPr>
              <a:spLocks noChangeShapeType="1"/>
            </p:cNvSpPr>
            <p:nvPr/>
          </p:nvSpPr>
          <p:spPr bwMode="auto">
            <a:xfrm>
              <a:off x="3501" y="5267"/>
              <a:ext cx="288" cy="0"/>
            </a:xfrm>
            <a:prstGeom prst="line">
              <a:avLst/>
            </a:prstGeom>
            <a:noFill/>
            <a:ln w="9525">
              <a:solidFill>
                <a:srgbClr val="000000"/>
              </a:solidFill>
              <a:round/>
              <a:headEnd/>
              <a:tailEnd type="triangle" w="med" len="med"/>
            </a:ln>
          </p:spPr>
          <p:txBody>
            <a:bodyPr/>
            <a:lstStyle/>
            <a:p>
              <a:endParaRPr lang="en-US"/>
            </a:p>
          </p:txBody>
        </p:sp>
        <p:sp>
          <p:nvSpPr>
            <p:cNvPr id="366609" name="Line 17"/>
            <p:cNvSpPr>
              <a:spLocks noChangeShapeType="1"/>
            </p:cNvSpPr>
            <p:nvPr/>
          </p:nvSpPr>
          <p:spPr bwMode="auto">
            <a:xfrm>
              <a:off x="3501" y="5411"/>
              <a:ext cx="720" cy="1872"/>
            </a:xfrm>
            <a:prstGeom prst="line">
              <a:avLst/>
            </a:prstGeom>
            <a:noFill/>
            <a:ln w="9525">
              <a:solidFill>
                <a:srgbClr val="000000"/>
              </a:solidFill>
              <a:round/>
              <a:headEnd/>
              <a:tailEnd type="triangle" w="med" len="med"/>
            </a:ln>
          </p:spPr>
          <p:txBody>
            <a:bodyPr/>
            <a:lstStyle/>
            <a:p>
              <a:endParaRPr lang="en-US"/>
            </a:p>
          </p:txBody>
        </p:sp>
        <p:sp>
          <p:nvSpPr>
            <p:cNvPr id="366610" name="Line 18"/>
            <p:cNvSpPr>
              <a:spLocks noChangeShapeType="1"/>
            </p:cNvSpPr>
            <p:nvPr/>
          </p:nvSpPr>
          <p:spPr bwMode="auto">
            <a:xfrm>
              <a:off x="2637" y="5699"/>
              <a:ext cx="1" cy="432"/>
            </a:xfrm>
            <a:prstGeom prst="line">
              <a:avLst/>
            </a:prstGeom>
            <a:noFill/>
            <a:ln w="9525">
              <a:solidFill>
                <a:srgbClr val="000000"/>
              </a:solidFill>
              <a:round/>
              <a:headEnd/>
              <a:tailEnd type="triangle" w="med" len="med"/>
            </a:ln>
          </p:spPr>
          <p:txBody>
            <a:bodyPr/>
            <a:lstStyle/>
            <a:p>
              <a:endParaRPr lang="en-US"/>
            </a:p>
          </p:txBody>
        </p:sp>
        <p:sp>
          <p:nvSpPr>
            <p:cNvPr id="366611" name="Line 19"/>
            <p:cNvSpPr>
              <a:spLocks noChangeShapeType="1"/>
            </p:cNvSpPr>
            <p:nvPr/>
          </p:nvSpPr>
          <p:spPr bwMode="auto">
            <a:xfrm flipV="1">
              <a:off x="2637" y="6563"/>
              <a:ext cx="0" cy="576"/>
            </a:xfrm>
            <a:prstGeom prst="line">
              <a:avLst/>
            </a:prstGeom>
            <a:noFill/>
            <a:ln w="9525">
              <a:solidFill>
                <a:srgbClr val="000000"/>
              </a:solidFill>
              <a:round/>
              <a:headEnd/>
              <a:tailEnd type="triangle" w="med" len="med"/>
            </a:ln>
          </p:spPr>
          <p:txBody>
            <a:bodyPr/>
            <a:lstStyle/>
            <a:p>
              <a:endParaRPr lang="en-US"/>
            </a:p>
          </p:txBody>
        </p:sp>
        <p:sp>
          <p:nvSpPr>
            <p:cNvPr id="366612" name="Line 20"/>
            <p:cNvSpPr>
              <a:spLocks noChangeShapeType="1"/>
            </p:cNvSpPr>
            <p:nvPr/>
          </p:nvSpPr>
          <p:spPr bwMode="auto">
            <a:xfrm>
              <a:off x="2637" y="7571"/>
              <a:ext cx="0" cy="432"/>
            </a:xfrm>
            <a:prstGeom prst="line">
              <a:avLst/>
            </a:prstGeom>
            <a:noFill/>
            <a:ln w="9525">
              <a:solidFill>
                <a:srgbClr val="000000"/>
              </a:solidFill>
              <a:round/>
              <a:headEnd/>
              <a:tailEnd type="triangle" w="med" len="med"/>
            </a:ln>
          </p:spPr>
          <p:txBody>
            <a:bodyPr/>
            <a:lstStyle/>
            <a:p>
              <a:endParaRPr lang="en-US"/>
            </a:p>
          </p:txBody>
        </p:sp>
        <p:cxnSp>
          <p:nvCxnSpPr>
            <p:cNvPr id="366613" name="AutoShape 21"/>
            <p:cNvCxnSpPr>
              <a:cxnSpLocks noChangeShapeType="1"/>
              <a:stCxn id="366598" idx="1"/>
              <a:endCxn id="366600" idx="1"/>
            </p:cNvCxnSpPr>
            <p:nvPr/>
          </p:nvCxnSpPr>
          <p:spPr bwMode="auto">
            <a:xfrm rot="10800000" flipH="1" flipV="1">
              <a:off x="1917" y="6347"/>
              <a:ext cx="1" cy="1872"/>
            </a:xfrm>
            <a:prstGeom prst="bentConnector3">
              <a:avLst>
                <a:gd name="adj1" fmla="val -36000000"/>
              </a:avLst>
            </a:prstGeom>
            <a:noFill/>
            <a:ln w="9525">
              <a:solidFill>
                <a:srgbClr val="000000"/>
              </a:solidFill>
              <a:miter lim="800000"/>
              <a:headEnd type="triangle" w="med" len="med"/>
              <a:tailEnd type="triangle" w="med" len="med"/>
            </a:ln>
          </p:spPr>
        </p:cxnSp>
        <p:cxnSp>
          <p:nvCxnSpPr>
            <p:cNvPr id="366614" name="AutoShape 22"/>
            <p:cNvCxnSpPr>
              <a:cxnSpLocks noChangeShapeType="1"/>
            </p:cNvCxnSpPr>
            <p:nvPr/>
          </p:nvCxnSpPr>
          <p:spPr bwMode="auto">
            <a:xfrm rot="10800000" flipH="1" flipV="1">
              <a:off x="1917" y="5267"/>
              <a:ext cx="1" cy="3096"/>
            </a:xfrm>
            <a:prstGeom prst="bentConnector3">
              <a:avLst>
                <a:gd name="adj1" fmla="val -36000000"/>
              </a:avLst>
            </a:prstGeom>
            <a:noFill/>
            <a:ln w="9525">
              <a:solidFill>
                <a:srgbClr val="000000"/>
              </a:solidFill>
              <a:miter lim="800000"/>
              <a:headEnd/>
              <a:tailEnd type="triangle" w="med" len="med"/>
            </a:ln>
          </p:spPr>
        </p:cxnSp>
        <p:sp>
          <p:nvSpPr>
            <p:cNvPr id="366615" name="Line 23"/>
            <p:cNvSpPr>
              <a:spLocks noChangeShapeType="1"/>
            </p:cNvSpPr>
            <p:nvPr/>
          </p:nvSpPr>
          <p:spPr bwMode="auto">
            <a:xfrm flipV="1">
              <a:off x="3501" y="5843"/>
              <a:ext cx="288" cy="432"/>
            </a:xfrm>
            <a:prstGeom prst="line">
              <a:avLst/>
            </a:prstGeom>
            <a:noFill/>
            <a:ln w="9525">
              <a:solidFill>
                <a:srgbClr val="000000"/>
              </a:solidFill>
              <a:round/>
              <a:headEnd/>
              <a:tailEnd type="triangle" w="med" len="med"/>
            </a:ln>
          </p:spPr>
          <p:txBody>
            <a:bodyPr/>
            <a:lstStyle/>
            <a:p>
              <a:endParaRPr lang="en-US"/>
            </a:p>
          </p:txBody>
        </p:sp>
        <p:sp>
          <p:nvSpPr>
            <p:cNvPr id="366616" name="Line 24"/>
            <p:cNvSpPr>
              <a:spLocks noChangeShapeType="1"/>
            </p:cNvSpPr>
            <p:nvPr/>
          </p:nvSpPr>
          <p:spPr bwMode="auto">
            <a:xfrm>
              <a:off x="3501" y="6419"/>
              <a:ext cx="576" cy="864"/>
            </a:xfrm>
            <a:prstGeom prst="line">
              <a:avLst/>
            </a:prstGeom>
            <a:noFill/>
            <a:ln w="9525">
              <a:solidFill>
                <a:srgbClr val="000000"/>
              </a:solidFill>
              <a:round/>
              <a:headEnd/>
              <a:tailEnd type="triangle" w="med" len="med"/>
            </a:ln>
          </p:spPr>
          <p:txBody>
            <a:bodyPr/>
            <a:lstStyle/>
            <a:p>
              <a:endParaRPr lang="en-US"/>
            </a:p>
          </p:txBody>
        </p:sp>
        <p:sp>
          <p:nvSpPr>
            <p:cNvPr id="366617" name="Line 25"/>
            <p:cNvSpPr>
              <a:spLocks noChangeShapeType="1"/>
            </p:cNvSpPr>
            <p:nvPr/>
          </p:nvSpPr>
          <p:spPr bwMode="auto">
            <a:xfrm>
              <a:off x="3501" y="6275"/>
              <a:ext cx="2304" cy="0"/>
            </a:xfrm>
            <a:prstGeom prst="line">
              <a:avLst/>
            </a:prstGeom>
            <a:noFill/>
            <a:ln w="9525">
              <a:solidFill>
                <a:srgbClr val="000000"/>
              </a:solidFill>
              <a:round/>
              <a:headEnd/>
              <a:tailEnd type="triangle" w="med" len="med"/>
            </a:ln>
          </p:spPr>
          <p:txBody>
            <a:bodyPr/>
            <a:lstStyle/>
            <a:p>
              <a:endParaRPr lang="en-US"/>
            </a:p>
          </p:txBody>
        </p:sp>
        <p:sp>
          <p:nvSpPr>
            <p:cNvPr id="366618" name="Line 26"/>
            <p:cNvSpPr>
              <a:spLocks noChangeShapeType="1"/>
            </p:cNvSpPr>
            <p:nvPr/>
          </p:nvSpPr>
          <p:spPr bwMode="auto">
            <a:xfrm>
              <a:off x="3501" y="7427"/>
              <a:ext cx="288" cy="0"/>
            </a:xfrm>
            <a:prstGeom prst="line">
              <a:avLst/>
            </a:prstGeom>
            <a:noFill/>
            <a:ln w="9525">
              <a:solidFill>
                <a:srgbClr val="000000"/>
              </a:solidFill>
              <a:round/>
              <a:headEnd/>
              <a:tailEnd type="triangle" w="med" len="med"/>
            </a:ln>
          </p:spPr>
          <p:txBody>
            <a:bodyPr/>
            <a:lstStyle/>
            <a:p>
              <a:endParaRPr lang="en-US"/>
            </a:p>
          </p:txBody>
        </p:sp>
        <p:sp>
          <p:nvSpPr>
            <p:cNvPr id="366619" name="Line 27"/>
            <p:cNvSpPr>
              <a:spLocks noChangeShapeType="1"/>
            </p:cNvSpPr>
            <p:nvPr/>
          </p:nvSpPr>
          <p:spPr bwMode="auto">
            <a:xfrm>
              <a:off x="3495" y="8068"/>
              <a:ext cx="288" cy="1"/>
            </a:xfrm>
            <a:prstGeom prst="line">
              <a:avLst/>
            </a:prstGeom>
            <a:noFill/>
            <a:ln w="9525">
              <a:solidFill>
                <a:srgbClr val="000000"/>
              </a:solidFill>
              <a:round/>
              <a:headEnd/>
              <a:tailEnd type="triangle" w="med" len="med"/>
            </a:ln>
          </p:spPr>
          <p:txBody>
            <a:bodyPr/>
            <a:lstStyle/>
            <a:p>
              <a:endParaRPr lang="en-US"/>
            </a:p>
          </p:txBody>
        </p:sp>
        <p:cxnSp>
          <p:nvCxnSpPr>
            <p:cNvPr id="366620" name="AutoShape 28"/>
            <p:cNvCxnSpPr>
              <a:cxnSpLocks noChangeShapeType="1"/>
              <a:stCxn id="366600" idx="3"/>
              <a:endCxn id="366604" idx="2"/>
            </p:cNvCxnSpPr>
            <p:nvPr/>
          </p:nvCxnSpPr>
          <p:spPr bwMode="auto">
            <a:xfrm flipV="1">
              <a:off x="3501" y="7715"/>
              <a:ext cx="3096" cy="504"/>
            </a:xfrm>
            <a:prstGeom prst="bentConnector2">
              <a:avLst/>
            </a:prstGeom>
            <a:noFill/>
            <a:ln w="9525">
              <a:solidFill>
                <a:srgbClr val="000000"/>
              </a:solidFill>
              <a:miter lim="800000"/>
              <a:headEnd/>
              <a:tailEnd type="triangle" w="med" len="med"/>
            </a:ln>
          </p:spPr>
        </p:cxnSp>
        <p:cxnSp>
          <p:nvCxnSpPr>
            <p:cNvPr id="366621" name="AutoShape 29"/>
            <p:cNvCxnSpPr>
              <a:cxnSpLocks noChangeShapeType="1"/>
              <a:endCxn id="366604" idx="1"/>
            </p:cNvCxnSpPr>
            <p:nvPr/>
          </p:nvCxnSpPr>
          <p:spPr bwMode="auto">
            <a:xfrm>
              <a:off x="3501" y="6419"/>
              <a:ext cx="2448" cy="1008"/>
            </a:xfrm>
            <a:prstGeom prst="bentConnector3">
              <a:avLst>
                <a:gd name="adj1" fmla="val 87745"/>
              </a:avLst>
            </a:prstGeom>
            <a:noFill/>
            <a:ln w="9525">
              <a:solidFill>
                <a:srgbClr val="000000"/>
              </a:solidFill>
              <a:miter lim="800000"/>
              <a:headEnd/>
              <a:tailEnd type="triangle" w="med" len="med"/>
            </a:ln>
          </p:spPr>
        </p:cxnSp>
        <p:sp>
          <p:nvSpPr>
            <p:cNvPr id="366622" name="Line 30"/>
            <p:cNvSpPr>
              <a:spLocks noChangeShapeType="1"/>
            </p:cNvSpPr>
            <p:nvPr/>
          </p:nvSpPr>
          <p:spPr bwMode="auto">
            <a:xfrm>
              <a:off x="4509" y="5987"/>
              <a:ext cx="0" cy="1296"/>
            </a:xfrm>
            <a:prstGeom prst="line">
              <a:avLst/>
            </a:prstGeom>
            <a:noFill/>
            <a:ln w="9525">
              <a:solidFill>
                <a:srgbClr val="000000"/>
              </a:solidFill>
              <a:round/>
              <a:headEnd/>
              <a:tailEnd type="triangle" w="med" len="med"/>
            </a:ln>
          </p:spPr>
          <p:txBody>
            <a:bodyPr/>
            <a:lstStyle/>
            <a:p>
              <a:endParaRPr lang="en-US"/>
            </a:p>
          </p:txBody>
        </p:sp>
        <p:sp>
          <p:nvSpPr>
            <p:cNvPr id="366623" name="Line 31"/>
            <p:cNvSpPr>
              <a:spLocks noChangeShapeType="1"/>
            </p:cNvSpPr>
            <p:nvPr/>
          </p:nvSpPr>
          <p:spPr bwMode="auto">
            <a:xfrm flipV="1">
              <a:off x="5229" y="6419"/>
              <a:ext cx="576" cy="864"/>
            </a:xfrm>
            <a:prstGeom prst="line">
              <a:avLst/>
            </a:prstGeom>
            <a:noFill/>
            <a:ln w="9525">
              <a:solidFill>
                <a:srgbClr val="000000"/>
              </a:solidFill>
              <a:round/>
              <a:headEnd/>
              <a:tailEnd type="triangle" w="med" len="med"/>
            </a:ln>
          </p:spPr>
          <p:txBody>
            <a:bodyPr/>
            <a:lstStyle/>
            <a:p>
              <a:endParaRPr lang="en-US"/>
            </a:p>
          </p:txBody>
        </p:sp>
        <p:sp>
          <p:nvSpPr>
            <p:cNvPr id="366624" name="Line 32"/>
            <p:cNvSpPr>
              <a:spLocks noChangeShapeType="1"/>
            </p:cNvSpPr>
            <p:nvPr/>
          </p:nvSpPr>
          <p:spPr bwMode="auto">
            <a:xfrm>
              <a:off x="5517" y="7571"/>
              <a:ext cx="432" cy="0"/>
            </a:xfrm>
            <a:prstGeom prst="line">
              <a:avLst/>
            </a:prstGeom>
            <a:noFill/>
            <a:ln w="9525">
              <a:solidFill>
                <a:srgbClr val="000000"/>
              </a:solidFill>
              <a:round/>
              <a:headEnd/>
              <a:tailEnd type="triangle" w="med" len="med"/>
            </a:ln>
          </p:spPr>
          <p:txBody>
            <a:bodyPr/>
            <a:lstStyle/>
            <a:p>
              <a:endParaRPr lang="en-US"/>
            </a:p>
          </p:txBody>
        </p:sp>
        <p:sp>
          <p:nvSpPr>
            <p:cNvPr id="366625" name="Line 33"/>
            <p:cNvSpPr>
              <a:spLocks noChangeShapeType="1"/>
            </p:cNvSpPr>
            <p:nvPr/>
          </p:nvSpPr>
          <p:spPr bwMode="auto">
            <a:xfrm>
              <a:off x="7245" y="7427"/>
              <a:ext cx="288" cy="0"/>
            </a:xfrm>
            <a:prstGeom prst="line">
              <a:avLst/>
            </a:prstGeom>
            <a:noFill/>
            <a:ln w="9525">
              <a:solidFill>
                <a:srgbClr val="000000"/>
              </a:solidFill>
              <a:round/>
              <a:headEnd/>
              <a:tailEnd type="triangle" w="med" len="med"/>
            </a:ln>
          </p:spPr>
          <p:txBody>
            <a:bodyPr/>
            <a:lstStyle/>
            <a:p>
              <a:endParaRPr lang="en-US"/>
            </a:p>
          </p:txBody>
        </p:sp>
        <p:sp>
          <p:nvSpPr>
            <p:cNvPr id="366626" name="Line 34"/>
            <p:cNvSpPr>
              <a:spLocks noChangeShapeType="1"/>
            </p:cNvSpPr>
            <p:nvPr/>
          </p:nvSpPr>
          <p:spPr bwMode="auto">
            <a:xfrm>
              <a:off x="7389" y="5411"/>
              <a:ext cx="288" cy="1"/>
            </a:xfrm>
            <a:prstGeom prst="line">
              <a:avLst/>
            </a:prstGeom>
            <a:noFill/>
            <a:ln w="9525">
              <a:solidFill>
                <a:srgbClr val="000000"/>
              </a:solidFill>
              <a:round/>
              <a:headEnd/>
              <a:tailEnd type="triangle" w="med" len="med"/>
            </a:ln>
          </p:spPr>
          <p:txBody>
            <a:bodyPr/>
            <a:lstStyle/>
            <a:p>
              <a:endParaRPr lang="en-US"/>
            </a:p>
          </p:txBody>
        </p:sp>
        <p:sp>
          <p:nvSpPr>
            <p:cNvPr id="366627" name="Line 35"/>
            <p:cNvSpPr>
              <a:spLocks noChangeShapeType="1"/>
            </p:cNvSpPr>
            <p:nvPr/>
          </p:nvSpPr>
          <p:spPr bwMode="auto">
            <a:xfrm>
              <a:off x="7342" y="6153"/>
              <a:ext cx="432" cy="864"/>
            </a:xfrm>
            <a:prstGeom prst="line">
              <a:avLst/>
            </a:prstGeom>
            <a:noFill/>
            <a:ln w="9525">
              <a:solidFill>
                <a:srgbClr val="000000"/>
              </a:solidFill>
              <a:round/>
              <a:headEnd/>
              <a:tailEnd type="triangle" w="med" len="med"/>
            </a:ln>
          </p:spPr>
          <p:txBody>
            <a:bodyPr/>
            <a:lstStyle/>
            <a:p>
              <a:endParaRPr lang="en-US"/>
            </a:p>
          </p:txBody>
        </p:sp>
        <p:sp>
          <p:nvSpPr>
            <p:cNvPr id="366628" name="Line 36"/>
            <p:cNvSpPr>
              <a:spLocks noChangeShapeType="1"/>
            </p:cNvSpPr>
            <p:nvPr/>
          </p:nvSpPr>
          <p:spPr bwMode="auto">
            <a:xfrm>
              <a:off x="8685" y="5411"/>
              <a:ext cx="462" cy="569"/>
            </a:xfrm>
            <a:prstGeom prst="line">
              <a:avLst/>
            </a:prstGeom>
            <a:noFill/>
            <a:ln w="9525">
              <a:solidFill>
                <a:srgbClr val="000000"/>
              </a:solidFill>
              <a:round/>
              <a:headEnd/>
              <a:tailEnd type="triangle" w="med" len="med"/>
            </a:ln>
          </p:spPr>
          <p:txBody>
            <a:bodyPr/>
            <a:lstStyle/>
            <a:p>
              <a:endParaRPr lang="en-US"/>
            </a:p>
          </p:txBody>
        </p:sp>
        <p:sp>
          <p:nvSpPr>
            <p:cNvPr id="366629" name="Line 37"/>
            <p:cNvSpPr>
              <a:spLocks noChangeShapeType="1"/>
            </p:cNvSpPr>
            <p:nvPr/>
          </p:nvSpPr>
          <p:spPr bwMode="auto">
            <a:xfrm flipV="1">
              <a:off x="8541" y="6563"/>
              <a:ext cx="576" cy="432"/>
            </a:xfrm>
            <a:prstGeom prst="line">
              <a:avLst/>
            </a:prstGeom>
            <a:noFill/>
            <a:ln w="9525">
              <a:solidFill>
                <a:srgbClr val="000000"/>
              </a:solidFill>
              <a:round/>
              <a:headEnd/>
              <a:tailEnd type="triangle" w="med" len="med"/>
            </a:ln>
          </p:spPr>
          <p:txBody>
            <a:bodyPr/>
            <a:lstStyle/>
            <a:p>
              <a:endParaRPr lang="en-US"/>
            </a:p>
          </p:txBody>
        </p:sp>
        <p:sp>
          <p:nvSpPr>
            <p:cNvPr id="366630" name="Line 38"/>
            <p:cNvSpPr>
              <a:spLocks noChangeShapeType="1"/>
            </p:cNvSpPr>
            <p:nvPr/>
          </p:nvSpPr>
          <p:spPr bwMode="auto">
            <a:xfrm>
              <a:off x="5517" y="5411"/>
              <a:ext cx="288" cy="0"/>
            </a:xfrm>
            <a:prstGeom prst="line">
              <a:avLst/>
            </a:prstGeom>
            <a:noFill/>
            <a:ln w="9525">
              <a:solidFill>
                <a:srgbClr val="000000"/>
              </a:solidFill>
              <a:round/>
              <a:headEnd/>
              <a:tailEnd type="triangle" w="med" len="med"/>
            </a:ln>
          </p:spPr>
          <p:txBody>
            <a:bodyPr/>
            <a:lstStyle/>
            <a:p>
              <a:endParaRPr lang="en-US"/>
            </a:p>
          </p:txBody>
        </p:sp>
        <p:cxnSp>
          <p:nvCxnSpPr>
            <p:cNvPr id="366631" name="AutoShape 39"/>
            <p:cNvCxnSpPr>
              <a:cxnSpLocks noChangeShapeType="1"/>
            </p:cNvCxnSpPr>
            <p:nvPr/>
          </p:nvCxnSpPr>
          <p:spPr bwMode="auto">
            <a:xfrm flipV="1">
              <a:off x="3501" y="4835"/>
              <a:ext cx="3063" cy="288"/>
            </a:xfrm>
            <a:prstGeom prst="bentConnector4">
              <a:avLst>
                <a:gd name="adj1" fmla="val -421"/>
                <a:gd name="adj2" fmla="val 200000"/>
              </a:avLst>
            </a:prstGeom>
            <a:noFill/>
            <a:ln w="9525">
              <a:solidFill>
                <a:srgbClr val="000000"/>
              </a:solidFill>
              <a:miter lim="800000"/>
              <a:headEnd/>
              <a:tailEnd type="triangle" w="med" len="med"/>
            </a:ln>
          </p:spPr>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p:cNvSpPr>
          <p:nvPr>
            <p:ph type="title"/>
          </p:nvPr>
        </p:nvSpPr>
        <p:spPr>
          <a:xfrm>
            <a:off x="323850" y="301625"/>
            <a:ext cx="8640763" cy="750888"/>
          </a:xfrm>
        </p:spPr>
        <p:txBody>
          <a:bodyPr/>
          <a:lstStyle/>
          <a:p>
            <a:r>
              <a:rPr lang="hr-HR" sz="2800" b="1" smtClean="0">
                <a:solidFill>
                  <a:schemeClr val="folHlink"/>
                </a:solidFill>
                <a:latin typeface="Arial" charset="0"/>
              </a:rPr>
              <a:t>Istraživanja rodne problematike u obrazovanju u Hrvatskoj</a:t>
            </a:r>
          </a:p>
        </p:txBody>
      </p:sp>
      <p:sp>
        <p:nvSpPr>
          <p:cNvPr id="334851" name="Rectangle 3"/>
          <p:cNvSpPr>
            <a:spLocks noGrp="1"/>
          </p:cNvSpPr>
          <p:nvPr>
            <p:ph type="body" idx="1"/>
          </p:nvPr>
        </p:nvSpPr>
        <p:spPr>
          <a:xfrm>
            <a:off x="250825" y="1341438"/>
            <a:ext cx="8713788" cy="5516562"/>
          </a:xfrm>
        </p:spPr>
        <p:txBody>
          <a:bodyPr/>
          <a:lstStyle/>
          <a:p>
            <a:pPr>
              <a:lnSpc>
                <a:spcPct val="90000"/>
              </a:lnSpc>
              <a:buClr>
                <a:schemeClr val="tx1"/>
              </a:buClr>
            </a:pPr>
            <a:r>
              <a:rPr lang="hr-HR" sz="2000" b="1" smtClean="0">
                <a:solidFill>
                  <a:schemeClr val="folHlink"/>
                </a:solidFill>
                <a:latin typeface="Arial" charset="0"/>
              </a:rPr>
              <a:t>Istraživanje rodne dimenzije obrazovnih odabira i uspjeha u stereotipno muškom području</a:t>
            </a:r>
          </a:p>
          <a:p>
            <a:pPr lvl="1">
              <a:lnSpc>
                <a:spcPct val="90000"/>
              </a:lnSpc>
              <a:buClr>
                <a:schemeClr val="tx1"/>
              </a:buClr>
              <a:buFont typeface="Wingdings" pitchFamily="2" charset="2"/>
              <a:buChar char="Ø"/>
            </a:pPr>
            <a:r>
              <a:rPr lang="hr-HR" sz="2000" smtClean="0">
                <a:latin typeface="Arial" charset="0"/>
              </a:rPr>
              <a:t>Istraživanje važnosti rodnih uloga i stereotipa u objašnjenju ocjene i obrazovnih odabira vezanih uz fiziku</a:t>
            </a:r>
          </a:p>
          <a:p>
            <a:pPr>
              <a:lnSpc>
                <a:spcPct val="90000"/>
              </a:lnSpc>
              <a:buClr>
                <a:schemeClr val="tx1"/>
              </a:buClr>
            </a:pPr>
            <a:endParaRPr lang="hr-HR" sz="2000" b="1" smtClean="0">
              <a:solidFill>
                <a:schemeClr val="folHlink"/>
              </a:solidFill>
              <a:latin typeface="Arial" charset="0"/>
            </a:endParaRPr>
          </a:p>
          <a:p>
            <a:pPr>
              <a:lnSpc>
                <a:spcPct val="90000"/>
              </a:lnSpc>
              <a:buClr>
                <a:schemeClr val="tx1"/>
              </a:buClr>
            </a:pPr>
            <a:r>
              <a:rPr lang="hr-HR" sz="2000" b="1" smtClean="0">
                <a:solidFill>
                  <a:schemeClr val="folHlink"/>
                </a:solidFill>
                <a:latin typeface="Arial" charset="0"/>
              </a:rPr>
              <a:t>Istraživanje rodne ne(ravnopravnosti) i diskriminacije u području obrazovanja </a:t>
            </a:r>
          </a:p>
          <a:p>
            <a:pPr lvl="1">
              <a:lnSpc>
                <a:spcPct val="90000"/>
              </a:lnSpc>
              <a:buClr>
                <a:schemeClr val="tx1"/>
              </a:buClr>
              <a:buFont typeface="Wingdings" pitchFamily="2" charset="2"/>
              <a:buChar char="Ø"/>
            </a:pPr>
            <a:r>
              <a:rPr lang="hr-HR" sz="2000" smtClean="0">
                <a:latin typeface="Arial" charset="0"/>
              </a:rPr>
              <a:t>Stavovi o rodnoj jednakosti u obrazovanju</a:t>
            </a:r>
          </a:p>
          <a:p>
            <a:pPr lvl="1">
              <a:lnSpc>
                <a:spcPct val="90000"/>
              </a:lnSpc>
              <a:buClr>
                <a:schemeClr val="tx1"/>
              </a:buClr>
              <a:buFont typeface="Wingdings" pitchFamily="2" charset="2"/>
              <a:buChar char="Ø"/>
            </a:pPr>
            <a:r>
              <a:rPr lang="hr-HR" sz="2000" smtClean="0">
                <a:latin typeface="Arial" charset="0"/>
              </a:rPr>
              <a:t>Sklonost rodnoj diskriminaciji</a:t>
            </a:r>
          </a:p>
          <a:p>
            <a:pPr lvl="1">
              <a:lnSpc>
                <a:spcPct val="90000"/>
              </a:lnSpc>
              <a:buClr>
                <a:schemeClr val="tx1"/>
              </a:buClr>
              <a:buFont typeface="Wingdings" pitchFamily="2" charset="2"/>
              <a:buChar char="Ø"/>
            </a:pPr>
            <a:r>
              <a:rPr lang="hr-HR" sz="2000" smtClean="0">
                <a:latin typeface="Arial" charset="0"/>
              </a:rPr>
              <a:t>Percepcija ostvarenosti rodne ravnopravnosti u obrazovanju</a:t>
            </a:r>
          </a:p>
          <a:p>
            <a:pPr lvl="1">
              <a:lnSpc>
                <a:spcPct val="90000"/>
              </a:lnSpc>
              <a:buClr>
                <a:schemeClr val="tx1"/>
              </a:buClr>
              <a:buFont typeface="Wingdings" pitchFamily="2" charset="2"/>
              <a:buChar char="Ø"/>
            </a:pPr>
            <a:r>
              <a:rPr lang="hr-HR" sz="2000" smtClean="0">
                <a:latin typeface="Arial" charset="0"/>
              </a:rPr>
              <a:t>Iskustvo s rodnom diskriminacijom u obrazovanju u Hrvatskoj</a:t>
            </a:r>
          </a:p>
          <a:p>
            <a:pPr>
              <a:lnSpc>
                <a:spcPct val="90000"/>
              </a:lnSpc>
              <a:buClr>
                <a:schemeClr val="tx1"/>
              </a:buClr>
            </a:pPr>
            <a:endParaRPr lang="hr-HR" sz="2000" smtClean="0">
              <a:latin typeface="Arial" charset="0"/>
            </a:endParaRPr>
          </a:p>
          <a:p>
            <a:pPr>
              <a:lnSpc>
                <a:spcPct val="90000"/>
              </a:lnSpc>
              <a:buClr>
                <a:schemeClr val="tx1"/>
              </a:buClr>
            </a:pPr>
            <a:r>
              <a:rPr lang="hr-HR" sz="2000" b="1" smtClean="0">
                <a:solidFill>
                  <a:schemeClr val="folHlink"/>
                </a:solidFill>
                <a:latin typeface="Arial" charset="0"/>
              </a:rPr>
              <a:t>Istraživanje rodne osjetljivosti u obrazovanju</a:t>
            </a:r>
          </a:p>
          <a:p>
            <a:pPr lvl="1">
              <a:lnSpc>
                <a:spcPct val="90000"/>
              </a:lnSpc>
              <a:buClr>
                <a:schemeClr val="tx1"/>
              </a:buClr>
              <a:buFont typeface="Wingdings" pitchFamily="2" charset="2"/>
              <a:buChar char="Ø"/>
            </a:pPr>
            <a:r>
              <a:rPr lang="hr-HR" sz="2000" smtClean="0">
                <a:latin typeface="Arial" charset="0"/>
              </a:rPr>
              <a:t>Rodna osjetljivost čitanki hrvatskog jezika (autorstvo, likovi, stereotipni prikazi)</a:t>
            </a:r>
          </a:p>
          <a:p>
            <a:pPr lvl="1">
              <a:lnSpc>
                <a:spcPct val="90000"/>
              </a:lnSpc>
              <a:buClr>
                <a:schemeClr val="tx1"/>
              </a:buClr>
              <a:buFont typeface="Wingdings" pitchFamily="2" charset="2"/>
              <a:buChar char="Ø"/>
            </a:pPr>
            <a:r>
              <a:rPr lang="hr-HR" sz="2000" smtClean="0">
                <a:latin typeface="Arial" charset="0"/>
              </a:rPr>
              <a:t>Stavovi nastavnika/ca o poučavanju o rodnoj ravnopravnosti u školi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p:cNvSpPr>
          <p:nvPr>
            <p:ph type="title"/>
          </p:nvPr>
        </p:nvSpPr>
        <p:spPr>
          <a:xfrm>
            <a:off x="179388" y="333375"/>
            <a:ext cx="8964612" cy="777875"/>
          </a:xfrm>
        </p:spPr>
        <p:txBody>
          <a:bodyPr/>
          <a:lstStyle/>
          <a:p>
            <a:r>
              <a:rPr lang="hr-HR" sz="2800" b="1" smtClean="0">
                <a:solidFill>
                  <a:schemeClr val="folHlink"/>
                </a:solidFill>
                <a:latin typeface="Arial" charset="0"/>
              </a:rPr>
              <a:t>Istraživanje obrazovnih odabira i uspjeha u stereotipno muškom području </a:t>
            </a:r>
            <a:endParaRPr lang="hr-HR" sz="2400" b="1" smtClean="0">
              <a:solidFill>
                <a:schemeClr val="folHlink"/>
              </a:solidFill>
              <a:latin typeface="Arial" charset="0"/>
            </a:endParaRPr>
          </a:p>
        </p:txBody>
      </p:sp>
      <p:sp>
        <p:nvSpPr>
          <p:cNvPr id="341063" name="Rectangle 71"/>
          <p:cNvSpPr>
            <a:spLocks noGrp="1"/>
          </p:cNvSpPr>
          <p:nvPr>
            <p:ph type="body" idx="1"/>
          </p:nvPr>
        </p:nvSpPr>
        <p:spPr>
          <a:xfrm>
            <a:off x="250825" y="1125538"/>
            <a:ext cx="8713788" cy="5732462"/>
          </a:xfrm>
        </p:spPr>
        <p:txBody>
          <a:bodyPr/>
          <a:lstStyle/>
          <a:p>
            <a:pPr>
              <a:lnSpc>
                <a:spcPct val="80000"/>
              </a:lnSpc>
            </a:pPr>
            <a:r>
              <a:rPr lang="hr-HR" sz="1800" smtClean="0">
                <a:latin typeface="Arial" charset="0"/>
              </a:rPr>
              <a:t>Motivacijske varijable su najsnažniji prediktori ocjene iz fizike, te namjera odabira fizike na DM i tehničkog studija kod srednjoškolaca/ki</a:t>
            </a:r>
          </a:p>
          <a:p>
            <a:pPr lvl="1">
              <a:lnSpc>
                <a:spcPct val="80000"/>
              </a:lnSpc>
              <a:buClr>
                <a:schemeClr val="tx1"/>
              </a:buClr>
              <a:buFontTx/>
              <a:buChar char="•"/>
            </a:pPr>
            <a:r>
              <a:rPr lang="hr-HR" sz="1800" smtClean="0">
                <a:latin typeface="Arial" charset="0"/>
              </a:rPr>
              <a:t>Procjena sposobnosti je najsnažniji prediktor </a:t>
            </a:r>
            <a:r>
              <a:rPr lang="hr-HR" sz="1800" u="sng" smtClean="0">
                <a:latin typeface="Arial" charset="0"/>
              </a:rPr>
              <a:t>ocjene</a:t>
            </a:r>
            <a:r>
              <a:rPr lang="hr-HR" sz="1800" smtClean="0">
                <a:latin typeface="Arial" charset="0"/>
              </a:rPr>
              <a:t> kod m i ž</a:t>
            </a:r>
          </a:p>
          <a:p>
            <a:pPr lvl="1">
              <a:lnSpc>
                <a:spcPct val="80000"/>
              </a:lnSpc>
              <a:buClr>
                <a:schemeClr val="tx1"/>
              </a:buClr>
              <a:buFontTx/>
              <a:buChar char="•"/>
            </a:pPr>
            <a:r>
              <a:rPr lang="hr-HR" sz="1800" smtClean="0">
                <a:latin typeface="Arial" charset="0"/>
              </a:rPr>
              <a:t>Korisnost fizike je najsnažniji prediktor </a:t>
            </a:r>
            <a:r>
              <a:rPr lang="hr-HR" sz="1800" u="sng" smtClean="0">
                <a:latin typeface="Arial" charset="0"/>
              </a:rPr>
              <a:t>namjere</a:t>
            </a:r>
            <a:r>
              <a:rPr lang="hr-HR" sz="1800" smtClean="0">
                <a:latin typeface="Arial" charset="0"/>
              </a:rPr>
              <a:t> odabira fizike i tehničkog studija kod m i ž</a:t>
            </a:r>
          </a:p>
          <a:p>
            <a:pPr lvl="1">
              <a:lnSpc>
                <a:spcPct val="80000"/>
              </a:lnSpc>
              <a:buClr>
                <a:schemeClr val="tx1"/>
              </a:buClr>
              <a:buFontTx/>
              <a:buChar char="•"/>
            </a:pPr>
            <a:r>
              <a:rPr lang="hr-HR" sz="1800" smtClean="0">
                <a:latin typeface="Arial" charset="0"/>
              </a:rPr>
              <a:t>Kod djevojaka je prediktor </a:t>
            </a:r>
            <a:r>
              <a:rPr lang="hr-HR" sz="1800" u="sng" smtClean="0">
                <a:latin typeface="Arial" charset="0"/>
              </a:rPr>
              <a:t>namjera</a:t>
            </a:r>
            <a:r>
              <a:rPr lang="hr-HR" sz="1800" smtClean="0">
                <a:latin typeface="Arial" charset="0"/>
              </a:rPr>
              <a:t> obrazovnih odabira bilo i očekivanje uspjeha u fizici u budućnosti </a:t>
            </a:r>
          </a:p>
          <a:p>
            <a:pPr lvl="2">
              <a:lnSpc>
                <a:spcPct val="80000"/>
              </a:lnSpc>
              <a:buClr>
                <a:schemeClr val="tx1"/>
              </a:buClr>
              <a:buFont typeface="Wingdings" pitchFamily="2" charset="2"/>
              <a:buChar char="Ø"/>
            </a:pPr>
            <a:r>
              <a:rPr lang="hr-HR" sz="1800" smtClean="0">
                <a:latin typeface="Arial" charset="0"/>
              </a:rPr>
              <a:t>djevojke odluku o nastavku obrazovanja temelje na iskrivljenoj slici o svojim mogućnostima</a:t>
            </a:r>
          </a:p>
          <a:p>
            <a:pPr lvl="2">
              <a:lnSpc>
                <a:spcPct val="80000"/>
              </a:lnSpc>
              <a:buClr>
                <a:schemeClr val="tx1"/>
              </a:buClr>
              <a:buFont typeface="Wingdings" pitchFamily="2" charset="2"/>
              <a:buChar char="Ø"/>
            </a:pPr>
            <a:endParaRPr lang="hr-HR" sz="800" smtClean="0">
              <a:latin typeface="Arial" charset="0"/>
            </a:endParaRPr>
          </a:p>
          <a:p>
            <a:pPr>
              <a:lnSpc>
                <a:spcPct val="80000"/>
              </a:lnSpc>
            </a:pPr>
            <a:r>
              <a:rPr lang="hr-HR" sz="1800" smtClean="0">
                <a:latin typeface="Arial" charset="0"/>
              </a:rPr>
              <a:t>Rodne uloge i stereotipi važniji prediktori kod djevojaka nego mladića</a:t>
            </a:r>
          </a:p>
          <a:p>
            <a:pPr lvl="1">
              <a:lnSpc>
                <a:spcPct val="80000"/>
              </a:lnSpc>
              <a:buFontTx/>
              <a:buChar char="•"/>
            </a:pPr>
            <a:r>
              <a:rPr lang="hr-HR" sz="1800" u="sng" smtClean="0">
                <a:latin typeface="Arial" charset="0"/>
              </a:rPr>
              <a:t>Stereotip o tehničkim zanimanjima</a:t>
            </a:r>
            <a:r>
              <a:rPr lang="hr-HR" sz="1800" smtClean="0">
                <a:latin typeface="Arial" charset="0"/>
              </a:rPr>
              <a:t> je neznačajan prediktor kod mladića, a kod djevojaka predviđa nižu ocjenu i slabiju namjeru odabira tehničkog studija</a:t>
            </a:r>
          </a:p>
          <a:p>
            <a:pPr lvl="1">
              <a:lnSpc>
                <a:spcPct val="80000"/>
              </a:lnSpc>
              <a:buFontTx/>
              <a:buChar char="•"/>
            </a:pPr>
            <a:r>
              <a:rPr lang="hr-HR" sz="1800" u="sng" smtClean="0">
                <a:latin typeface="Arial" charset="0"/>
              </a:rPr>
              <a:t>Očekivana ženska RU</a:t>
            </a:r>
            <a:r>
              <a:rPr lang="hr-HR" sz="1800" smtClean="0">
                <a:latin typeface="Arial" charset="0"/>
              </a:rPr>
              <a:t> (viša femininost, niža maskulinost) objašnjava slabiju namjeru odabira fizike i tehničkog studija, pogotovo kod djevojaka</a:t>
            </a:r>
          </a:p>
          <a:p>
            <a:pPr lvl="2">
              <a:lnSpc>
                <a:spcPct val="80000"/>
              </a:lnSpc>
              <a:buClr>
                <a:schemeClr val="tx1"/>
              </a:buClr>
              <a:buFont typeface="Wingdings" pitchFamily="2" charset="2"/>
              <a:buChar char="Ø"/>
            </a:pPr>
            <a:r>
              <a:rPr lang="hr-HR" sz="1800" smtClean="0">
                <a:latin typeface="Arial" charset="0"/>
              </a:rPr>
              <a:t>socijalizacija u tradicionalnu žensku RU je nepovoljna za odabire djevojaka u stereotipno muškom području</a:t>
            </a:r>
          </a:p>
          <a:p>
            <a:pPr lvl="2">
              <a:lnSpc>
                <a:spcPct val="80000"/>
              </a:lnSpc>
              <a:buClr>
                <a:schemeClr val="tx1"/>
              </a:buClr>
              <a:buFont typeface="Wingdings" pitchFamily="2" charset="2"/>
              <a:buChar char="Ø"/>
            </a:pPr>
            <a:r>
              <a:rPr lang="hr-HR" sz="1800" smtClean="0">
                <a:latin typeface="Arial" charset="0"/>
              </a:rPr>
              <a:t>napor koji djevojke trebaju uložiti u donošenje odluke o odabiru stereotipno muškog obrazovnog područja veći nego kod mladića (Jugović, 2010)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p:cNvSpPr>
          <p:nvPr>
            <p:ph type="title"/>
          </p:nvPr>
        </p:nvSpPr>
        <p:spPr>
          <a:xfrm>
            <a:off x="457200" y="274638"/>
            <a:ext cx="8229600" cy="777875"/>
          </a:xfrm>
        </p:spPr>
        <p:txBody>
          <a:bodyPr/>
          <a:lstStyle/>
          <a:p>
            <a:r>
              <a:rPr lang="hr-HR" sz="3000" b="1" smtClean="0">
                <a:solidFill>
                  <a:schemeClr val="folHlink"/>
                </a:solidFill>
                <a:latin typeface="Arial" charset="0"/>
              </a:rPr>
              <a:t>Rezultati strukturalnog modeliranja – provjera medijacijske hipoteze</a:t>
            </a:r>
          </a:p>
        </p:txBody>
      </p:sp>
      <p:sp>
        <p:nvSpPr>
          <p:cNvPr id="346115" name="Rectangle 3"/>
          <p:cNvSpPr>
            <a:spLocks noGrp="1"/>
          </p:cNvSpPr>
          <p:nvPr>
            <p:ph type="body" idx="1"/>
          </p:nvPr>
        </p:nvSpPr>
        <p:spPr>
          <a:xfrm>
            <a:off x="179388" y="4724400"/>
            <a:ext cx="8785225" cy="1873250"/>
          </a:xfrm>
        </p:spPr>
        <p:txBody>
          <a:bodyPr/>
          <a:lstStyle/>
          <a:p>
            <a:pPr>
              <a:lnSpc>
                <a:spcPct val="80000"/>
              </a:lnSpc>
              <a:buClr>
                <a:schemeClr val="tx1"/>
              </a:buClr>
            </a:pPr>
            <a:r>
              <a:rPr lang="hr-HR" sz="2000" smtClean="0">
                <a:latin typeface="Arial" charset="0"/>
              </a:rPr>
              <a:t>Medijacija u modelima za objašnjenje obrazovnih odabira je djelomična</a:t>
            </a:r>
          </a:p>
          <a:p>
            <a:pPr lvl="1">
              <a:lnSpc>
                <a:spcPct val="80000"/>
              </a:lnSpc>
              <a:buClr>
                <a:schemeClr val="tx1"/>
              </a:buClr>
              <a:buFont typeface="Wingdings" pitchFamily="2" charset="2"/>
              <a:buChar char="Ø"/>
            </a:pPr>
            <a:r>
              <a:rPr lang="hr-HR" sz="1800" smtClean="0">
                <a:latin typeface="Arial" charset="0"/>
              </a:rPr>
              <a:t>rodne uloge su imale direktni efekt na namjere odabira</a:t>
            </a:r>
          </a:p>
          <a:p>
            <a:pPr lvl="1">
              <a:lnSpc>
                <a:spcPct val="80000"/>
              </a:lnSpc>
              <a:buClr>
                <a:schemeClr val="tx1"/>
              </a:buClr>
              <a:buFont typeface="Wingdings" pitchFamily="2" charset="2"/>
              <a:buChar char="Ø"/>
            </a:pPr>
            <a:r>
              <a:rPr lang="hr-HR" sz="1800" smtClean="0">
                <a:latin typeface="Arial" charset="0"/>
              </a:rPr>
              <a:t>i indirektni efekt preko motivacije za fiziku.</a:t>
            </a:r>
          </a:p>
          <a:p>
            <a:pPr lvl="1">
              <a:lnSpc>
                <a:spcPct val="80000"/>
              </a:lnSpc>
              <a:buClr>
                <a:schemeClr val="tx1"/>
              </a:buClr>
              <a:buFont typeface="Wingdings" pitchFamily="2" charset="2"/>
              <a:buChar char="Ø"/>
            </a:pPr>
            <a:endParaRPr lang="hr-HR" sz="1000" smtClean="0">
              <a:latin typeface="Arial" charset="0"/>
            </a:endParaRPr>
          </a:p>
          <a:p>
            <a:pPr>
              <a:lnSpc>
                <a:spcPct val="80000"/>
              </a:lnSpc>
              <a:buClr>
                <a:schemeClr val="tx1"/>
              </a:buClr>
            </a:pPr>
            <a:r>
              <a:rPr lang="hr-HR" sz="2000" smtClean="0">
                <a:latin typeface="Arial" charset="0"/>
              </a:rPr>
              <a:t>Društveno očekivana muška RU (viša maskulinost i niža femininost) ima tendenciju podizanja motivacije za fiziku i osnaživanja namjere odabira fizike i tehničkog studija</a:t>
            </a:r>
          </a:p>
        </p:txBody>
      </p:sp>
      <p:grpSp>
        <p:nvGrpSpPr>
          <p:cNvPr id="346116" name="Group 4"/>
          <p:cNvGrpSpPr>
            <a:grpSpLocks noChangeAspect="1"/>
          </p:cNvGrpSpPr>
          <p:nvPr/>
        </p:nvGrpSpPr>
        <p:grpSpPr bwMode="auto">
          <a:xfrm>
            <a:off x="539750" y="1268413"/>
            <a:ext cx="8135938" cy="2881312"/>
            <a:chOff x="3350" y="2779"/>
            <a:chExt cx="5808" cy="1754"/>
          </a:xfrm>
        </p:grpSpPr>
        <p:sp>
          <p:nvSpPr>
            <p:cNvPr id="346117" name="AutoShape 5"/>
            <p:cNvSpPr>
              <a:spLocks noChangeAspect="1" noChangeArrowheads="1"/>
            </p:cNvSpPr>
            <p:nvPr/>
          </p:nvSpPr>
          <p:spPr bwMode="auto">
            <a:xfrm>
              <a:off x="3350" y="2779"/>
              <a:ext cx="5808" cy="1754"/>
            </a:xfrm>
            <a:prstGeom prst="rect">
              <a:avLst/>
            </a:prstGeom>
            <a:noFill/>
            <a:ln w="9525">
              <a:noFill/>
              <a:miter lim="800000"/>
              <a:headEnd/>
              <a:tailEnd/>
            </a:ln>
          </p:spPr>
          <p:txBody>
            <a:bodyPr/>
            <a:lstStyle/>
            <a:p>
              <a:endParaRPr lang="en-US"/>
            </a:p>
          </p:txBody>
        </p:sp>
        <p:sp>
          <p:nvSpPr>
            <p:cNvPr id="346118" name="Rectangle 6"/>
            <p:cNvSpPr>
              <a:spLocks noChangeArrowheads="1"/>
            </p:cNvSpPr>
            <p:nvPr/>
          </p:nvSpPr>
          <p:spPr bwMode="auto">
            <a:xfrm>
              <a:off x="7640" y="3320"/>
              <a:ext cx="1512" cy="522"/>
            </a:xfrm>
            <a:prstGeom prst="rect">
              <a:avLst/>
            </a:prstGeom>
            <a:solidFill>
              <a:srgbClr val="FFFFFF"/>
            </a:solidFill>
            <a:ln w="9525">
              <a:solidFill>
                <a:srgbClr val="000000"/>
              </a:solidFill>
              <a:miter lim="800000"/>
              <a:headEnd/>
              <a:tailEnd/>
            </a:ln>
          </p:spPr>
          <p:txBody>
            <a:bodyPr/>
            <a:lstStyle/>
            <a:p>
              <a:pPr algn="ctr">
                <a:spcBef>
                  <a:spcPts val="600"/>
                </a:spcBef>
              </a:pPr>
              <a:r>
                <a:rPr lang="hr-HR" sz="1700"/>
                <a:t>Namjere odabira fizike/ tehničkog studija</a:t>
              </a:r>
            </a:p>
          </p:txBody>
        </p:sp>
        <p:sp>
          <p:nvSpPr>
            <p:cNvPr id="346119" name="Line 7"/>
            <p:cNvSpPr>
              <a:spLocks noChangeShapeType="1"/>
            </p:cNvSpPr>
            <p:nvPr/>
          </p:nvSpPr>
          <p:spPr bwMode="auto">
            <a:xfrm>
              <a:off x="4364" y="2930"/>
              <a:ext cx="1152" cy="576"/>
            </a:xfrm>
            <a:prstGeom prst="line">
              <a:avLst/>
            </a:prstGeom>
            <a:noFill/>
            <a:ln w="9525">
              <a:solidFill>
                <a:srgbClr val="000000"/>
              </a:solidFill>
              <a:round/>
              <a:headEnd/>
              <a:tailEnd type="triangle" w="med" len="med"/>
            </a:ln>
          </p:spPr>
          <p:txBody>
            <a:bodyPr/>
            <a:lstStyle/>
            <a:p>
              <a:endParaRPr lang="en-US"/>
            </a:p>
          </p:txBody>
        </p:sp>
        <p:sp>
          <p:nvSpPr>
            <p:cNvPr id="346120" name="Line 8"/>
            <p:cNvSpPr>
              <a:spLocks noChangeShapeType="1"/>
            </p:cNvSpPr>
            <p:nvPr/>
          </p:nvSpPr>
          <p:spPr bwMode="auto">
            <a:xfrm flipV="1">
              <a:off x="4508" y="3650"/>
              <a:ext cx="1008" cy="575"/>
            </a:xfrm>
            <a:prstGeom prst="line">
              <a:avLst/>
            </a:prstGeom>
            <a:noFill/>
            <a:ln w="9525">
              <a:solidFill>
                <a:srgbClr val="000000"/>
              </a:solidFill>
              <a:round/>
              <a:headEnd/>
              <a:tailEnd type="triangle" w="med" len="med"/>
            </a:ln>
          </p:spPr>
          <p:txBody>
            <a:bodyPr/>
            <a:lstStyle/>
            <a:p>
              <a:endParaRPr lang="en-US"/>
            </a:p>
          </p:txBody>
        </p:sp>
        <p:sp>
          <p:nvSpPr>
            <p:cNvPr id="346121" name="Rectangle 9"/>
            <p:cNvSpPr>
              <a:spLocks noChangeArrowheads="1"/>
            </p:cNvSpPr>
            <p:nvPr/>
          </p:nvSpPr>
          <p:spPr bwMode="auto">
            <a:xfrm>
              <a:off x="5516" y="3362"/>
              <a:ext cx="1128" cy="432"/>
            </a:xfrm>
            <a:prstGeom prst="rect">
              <a:avLst/>
            </a:prstGeom>
            <a:solidFill>
              <a:srgbClr val="FFFFFF"/>
            </a:solidFill>
            <a:ln w="9525">
              <a:solidFill>
                <a:srgbClr val="000000"/>
              </a:solidFill>
              <a:miter lim="800000"/>
              <a:headEnd/>
              <a:tailEnd/>
            </a:ln>
          </p:spPr>
          <p:txBody>
            <a:bodyPr/>
            <a:lstStyle/>
            <a:p>
              <a:pPr algn="ctr">
                <a:spcBef>
                  <a:spcPts val="300"/>
                </a:spcBef>
              </a:pPr>
              <a:r>
                <a:rPr lang="hr-HR" sz="1700"/>
                <a:t>Motivacija za fiziku</a:t>
              </a:r>
            </a:p>
          </p:txBody>
        </p:sp>
        <p:sp>
          <p:nvSpPr>
            <p:cNvPr id="346122" name="Rectangle 10"/>
            <p:cNvSpPr>
              <a:spLocks noChangeArrowheads="1"/>
            </p:cNvSpPr>
            <p:nvPr/>
          </p:nvSpPr>
          <p:spPr bwMode="auto">
            <a:xfrm>
              <a:off x="3356" y="4081"/>
              <a:ext cx="1152" cy="445"/>
            </a:xfrm>
            <a:prstGeom prst="rect">
              <a:avLst/>
            </a:prstGeom>
            <a:solidFill>
              <a:srgbClr val="FFFFFF"/>
            </a:solidFill>
            <a:ln w="9525">
              <a:solidFill>
                <a:srgbClr val="000000"/>
              </a:solidFill>
              <a:miter lim="800000"/>
              <a:headEnd/>
              <a:tailEnd/>
            </a:ln>
          </p:spPr>
          <p:txBody>
            <a:bodyPr/>
            <a:lstStyle/>
            <a:p>
              <a:pPr algn="ctr">
                <a:spcBef>
                  <a:spcPts val="600"/>
                </a:spcBef>
                <a:spcAft>
                  <a:spcPts val="600"/>
                </a:spcAft>
              </a:pPr>
              <a:endParaRPr lang="hr-HR" sz="300" b="0"/>
            </a:p>
            <a:p>
              <a:pPr algn="ctr">
                <a:spcBef>
                  <a:spcPts val="600"/>
                </a:spcBef>
                <a:spcAft>
                  <a:spcPts val="600"/>
                </a:spcAft>
              </a:pPr>
              <a:r>
                <a:rPr lang="hr-HR" sz="1700"/>
                <a:t>Maskulinost</a:t>
              </a:r>
            </a:p>
          </p:txBody>
        </p:sp>
        <p:sp>
          <p:nvSpPr>
            <p:cNvPr id="346123" name="Rectangle 11"/>
            <p:cNvSpPr>
              <a:spLocks noChangeArrowheads="1"/>
            </p:cNvSpPr>
            <p:nvPr/>
          </p:nvSpPr>
          <p:spPr bwMode="auto">
            <a:xfrm>
              <a:off x="3356" y="2786"/>
              <a:ext cx="1152" cy="445"/>
            </a:xfrm>
            <a:prstGeom prst="rect">
              <a:avLst/>
            </a:prstGeom>
            <a:solidFill>
              <a:srgbClr val="FFFFFF"/>
            </a:solidFill>
            <a:ln w="9525">
              <a:solidFill>
                <a:srgbClr val="000000"/>
              </a:solidFill>
              <a:miter lim="800000"/>
              <a:headEnd/>
              <a:tailEnd/>
            </a:ln>
          </p:spPr>
          <p:txBody>
            <a:bodyPr/>
            <a:lstStyle/>
            <a:p>
              <a:pPr algn="ctr">
                <a:spcBef>
                  <a:spcPts val="600"/>
                </a:spcBef>
                <a:spcAft>
                  <a:spcPts val="600"/>
                </a:spcAft>
              </a:pPr>
              <a:endParaRPr lang="hr-HR" sz="300" b="0"/>
            </a:p>
            <a:p>
              <a:pPr algn="ctr">
                <a:spcBef>
                  <a:spcPts val="600"/>
                </a:spcBef>
                <a:spcAft>
                  <a:spcPts val="600"/>
                </a:spcAft>
              </a:pPr>
              <a:r>
                <a:rPr lang="hr-HR" sz="1700"/>
                <a:t>Femininost</a:t>
              </a:r>
            </a:p>
          </p:txBody>
        </p:sp>
        <p:sp>
          <p:nvSpPr>
            <p:cNvPr id="346124" name="Line 12"/>
            <p:cNvSpPr>
              <a:spLocks noChangeShapeType="1"/>
            </p:cNvSpPr>
            <p:nvPr/>
          </p:nvSpPr>
          <p:spPr bwMode="auto">
            <a:xfrm>
              <a:off x="6656" y="3566"/>
              <a:ext cx="1008" cy="1"/>
            </a:xfrm>
            <a:prstGeom prst="line">
              <a:avLst/>
            </a:prstGeom>
            <a:noFill/>
            <a:ln w="9525">
              <a:solidFill>
                <a:srgbClr val="000000"/>
              </a:solidFill>
              <a:round/>
              <a:headEnd/>
              <a:tailEnd type="triangle" w="med" len="med"/>
            </a:ln>
          </p:spPr>
          <p:txBody>
            <a:bodyPr/>
            <a:lstStyle/>
            <a:p>
              <a:endParaRPr lang="en-US"/>
            </a:p>
          </p:txBody>
        </p:sp>
        <p:sp>
          <p:nvSpPr>
            <p:cNvPr id="346125" name="Line 13"/>
            <p:cNvSpPr>
              <a:spLocks noChangeShapeType="1"/>
            </p:cNvSpPr>
            <p:nvPr/>
          </p:nvSpPr>
          <p:spPr bwMode="auto">
            <a:xfrm flipV="1">
              <a:off x="4496" y="3734"/>
              <a:ext cx="3168" cy="620"/>
            </a:xfrm>
            <a:prstGeom prst="line">
              <a:avLst/>
            </a:prstGeom>
            <a:noFill/>
            <a:ln w="9525">
              <a:solidFill>
                <a:srgbClr val="000000"/>
              </a:solidFill>
              <a:round/>
              <a:headEnd/>
              <a:tailEnd type="triangle" w="med" len="med"/>
            </a:ln>
          </p:spPr>
          <p:txBody>
            <a:bodyPr/>
            <a:lstStyle/>
            <a:p>
              <a:endParaRPr lang="en-US"/>
            </a:p>
          </p:txBody>
        </p:sp>
        <p:sp>
          <p:nvSpPr>
            <p:cNvPr id="346126" name="Line 14"/>
            <p:cNvSpPr>
              <a:spLocks noChangeShapeType="1"/>
            </p:cNvSpPr>
            <p:nvPr/>
          </p:nvSpPr>
          <p:spPr bwMode="auto">
            <a:xfrm>
              <a:off x="4508" y="2930"/>
              <a:ext cx="3144" cy="493"/>
            </a:xfrm>
            <a:prstGeom prst="line">
              <a:avLst/>
            </a:prstGeom>
            <a:noFill/>
            <a:ln w="9525">
              <a:solidFill>
                <a:srgbClr val="000000"/>
              </a:solidFill>
              <a:round/>
              <a:headEnd/>
              <a:tailEnd type="triangle" w="med" len="med"/>
            </a:ln>
          </p:spPr>
          <p:txBody>
            <a:bodyPr/>
            <a:lstStyle/>
            <a:p>
              <a:endParaRPr lang="en-US"/>
            </a:p>
          </p:txBody>
        </p:sp>
        <p:sp>
          <p:nvSpPr>
            <p:cNvPr id="346127" name="Text Box 15"/>
            <p:cNvSpPr txBox="1">
              <a:spLocks noChangeArrowheads="1"/>
            </p:cNvSpPr>
            <p:nvPr/>
          </p:nvSpPr>
          <p:spPr bwMode="auto">
            <a:xfrm>
              <a:off x="4364" y="3230"/>
              <a:ext cx="888" cy="288"/>
            </a:xfrm>
            <a:prstGeom prst="rect">
              <a:avLst/>
            </a:prstGeom>
            <a:noFill/>
            <a:ln w="9525">
              <a:noFill/>
              <a:miter lim="800000"/>
              <a:headEnd/>
              <a:tailEnd/>
            </a:ln>
          </p:spPr>
          <p:txBody>
            <a:bodyPr/>
            <a:lstStyle/>
            <a:p>
              <a:r>
                <a:rPr lang="hr-HR"/>
                <a:t>          -</a:t>
              </a:r>
            </a:p>
            <a:p>
              <a:endParaRPr lang="hr-HR" sz="1400"/>
            </a:p>
          </p:txBody>
        </p:sp>
        <p:sp>
          <p:nvSpPr>
            <p:cNvPr id="346128" name="Text Box 16"/>
            <p:cNvSpPr txBox="1">
              <a:spLocks noChangeArrowheads="1"/>
            </p:cNvSpPr>
            <p:nvPr/>
          </p:nvSpPr>
          <p:spPr bwMode="auto">
            <a:xfrm>
              <a:off x="4364" y="3710"/>
              <a:ext cx="888" cy="288"/>
            </a:xfrm>
            <a:prstGeom prst="rect">
              <a:avLst/>
            </a:prstGeom>
            <a:noFill/>
            <a:ln w="9525">
              <a:noFill/>
              <a:miter lim="800000"/>
              <a:headEnd/>
              <a:tailEnd/>
            </a:ln>
          </p:spPr>
          <p:txBody>
            <a:bodyPr/>
            <a:lstStyle/>
            <a:p>
              <a:r>
                <a:rPr lang="hr-HR"/>
                <a:t>          +</a:t>
              </a:r>
            </a:p>
          </p:txBody>
        </p:sp>
        <p:sp>
          <p:nvSpPr>
            <p:cNvPr id="346129" name="Text Box 17"/>
            <p:cNvSpPr txBox="1">
              <a:spLocks noChangeArrowheads="1"/>
            </p:cNvSpPr>
            <p:nvPr/>
          </p:nvSpPr>
          <p:spPr bwMode="auto">
            <a:xfrm>
              <a:off x="6704" y="3326"/>
              <a:ext cx="672" cy="288"/>
            </a:xfrm>
            <a:prstGeom prst="rect">
              <a:avLst/>
            </a:prstGeom>
            <a:noFill/>
            <a:ln w="9525">
              <a:noFill/>
              <a:miter lim="800000"/>
              <a:headEnd/>
              <a:tailEnd/>
            </a:ln>
          </p:spPr>
          <p:txBody>
            <a:bodyPr/>
            <a:lstStyle/>
            <a:p>
              <a:endParaRPr lang="hr-HR" sz="400"/>
            </a:p>
            <a:p>
              <a:r>
                <a:rPr lang="hr-HR"/>
                <a:t>+</a:t>
              </a:r>
              <a:endParaRPr lang="hr-HR" sz="1400"/>
            </a:p>
          </p:txBody>
        </p:sp>
        <p:sp>
          <p:nvSpPr>
            <p:cNvPr id="346130" name="Text Box 18"/>
            <p:cNvSpPr txBox="1">
              <a:spLocks noChangeArrowheads="1"/>
            </p:cNvSpPr>
            <p:nvPr/>
          </p:nvSpPr>
          <p:spPr bwMode="auto">
            <a:xfrm>
              <a:off x="5444" y="2858"/>
              <a:ext cx="792" cy="289"/>
            </a:xfrm>
            <a:prstGeom prst="rect">
              <a:avLst/>
            </a:prstGeom>
            <a:noFill/>
            <a:ln w="9525">
              <a:noFill/>
              <a:miter lim="800000"/>
              <a:headEnd/>
              <a:tailEnd/>
            </a:ln>
          </p:spPr>
          <p:txBody>
            <a:bodyPr/>
            <a:lstStyle/>
            <a:p>
              <a:r>
                <a:rPr lang="hr-HR"/>
                <a:t>-</a:t>
              </a:r>
            </a:p>
          </p:txBody>
        </p:sp>
        <p:sp>
          <p:nvSpPr>
            <p:cNvPr id="346131" name="Text Box 19"/>
            <p:cNvSpPr txBox="1">
              <a:spLocks noChangeArrowheads="1"/>
            </p:cNvSpPr>
            <p:nvPr/>
          </p:nvSpPr>
          <p:spPr bwMode="auto">
            <a:xfrm>
              <a:off x="5432" y="4129"/>
              <a:ext cx="792" cy="292"/>
            </a:xfrm>
            <a:prstGeom prst="rect">
              <a:avLst/>
            </a:prstGeom>
            <a:noFill/>
            <a:ln w="9525">
              <a:noFill/>
              <a:miter lim="800000"/>
              <a:headEnd/>
              <a:tailEnd/>
            </a:ln>
          </p:spPr>
          <p:txBody>
            <a:bodyPr/>
            <a:lstStyle/>
            <a:p>
              <a:r>
                <a:rPr lang="hr-HR"/>
                <a:t>+</a:t>
              </a:r>
              <a:endParaRPr lang="hr-HR" sz="140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p:cNvSpPr>
          <p:nvPr>
            <p:ph type="title"/>
          </p:nvPr>
        </p:nvSpPr>
        <p:spPr/>
        <p:txBody>
          <a:bodyPr/>
          <a:lstStyle/>
          <a:p>
            <a:r>
              <a:rPr lang="hr-HR" sz="3200" b="1" smtClean="0">
                <a:solidFill>
                  <a:schemeClr val="folHlink"/>
                </a:solidFill>
                <a:latin typeface="Arial" charset="0"/>
              </a:rPr>
              <a:t>Stavovi o rodnoj ravnopravnosti u obrazovanju</a:t>
            </a:r>
            <a:endParaRPr lang="en-US" sz="3200" b="1" smtClean="0">
              <a:solidFill>
                <a:schemeClr val="folHlink"/>
              </a:solidFill>
              <a:latin typeface="Arial" charset="0"/>
            </a:endParaRPr>
          </a:p>
        </p:txBody>
      </p:sp>
      <p:graphicFrame>
        <p:nvGraphicFramePr>
          <p:cNvPr id="326666" name="Object 10"/>
          <p:cNvGraphicFramePr>
            <a:graphicFrameLocks noChangeAspect="1"/>
          </p:cNvGraphicFramePr>
          <p:nvPr>
            <p:ph idx="1"/>
          </p:nvPr>
        </p:nvGraphicFramePr>
        <p:xfrm>
          <a:off x="179388" y="1341438"/>
          <a:ext cx="8569325" cy="4895850"/>
        </p:xfrm>
        <a:graphic>
          <a:graphicData uri="http://schemas.openxmlformats.org/presentationml/2006/ole">
            <p:oleObj spid="_x0000_s326666" name="Grafikon" r:id="rId4" imgW="6619875" imgH="3743325" progId="Excel.Chart.8">
              <p:embed/>
            </p:oleObj>
          </a:graphicData>
        </a:graphic>
      </p:graphicFrame>
      <p:sp>
        <p:nvSpPr>
          <p:cNvPr id="326667" name="Text Box 11"/>
          <p:cNvSpPr txBox="1">
            <a:spLocks noChangeArrowheads="1"/>
          </p:cNvSpPr>
          <p:nvPr/>
        </p:nvSpPr>
        <p:spPr bwMode="auto">
          <a:xfrm>
            <a:off x="539750" y="6165850"/>
            <a:ext cx="7704138" cy="517525"/>
          </a:xfrm>
          <a:prstGeom prst="rect">
            <a:avLst/>
          </a:prstGeom>
          <a:noFill/>
          <a:ln w="9525">
            <a:noFill/>
            <a:miter lim="800000"/>
            <a:headEnd/>
            <a:tailEnd/>
          </a:ln>
          <a:effectLst/>
        </p:spPr>
        <p:txBody>
          <a:bodyPr>
            <a:spAutoFit/>
          </a:bodyPr>
          <a:lstStyle/>
          <a:p>
            <a:r>
              <a:rPr lang="hr-HR" sz="1400" b="0"/>
              <a:t>Postoci žena i muškaraca koji su se složili s tvrdnjama subskale stavova o rodnoj ravnopravnosti u obrazovanju (N=1363)</a:t>
            </a:r>
            <a:r>
              <a:rPr lang="hr-HR" sz="1400"/>
              <a:t> </a:t>
            </a:r>
            <a:r>
              <a:rPr lang="hr-HR" sz="1400" b="0"/>
              <a:t>(Baranović i Jugović, 2009)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p:cNvSpPr>
          <p:nvPr>
            <p:ph type="title"/>
          </p:nvPr>
        </p:nvSpPr>
        <p:spPr/>
        <p:txBody>
          <a:bodyPr/>
          <a:lstStyle/>
          <a:p>
            <a:r>
              <a:rPr lang="hr-HR" sz="3200" b="1" smtClean="0">
                <a:solidFill>
                  <a:schemeClr val="folHlink"/>
                </a:solidFill>
                <a:latin typeface="Arial" charset="0"/>
              </a:rPr>
              <a:t>Sklonost rodnoj diskriminaciji</a:t>
            </a:r>
          </a:p>
        </p:txBody>
      </p:sp>
      <p:sp>
        <p:nvSpPr>
          <p:cNvPr id="332803" name="Rectangle 3"/>
          <p:cNvSpPr>
            <a:spLocks noGrp="1"/>
          </p:cNvSpPr>
          <p:nvPr>
            <p:ph idx="1"/>
          </p:nvPr>
        </p:nvSpPr>
        <p:spPr/>
        <p:txBody>
          <a:bodyPr/>
          <a:lstStyle/>
          <a:p>
            <a:r>
              <a:rPr lang="hr-HR" sz="2400" smtClean="0">
                <a:latin typeface="Arial" charset="0"/>
              </a:rPr>
              <a:t>"Da odlučujem o upisu u srednju elektrotehničku školu, između dva kandidata koji imaju </a:t>
            </a:r>
            <a:r>
              <a:rPr lang="hr-HR" sz="2400" u="sng" smtClean="0">
                <a:latin typeface="Arial" charset="0"/>
              </a:rPr>
              <a:t>jednaki broj bodova</a:t>
            </a:r>
            <a:r>
              <a:rPr lang="hr-HR" sz="2400" smtClean="0">
                <a:latin typeface="Arial" charset="0"/>
              </a:rPr>
              <a:t> pri upisu, prednost bih dao/la mladiću pred djevojkom.“</a:t>
            </a:r>
          </a:p>
          <a:p>
            <a:endParaRPr lang="hr-HR" sz="2400" smtClean="0">
              <a:latin typeface="Arial" charset="0"/>
            </a:endParaRPr>
          </a:p>
          <a:p>
            <a:r>
              <a:rPr lang="hr-HR" sz="2400" smtClean="0">
                <a:latin typeface="Arial" charset="0"/>
              </a:rPr>
              <a:t>45,1% ispitanika/ca je odgovorilo DA</a:t>
            </a:r>
          </a:p>
          <a:p>
            <a:pPr lvl="1">
              <a:buFont typeface="Wingdings" pitchFamily="2" charset="2"/>
              <a:buChar char="Ø"/>
            </a:pPr>
            <a:r>
              <a:rPr lang="hr-HR" sz="2400" smtClean="0">
                <a:latin typeface="Arial" charset="0"/>
              </a:rPr>
              <a:t>52,5% muškaraca i 38,2% žena</a:t>
            </a:r>
          </a:p>
          <a:p>
            <a:endParaRPr lang="hr-HR" sz="2400" smtClean="0">
              <a:latin typeface="Arial" charset="0"/>
            </a:endParaRPr>
          </a:p>
          <a:p>
            <a:r>
              <a:rPr lang="hr-HR" sz="2400" smtClean="0">
                <a:latin typeface="Arial" charset="0"/>
              </a:rPr>
              <a:t>Rodna ravnopravnost se više prihvaća na deklarativnoj razini nego kada je riječ o spremnosti za njezino konkretno ostvarivanje </a:t>
            </a:r>
            <a:r>
              <a:rPr lang="hr-HR" sz="2000" smtClean="0">
                <a:latin typeface="Arial" charset="0"/>
              </a:rPr>
              <a:t>(Baranović i Jugović, 2009)</a:t>
            </a:r>
          </a:p>
          <a:p>
            <a:endParaRPr lang="en-US" sz="2000" smtClean="0">
              <a:latin typeface="Arial" charset="0"/>
            </a:endParaRPr>
          </a:p>
        </p:txBody>
      </p:sp>
      <p:pic>
        <p:nvPicPr>
          <p:cNvPr id="332804"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6" name="Rectangle 2"/>
          <p:cNvSpPr>
            <a:spLocks noGrp="1"/>
          </p:cNvSpPr>
          <p:nvPr>
            <p:ph type="title"/>
          </p:nvPr>
        </p:nvSpPr>
        <p:spPr/>
        <p:txBody>
          <a:bodyPr/>
          <a:lstStyle/>
          <a:p>
            <a:r>
              <a:rPr lang="hr-HR" sz="3200" b="1" smtClean="0">
                <a:solidFill>
                  <a:schemeClr val="folHlink"/>
                </a:solidFill>
                <a:latin typeface="Arial" charset="0"/>
              </a:rPr>
              <a:t>Percepcija ostvarenosti rodne ravnopravnosti u obrazovanju</a:t>
            </a:r>
            <a:endParaRPr lang="en-US" sz="3200" b="1" smtClean="0">
              <a:solidFill>
                <a:schemeClr val="folHlink"/>
              </a:solidFill>
              <a:latin typeface="Arial" charset="0"/>
            </a:endParaRPr>
          </a:p>
        </p:txBody>
      </p:sp>
      <p:sp>
        <p:nvSpPr>
          <p:cNvPr id="328707" name="Text Box 3"/>
          <p:cNvSpPr txBox="1">
            <a:spLocks noChangeArrowheads="1"/>
          </p:cNvSpPr>
          <p:nvPr/>
        </p:nvSpPr>
        <p:spPr bwMode="auto">
          <a:xfrm>
            <a:off x="468313" y="6092825"/>
            <a:ext cx="8207375" cy="581025"/>
          </a:xfrm>
          <a:prstGeom prst="rect">
            <a:avLst/>
          </a:prstGeom>
          <a:noFill/>
          <a:ln w="9525">
            <a:noFill/>
            <a:miter lim="800000"/>
            <a:headEnd/>
            <a:tailEnd/>
          </a:ln>
          <a:effectLst/>
        </p:spPr>
        <p:txBody>
          <a:bodyPr>
            <a:spAutoFit/>
          </a:bodyPr>
          <a:lstStyle/>
          <a:p>
            <a:r>
              <a:rPr lang="hr-HR" sz="1600" b="0"/>
              <a:t>Percepcija ostvarenosti ravnopravnosti muškaraca i žena u hrv. društvu (N=1363) (postoci slaganja s tvrdnjama) (prema Baranović i Jugović, 2009)</a:t>
            </a:r>
          </a:p>
        </p:txBody>
      </p:sp>
      <p:sp>
        <p:nvSpPr>
          <p:cNvPr id="328709" name="Text Box 5"/>
          <p:cNvSpPr txBox="1">
            <a:spLocks noChangeArrowheads="1"/>
          </p:cNvSpPr>
          <p:nvPr/>
        </p:nvSpPr>
        <p:spPr bwMode="auto">
          <a:xfrm>
            <a:off x="6659563" y="2349500"/>
            <a:ext cx="287337" cy="366713"/>
          </a:xfrm>
          <a:prstGeom prst="rect">
            <a:avLst/>
          </a:prstGeom>
          <a:noFill/>
          <a:ln w="9525">
            <a:noFill/>
            <a:miter lim="800000"/>
            <a:headEnd/>
            <a:tailEnd/>
          </a:ln>
          <a:effectLst/>
        </p:spPr>
        <p:txBody>
          <a:bodyPr>
            <a:spAutoFit/>
          </a:bodyPr>
          <a:lstStyle/>
          <a:p>
            <a:pPr>
              <a:spcBef>
                <a:spcPct val="50000"/>
              </a:spcBef>
            </a:pPr>
            <a:r>
              <a:rPr lang="hr-HR"/>
              <a:t>*</a:t>
            </a:r>
          </a:p>
        </p:txBody>
      </p:sp>
      <p:graphicFrame>
        <p:nvGraphicFramePr>
          <p:cNvPr id="328710" name="Object 6"/>
          <p:cNvGraphicFramePr>
            <a:graphicFrameLocks noChangeAspect="1"/>
          </p:cNvGraphicFramePr>
          <p:nvPr>
            <p:ph idx="1"/>
          </p:nvPr>
        </p:nvGraphicFramePr>
        <p:xfrm>
          <a:off x="0" y="1628775"/>
          <a:ext cx="8893175" cy="4392613"/>
        </p:xfrm>
        <a:graphic>
          <a:graphicData uri="http://schemas.openxmlformats.org/presentationml/2006/ole">
            <p:oleObj spid="_x0000_s328710" name="Grafikon" r:id="rId4" imgW="5867400" imgH="2495550" progId="Excel.Chart.8">
              <p:embed/>
            </p:oleObj>
          </a:graphicData>
        </a:graphic>
      </p:graphicFrame>
      <p:sp>
        <p:nvSpPr>
          <p:cNvPr id="328711" name="Text Box 7"/>
          <p:cNvSpPr txBox="1">
            <a:spLocks noChangeArrowheads="1"/>
          </p:cNvSpPr>
          <p:nvPr/>
        </p:nvSpPr>
        <p:spPr bwMode="auto">
          <a:xfrm>
            <a:off x="6588125" y="3213100"/>
            <a:ext cx="287338" cy="366713"/>
          </a:xfrm>
          <a:prstGeom prst="rect">
            <a:avLst/>
          </a:prstGeom>
          <a:noFill/>
          <a:ln w="9525">
            <a:noFill/>
            <a:miter lim="800000"/>
            <a:headEnd/>
            <a:tailEnd/>
          </a:ln>
          <a:effectLst/>
        </p:spPr>
        <p:txBody>
          <a:bodyPr>
            <a:spAutoFit/>
          </a:bodyPr>
          <a:lstStyle/>
          <a:p>
            <a:pPr>
              <a:spcBef>
                <a:spcPct val="50000"/>
              </a:spcBef>
            </a:pPr>
            <a:r>
              <a:rPr lang="hr-HR"/>
              <a:t>*</a:t>
            </a:r>
          </a:p>
        </p:txBody>
      </p:sp>
      <p:sp>
        <p:nvSpPr>
          <p:cNvPr id="328712" name="Text Box 8"/>
          <p:cNvSpPr txBox="1">
            <a:spLocks noChangeArrowheads="1"/>
          </p:cNvSpPr>
          <p:nvPr/>
        </p:nvSpPr>
        <p:spPr bwMode="auto">
          <a:xfrm>
            <a:off x="5364163" y="4221163"/>
            <a:ext cx="287337" cy="366712"/>
          </a:xfrm>
          <a:prstGeom prst="rect">
            <a:avLst/>
          </a:prstGeom>
          <a:noFill/>
          <a:ln w="9525">
            <a:noFill/>
            <a:miter lim="800000"/>
            <a:headEnd/>
            <a:tailEnd/>
          </a:ln>
          <a:effectLst/>
        </p:spPr>
        <p:txBody>
          <a:bodyPr>
            <a:spAutoFit/>
          </a:bodyPr>
          <a:lstStyle/>
          <a:p>
            <a:pPr>
              <a:spcBef>
                <a:spcPct val="50000"/>
              </a:spcBef>
            </a:pPr>
            <a:r>
              <a:rPr lang="hr-H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2" name="Rectangle 2"/>
          <p:cNvSpPr>
            <a:spLocks noGrp="1"/>
          </p:cNvSpPr>
          <p:nvPr>
            <p:ph type="title"/>
          </p:nvPr>
        </p:nvSpPr>
        <p:spPr/>
        <p:txBody>
          <a:bodyPr/>
          <a:lstStyle/>
          <a:p>
            <a:r>
              <a:rPr lang="hr-HR" sz="3200" b="1" smtClean="0">
                <a:solidFill>
                  <a:schemeClr val="folHlink"/>
                </a:solidFill>
                <a:latin typeface="Arial" charset="0"/>
              </a:rPr>
              <a:t>Iskustvo s rodnom diskriminacijom u obrazovanju u Hrvatskoj</a:t>
            </a:r>
            <a:endParaRPr lang="en-US" sz="3200" b="1" smtClean="0">
              <a:solidFill>
                <a:schemeClr val="folHlink"/>
              </a:solidFill>
              <a:latin typeface="Arial" charset="0"/>
            </a:endParaRPr>
          </a:p>
        </p:txBody>
      </p:sp>
      <p:sp>
        <p:nvSpPr>
          <p:cNvPr id="312324" name="Text Box 4"/>
          <p:cNvSpPr txBox="1">
            <a:spLocks noChangeArrowheads="1"/>
          </p:cNvSpPr>
          <p:nvPr/>
        </p:nvSpPr>
        <p:spPr bwMode="auto">
          <a:xfrm>
            <a:off x="468313" y="6308725"/>
            <a:ext cx="8207375" cy="581025"/>
          </a:xfrm>
          <a:prstGeom prst="rect">
            <a:avLst/>
          </a:prstGeom>
          <a:noFill/>
          <a:ln w="9525">
            <a:noFill/>
            <a:miter lim="800000"/>
            <a:headEnd/>
            <a:tailEnd/>
          </a:ln>
          <a:effectLst/>
        </p:spPr>
        <p:txBody>
          <a:bodyPr>
            <a:spAutoFit/>
          </a:bodyPr>
          <a:lstStyle/>
          <a:p>
            <a:r>
              <a:rPr lang="hr-HR" sz="1600" b="0"/>
              <a:t>Postoci ispitanika/ca koji su doživjeli pojedine oblike nejednakog tretmana na temelju spola (N=1363) (Baranović i Jugović, 2009)</a:t>
            </a:r>
          </a:p>
        </p:txBody>
      </p:sp>
      <p:graphicFrame>
        <p:nvGraphicFramePr>
          <p:cNvPr id="312326" name="Object 6"/>
          <p:cNvGraphicFramePr>
            <a:graphicFrameLocks noChangeAspect="1"/>
          </p:cNvGraphicFramePr>
          <p:nvPr>
            <p:ph idx="1"/>
          </p:nvPr>
        </p:nvGraphicFramePr>
        <p:xfrm>
          <a:off x="0" y="1384300"/>
          <a:ext cx="9144000" cy="4891088"/>
        </p:xfrm>
        <a:graphic>
          <a:graphicData uri="http://schemas.openxmlformats.org/presentationml/2006/ole">
            <p:oleObj spid="_x0000_s312326" name="Grafikon" r:id="rId4" imgW="6962775" imgH="3724275" progId="Excel.Chart.8">
              <p:embed/>
            </p:oleObj>
          </a:graphicData>
        </a:graphic>
      </p:graphicFrame>
      <p:sp>
        <p:nvSpPr>
          <p:cNvPr id="312327" name="Text Box 7"/>
          <p:cNvSpPr txBox="1">
            <a:spLocks noChangeArrowheads="1"/>
          </p:cNvSpPr>
          <p:nvPr/>
        </p:nvSpPr>
        <p:spPr bwMode="auto">
          <a:xfrm>
            <a:off x="6659563" y="2349500"/>
            <a:ext cx="287337" cy="366713"/>
          </a:xfrm>
          <a:prstGeom prst="rect">
            <a:avLst/>
          </a:prstGeom>
          <a:noFill/>
          <a:ln w="9525">
            <a:noFill/>
            <a:miter lim="800000"/>
            <a:headEnd/>
            <a:tailEnd/>
          </a:ln>
          <a:effectLst/>
        </p:spPr>
        <p:txBody>
          <a:bodyPr>
            <a:spAutoFit/>
          </a:bodyPr>
          <a:lstStyle/>
          <a:p>
            <a:pPr>
              <a:spcBef>
                <a:spcPct val="50000"/>
              </a:spcBef>
            </a:pPr>
            <a:r>
              <a:rPr lang="hr-H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p:cNvSpPr>
          <p:nvPr>
            <p:ph type="title"/>
          </p:nvPr>
        </p:nvSpPr>
        <p:spPr>
          <a:xfrm>
            <a:off x="457200" y="274638"/>
            <a:ext cx="8229600" cy="993775"/>
          </a:xfrm>
        </p:spPr>
        <p:txBody>
          <a:bodyPr/>
          <a:lstStyle/>
          <a:p>
            <a:pPr>
              <a:lnSpc>
                <a:spcPct val="65000"/>
              </a:lnSpc>
            </a:pPr>
            <a:r>
              <a:rPr lang="hr-HR" sz="3200" b="1" smtClean="0">
                <a:solidFill>
                  <a:schemeClr val="folHlink"/>
                </a:solidFill>
                <a:latin typeface="Arial" charset="0"/>
              </a:rPr>
              <a:t>Rodna osjetljivost čitanki hrv. jezika</a:t>
            </a:r>
          </a:p>
        </p:txBody>
      </p:sp>
      <p:graphicFrame>
        <p:nvGraphicFramePr>
          <p:cNvPr id="314371" name="Object 3"/>
          <p:cNvGraphicFramePr>
            <a:graphicFrameLocks noChangeAspect="1"/>
          </p:cNvGraphicFramePr>
          <p:nvPr>
            <p:ph idx="1"/>
          </p:nvPr>
        </p:nvGraphicFramePr>
        <p:xfrm>
          <a:off x="611188" y="1125538"/>
          <a:ext cx="7561262" cy="3916362"/>
        </p:xfrm>
        <a:graphic>
          <a:graphicData uri="http://schemas.openxmlformats.org/presentationml/2006/ole">
            <p:oleObj spid="_x0000_s314371" name="Grafikon" r:id="rId4" imgW="5867400" imgH="3038475" progId="Excel.Chart.8">
              <p:embed/>
            </p:oleObj>
          </a:graphicData>
        </a:graphic>
      </p:graphicFrame>
      <p:sp>
        <p:nvSpPr>
          <p:cNvPr id="314372" name="Rectangle 4"/>
          <p:cNvSpPr>
            <a:spLocks/>
          </p:cNvSpPr>
          <p:nvPr/>
        </p:nvSpPr>
        <p:spPr bwMode="auto">
          <a:xfrm>
            <a:off x="468313" y="5157788"/>
            <a:ext cx="8280400" cy="1366837"/>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hr-HR" b="0"/>
              <a:t>Glavni likovi prema rodu:</a:t>
            </a:r>
          </a:p>
          <a:p>
            <a:pPr marL="342900" indent="-342900" eaLnBrk="0" hangingPunct="0">
              <a:spcBef>
                <a:spcPct val="20000"/>
              </a:spcBef>
              <a:buFont typeface="Arial" charset="0"/>
              <a:buChar char="•"/>
            </a:pPr>
            <a:r>
              <a:rPr lang="hr-HR" b="0"/>
              <a:t>U</a:t>
            </a:r>
            <a:r>
              <a:rPr lang="it-IT" b="0"/>
              <a:t>d</a:t>
            </a:r>
            <a:r>
              <a:rPr lang="hr-HR" b="0"/>
              <a:t>ž</a:t>
            </a:r>
            <a:r>
              <a:rPr lang="it-IT" b="0"/>
              <a:t>beni </a:t>
            </a:r>
            <a:r>
              <a:rPr lang="hr-HR" b="0"/>
              <a:t>nižih</a:t>
            </a:r>
            <a:r>
              <a:rPr lang="it-IT" b="0"/>
              <a:t> razred</a:t>
            </a:r>
            <a:r>
              <a:rPr lang="hr-HR" b="0"/>
              <a:t>a:</a:t>
            </a:r>
            <a:r>
              <a:rPr lang="hr-HR"/>
              <a:t> </a:t>
            </a:r>
            <a:r>
              <a:rPr lang="hr-HR" b="0"/>
              <a:t>ž</a:t>
            </a:r>
            <a:r>
              <a:rPr lang="it-IT" b="0"/>
              <a:t>ene </a:t>
            </a:r>
            <a:r>
              <a:rPr lang="hr-HR" b="0"/>
              <a:t>glavni likovi u 25%, </a:t>
            </a:r>
            <a:r>
              <a:rPr lang="it-IT" b="0"/>
              <a:t>a mu</a:t>
            </a:r>
            <a:r>
              <a:rPr lang="hr-HR" b="0"/>
              <a:t>š</a:t>
            </a:r>
            <a:r>
              <a:rPr lang="it-IT" b="0"/>
              <a:t>karci u</a:t>
            </a:r>
            <a:r>
              <a:rPr lang="hr-HR" b="0"/>
              <a:t> 58% </a:t>
            </a:r>
            <a:r>
              <a:rPr lang="it-IT" b="0"/>
              <a:t>tekstova</a:t>
            </a:r>
            <a:endParaRPr lang="hr-HR" b="0"/>
          </a:p>
          <a:p>
            <a:pPr marL="342900" indent="-342900" eaLnBrk="0" hangingPunct="0">
              <a:spcBef>
                <a:spcPct val="20000"/>
              </a:spcBef>
              <a:buFont typeface="Arial" charset="0"/>
              <a:buChar char="•"/>
            </a:pPr>
            <a:r>
              <a:rPr lang="hr-HR" b="0"/>
              <a:t>Udžbenici viših razreda: 20% žena i 62% muškaraca (Baranović, Jugović i Doolan, 2010)</a:t>
            </a:r>
            <a:endParaRPr lang="en-US" b="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p:cNvSpPr>
          <p:nvPr>
            <p:ph type="title"/>
          </p:nvPr>
        </p:nvSpPr>
        <p:spPr/>
        <p:txBody>
          <a:bodyPr/>
          <a:lstStyle/>
          <a:p>
            <a:r>
              <a:rPr lang="hr-HR" sz="2400" b="1" smtClean="0">
                <a:solidFill>
                  <a:schemeClr val="folHlink"/>
                </a:solidFill>
                <a:latin typeface="Arial" charset="0"/>
              </a:rPr>
              <a:t>Gdje su djevojčice podzastupljene u osnovnoškolskom obrazovanju u odnosu na dječake? </a:t>
            </a:r>
            <a:endParaRPr lang="en-US" sz="2400" b="1" smtClean="0">
              <a:solidFill>
                <a:schemeClr val="folHlink"/>
              </a:solidFill>
              <a:latin typeface="Arial" charset="0"/>
            </a:endParaRPr>
          </a:p>
        </p:txBody>
      </p:sp>
      <p:pic>
        <p:nvPicPr>
          <p:cNvPr id="184324" name="Picture 4"/>
          <p:cNvPicPr>
            <a:picLocks noChangeAspect="1" noChangeArrowheads="1"/>
          </p:cNvPicPr>
          <p:nvPr/>
        </p:nvPicPr>
        <p:blipFill>
          <a:blip r:embed="rId3" cstate="print"/>
          <a:srcRect/>
          <a:stretch>
            <a:fillRect/>
          </a:stretch>
        </p:blipFill>
        <p:spPr bwMode="auto">
          <a:xfrm>
            <a:off x="395288" y="1700213"/>
            <a:ext cx="8383587" cy="3919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p:cNvSpPr>
          <p:nvPr>
            <p:ph type="title"/>
          </p:nvPr>
        </p:nvSpPr>
        <p:spPr>
          <a:xfrm>
            <a:off x="179388" y="274638"/>
            <a:ext cx="8856662" cy="850900"/>
          </a:xfrm>
        </p:spPr>
        <p:txBody>
          <a:bodyPr/>
          <a:lstStyle/>
          <a:p>
            <a:r>
              <a:rPr lang="hr-HR" sz="3200" b="1" smtClean="0">
                <a:solidFill>
                  <a:schemeClr val="folHlink"/>
                </a:solidFill>
                <a:latin typeface="Arial" charset="0"/>
              </a:rPr>
              <a:t>Stereotipi u čitankama</a:t>
            </a:r>
          </a:p>
        </p:txBody>
      </p:sp>
      <p:sp>
        <p:nvSpPr>
          <p:cNvPr id="316419" name="Rectangle 3"/>
          <p:cNvSpPr>
            <a:spLocks noGrp="1"/>
          </p:cNvSpPr>
          <p:nvPr>
            <p:ph type="body" idx="1"/>
          </p:nvPr>
        </p:nvSpPr>
        <p:spPr>
          <a:xfrm>
            <a:off x="395288" y="1341438"/>
            <a:ext cx="8208962" cy="5183187"/>
          </a:xfrm>
        </p:spPr>
        <p:txBody>
          <a:bodyPr/>
          <a:lstStyle/>
          <a:p>
            <a:pPr>
              <a:spcBef>
                <a:spcPct val="15000"/>
              </a:spcBef>
            </a:pPr>
            <a:r>
              <a:rPr lang="hr-HR" sz="1800" smtClean="0">
                <a:latin typeface="Arial" charset="0"/>
              </a:rPr>
              <a:t>Osobine pripisane ženskim i muškim likovima: aktivan/a, osjećajan/na, ljubazan/na, pametan/na, dobronamjeran/na, razuman/na, kreativan/na</a:t>
            </a:r>
          </a:p>
          <a:p>
            <a:r>
              <a:rPr lang="hr-HR" sz="1800" smtClean="0">
                <a:latin typeface="Arial" charset="0"/>
              </a:rPr>
              <a:t>Stereotipne osobne:</a:t>
            </a:r>
          </a:p>
          <a:p>
            <a:pPr lvl="1">
              <a:buFontTx/>
              <a:buChar char="•"/>
            </a:pPr>
            <a:r>
              <a:rPr lang="hr-HR" sz="1800" smtClean="0">
                <a:latin typeface="Arial" charset="0"/>
              </a:rPr>
              <a:t>ženski likovi: nježna, religiozna, odana, pažljiva</a:t>
            </a:r>
          </a:p>
          <a:p>
            <a:pPr lvl="1">
              <a:buFontTx/>
              <a:buChar char="•"/>
            </a:pPr>
            <a:r>
              <a:rPr lang="hr-HR" sz="1800" smtClean="0">
                <a:latin typeface="Arial" charset="0"/>
              </a:rPr>
              <a:t>muški likovi: hrabar, ponosan, pokazuje osobine vođe</a:t>
            </a:r>
          </a:p>
          <a:p>
            <a:pPr lvl="1">
              <a:buFontTx/>
              <a:buChar char="•"/>
            </a:pPr>
            <a:endParaRPr lang="hr-HR" sz="1800" smtClean="0">
              <a:latin typeface="Arial" charset="0"/>
            </a:endParaRPr>
          </a:p>
          <a:p>
            <a:pPr>
              <a:spcBef>
                <a:spcPct val="15000"/>
              </a:spcBef>
            </a:pPr>
            <a:r>
              <a:rPr lang="hr-HR" sz="1800" smtClean="0">
                <a:latin typeface="Arial" charset="0"/>
              </a:rPr>
              <a:t>Najčešća zanimanja:</a:t>
            </a:r>
          </a:p>
          <a:p>
            <a:pPr lvl="1">
              <a:buFontTx/>
              <a:buChar char="•"/>
            </a:pPr>
            <a:r>
              <a:rPr lang="hr-HR" sz="1800" smtClean="0">
                <a:latin typeface="Arial" charset="0"/>
              </a:rPr>
              <a:t>ženski likovi: učiteljice, učenice i medicinske sestre </a:t>
            </a:r>
          </a:p>
          <a:p>
            <a:pPr lvl="1">
              <a:buFontTx/>
              <a:buChar char="•"/>
            </a:pPr>
            <a:r>
              <a:rPr lang="hr-HR" sz="1800" smtClean="0">
                <a:latin typeface="Arial" charset="0"/>
              </a:rPr>
              <a:t>muški likovi: vojni dužnosnik i državnik/ princ </a:t>
            </a:r>
          </a:p>
          <a:p>
            <a:pPr lvl="1"/>
            <a:endParaRPr lang="hr-HR" sz="1800" smtClean="0">
              <a:latin typeface="Arial" charset="0"/>
            </a:endParaRPr>
          </a:p>
          <a:p>
            <a:pPr>
              <a:spcBef>
                <a:spcPct val="15000"/>
              </a:spcBef>
            </a:pPr>
            <a:r>
              <a:rPr lang="hr-HR" sz="1800" smtClean="0">
                <a:latin typeface="Arial" charset="0"/>
              </a:rPr>
              <a:t>Vrijednosti:</a:t>
            </a:r>
          </a:p>
          <a:p>
            <a:pPr lvl="1">
              <a:buFontTx/>
              <a:buChar char="•"/>
            </a:pPr>
            <a:r>
              <a:rPr lang="hr-HR" sz="1800" smtClean="0">
                <a:latin typeface="Arial" charset="0"/>
              </a:rPr>
              <a:t>ženski likovi: djeca i obitelj (zatim obrazovanje, tradicionalizam, vjerski život i ljubav) </a:t>
            </a:r>
          </a:p>
          <a:p>
            <a:pPr lvl="1">
              <a:buFontTx/>
              <a:buChar char="•"/>
            </a:pPr>
            <a:r>
              <a:rPr lang="hr-HR" sz="1800" smtClean="0">
                <a:latin typeface="Arial" charset="0"/>
              </a:rPr>
              <a:t>muški likovi: ljubav, domoljublje, obrazovanje (zatim djeca, vjerski život, obitelj i dobri odnosi s drugima)</a:t>
            </a:r>
          </a:p>
        </p:txBody>
      </p:sp>
      <p:pic>
        <p:nvPicPr>
          <p:cNvPr id="316420"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p:cNvSpPr>
          <p:nvPr>
            <p:ph type="title"/>
          </p:nvPr>
        </p:nvSpPr>
        <p:spPr/>
        <p:txBody>
          <a:bodyPr/>
          <a:lstStyle/>
          <a:p>
            <a:r>
              <a:rPr lang="hr-HR" sz="3200" b="1" smtClean="0">
                <a:solidFill>
                  <a:schemeClr val="folHlink"/>
                </a:solidFill>
                <a:latin typeface="Arial" charset="0"/>
              </a:rPr>
              <a:t>Stavovi nastavnika/ca o poučavanju o rodnoj ravnopravnosti u školi</a:t>
            </a:r>
          </a:p>
        </p:txBody>
      </p:sp>
      <p:graphicFrame>
        <p:nvGraphicFramePr>
          <p:cNvPr id="318467" name="Object 3"/>
          <p:cNvGraphicFramePr>
            <a:graphicFrameLocks noChangeAspect="1"/>
          </p:cNvGraphicFramePr>
          <p:nvPr>
            <p:ph idx="1"/>
          </p:nvPr>
        </p:nvGraphicFramePr>
        <p:xfrm>
          <a:off x="250825" y="1341438"/>
          <a:ext cx="8496300" cy="4967287"/>
        </p:xfrm>
        <a:graphic>
          <a:graphicData uri="http://schemas.openxmlformats.org/presentationml/2006/ole">
            <p:oleObj spid="_x0000_s318467" name="Grafikon" r:id="rId4" imgW="5867400" imgH="3429000" progId="Excel.Chart.8">
              <p:embed/>
            </p:oleObj>
          </a:graphicData>
        </a:graphic>
      </p:graphicFrame>
      <p:sp>
        <p:nvSpPr>
          <p:cNvPr id="318468" name="Text Box 4"/>
          <p:cNvSpPr txBox="1">
            <a:spLocks noChangeArrowheads="1"/>
          </p:cNvSpPr>
          <p:nvPr/>
        </p:nvSpPr>
        <p:spPr bwMode="auto">
          <a:xfrm>
            <a:off x="6516688" y="6165850"/>
            <a:ext cx="2378075" cy="517525"/>
          </a:xfrm>
          <a:prstGeom prst="rect">
            <a:avLst/>
          </a:prstGeom>
          <a:noFill/>
          <a:ln w="9525">
            <a:noFill/>
            <a:miter lim="800000"/>
            <a:headEnd/>
            <a:tailEnd/>
          </a:ln>
          <a:effectLst/>
        </p:spPr>
        <p:txBody>
          <a:bodyPr>
            <a:spAutoFit/>
          </a:bodyPr>
          <a:lstStyle/>
          <a:p>
            <a:pPr algn="r">
              <a:spcBef>
                <a:spcPct val="50000"/>
              </a:spcBef>
            </a:pPr>
            <a:r>
              <a:rPr lang="hr-HR" sz="1400" b="0"/>
              <a:t>N=136 nastavnika/ca hrv. jezika iz 15% OŠ u RH</a:t>
            </a:r>
            <a:endParaRPr lang="en-US" sz="1400" b="0"/>
          </a:p>
        </p:txBody>
      </p:sp>
      <p:sp>
        <p:nvSpPr>
          <p:cNvPr id="318469" name="Text Box 5"/>
          <p:cNvSpPr txBox="1">
            <a:spLocks noChangeArrowheads="1"/>
          </p:cNvSpPr>
          <p:nvPr/>
        </p:nvSpPr>
        <p:spPr bwMode="auto">
          <a:xfrm>
            <a:off x="179388" y="6308725"/>
            <a:ext cx="4248150" cy="336550"/>
          </a:xfrm>
          <a:prstGeom prst="rect">
            <a:avLst/>
          </a:prstGeom>
          <a:noFill/>
          <a:ln w="9525">
            <a:noFill/>
            <a:miter lim="800000"/>
            <a:headEnd/>
            <a:tailEnd/>
          </a:ln>
          <a:effectLst/>
        </p:spPr>
        <p:txBody>
          <a:bodyPr>
            <a:spAutoFit/>
          </a:bodyPr>
          <a:lstStyle/>
          <a:p>
            <a:pPr algn="r">
              <a:spcBef>
                <a:spcPct val="50000"/>
              </a:spcBef>
            </a:pPr>
            <a:r>
              <a:rPr lang="hr-HR" sz="1600" b="0"/>
              <a:t>Prema Baranović, Jugović i Doolan (2008)</a:t>
            </a:r>
            <a:endParaRPr lang="en-US" sz="1600" b="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p:cNvSpPr>
          <p:nvPr>
            <p:ph type="title"/>
          </p:nvPr>
        </p:nvSpPr>
        <p:spPr/>
        <p:txBody>
          <a:bodyPr/>
          <a:lstStyle/>
          <a:p>
            <a:r>
              <a:rPr lang="hr-HR" sz="3200" b="1" smtClean="0">
                <a:solidFill>
                  <a:schemeClr val="folHlink"/>
                </a:solidFill>
                <a:latin typeface="Arial" charset="0"/>
              </a:rPr>
              <a:t>Stavovi nastavnika/ca o poučavanju o rodnoj ravnopravnosti u školi</a:t>
            </a:r>
          </a:p>
        </p:txBody>
      </p:sp>
      <p:sp>
        <p:nvSpPr>
          <p:cNvPr id="320515" name="Text Box 3"/>
          <p:cNvSpPr txBox="1">
            <a:spLocks noChangeArrowheads="1"/>
          </p:cNvSpPr>
          <p:nvPr/>
        </p:nvSpPr>
        <p:spPr bwMode="auto">
          <a:xfrm>
            <a:off x="179388" y="6308725"/>
            <a:ext cx="4248150" cy="336550"/>
          </a:xfrm>
          <a:prstGeom prst="rect">
            <a:avLst/>
          </a:prstGeom>
          <a:noFill/>
          <a:ln w="9525">
            <a:noFill/>
            <a:miter lim="800000"/>
            <a:headEnd/>
            <a:tailEnd/>
          </a:ln>
          <a:effectLst/>
        </p:spPr>
        <p:txBody>
          <a:bodyPr>
            <a:spAutoFit/>
          </a:bodyPr>
          <a:lstStyle/>
          <a:p>
            <a:pPr algn="r">
              <a:spcBef>
                <a:spcPct val="50000"/>
              </a:spcBef>
            </a:pPr>
            <a:r>
              <a:rPr lang="hr-HR" sz="1600" b="0"/>
              <a:t>Prema Baranović, Jugović i Doolan (2008)</a:t>
            </a:r>
            <a:endParaRPr lang="en-US" sz="1600" b="0"/>
          </a:p>
        </p:txBody>
      </p:sp>
      <p:graphicFrame>
        <p:nvGraphicFramePr>
          <p:cNvPr id="320516" name="Object 4"/>
          <p:cNvGraphicFramePr>
            <a:graphicFrameLocks noChangeAspect="1"/>
          </p:cNvGraphicFramePr>
          <p:nvPr>
            <p:ph idx="1"/>
          </p:nvPr>
        </p:nvGraphicFramePr>
        <p:xfrm>
          <a:off x="339725" y="1341438"/>
          <a:ext cx="8375650" cy="5084762"/>
        </p:xfrm>
        <a:graphic>
          <a:graphicData uri="http://schemas.openxmlformats.org/presentationml/2006/ole">
            <p:oleObj spid="_x0000_s320516" name="Chart" r:id="rId4" imgW="5867317" imgH="3562221" progId="Excel.Chart.8">
              <p:embed/>
            </p:oleObj>
          </a:graphicData>
        </a:graphic>
      </p:graphicFrame>
      <p:sp>
        <p:nvSpPr>
          <p:cNvPr id="320517" name="Text Box 5"/>
          <p:cNvSpPr txBox="1">
            <a:spLocks noChangeArrowheads="1"/>
          </p:cNvSpPr>
          <p:nvPr/>
        </p:nvSpPr>
        <p:spPr bwMode="auto">
          <a:xfrm>
            <a:off x="6516688" y="6165850"/>
            <a:ext cx="2378075" cy="517525"/>
          </a:xfrm>
          <a:prstGeom prst="rect">
            <a:avLst/>
          </a:prstGeom>
          <a:noFill/>
          <a:ln w="9525">
            <a:noFill/>
            <a:miter lim="800000"/>
            <a:headEnd/>
            <a:tailEnd/>
          </a:ln>
          <a:effectLst/>
        </p:spPr>
        <p:txBody>
          <a:bodyPr>
            <a:spAutoFit/>
          </a:bodyPr>
          <a:lstStyle/>
          <a:p>
            <a:pPr algn="r">
              <a:spcBef>
                <a:spcPct val="50000"/>
              </a:spcBef>
            </a:pPr>
            <a:r>
              <a:rPr lang="hr-HR" sz="1400" b="0"/>
              <a:t>N=136 nastavnika/ca hrv. jezika iz 15% OŠ u RH</a:t>
            </a:r>
            <a:endParaRPr lang="en-US" sz="1400" b="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Rectangle 2"/>
          <p:cNvSpPr>
            <a:spLocks noGrp="1"/>
          </p:cNvSpPr>
          <p:nvPr>
            <p:ph type="title"/>
          </p:nvPr>
        </p:nvSpPr>
        <p:spPr/>
        <p:txBody>
          <a:bodyPr/>
          <a:lstStyle/>
          <a:p>
            <a:r>
              <a:rPr lang="hr-HR" sz="3600" b="1" smtClean="0">
                <a:solidFill>
                  <a:schemeClr val="folHlink"/>
                </a:solidFill>
                <a:latin typeface="Arial" charset="0"/>
              </a:rPr>
              <a:t>Zaključak predavanja</a:t>
            </a:r>
            <a:endParaRPr lang="en-US" sz="3600" b="1" smtClean="0">
              <a:solidFill>
                <a:schemeClr val="folHlink"/>
              </a:solidFill>
              <a:latin typeface="Arial" charset="0"/>
            </a:endParaRPr>
          </a:p>
        </p:txBody>
      </p:sp>
      <p:sp>
        <p:nvSpPr>
          <p:cNvPr id="322563" name="Rectangle 3"/>
          <p:cNvSpPr>
            <a:spLocks noGrp="1"/>
          </p:cNvSpPr>
          <p:nvPr>
            <p:ph type="body" idx="1"/>
          </p:nvPr>
        </p:nvSpPr>
        <p:spPr/>
        <p:txBody>
          <a:bodyPr/>
          <a:lstStyle/>
          <a:p>
            <a:pPr>
              <a:lnSpc>
                <a:spcPct val="80000"/>
              </a:lnSpc>
            </a:pPr>
            <a:r>
              <a:rPr lang="hr-HR" sz="2000" smtClean="0">
                <a:latin typeface="Arial" charset="0"/>
              </a:rPr>
              <a:t>Jednaka prava na obrazovanje žena i muškaraca u Hrvatskoj</a:t>
            </a:r>
          </a:p>
          <a:p>
            <a:pPr>
              <a:lnSpc>
                <a:spcPct val="80000"/>
              </a:lnSpc>
            </a:pPr>
            <a:r>
              <a:rPr lang="hr-HR" sz="2000" smtClean="0">
                <a:latin typeface="Arial" charset="0"/>
              </a:rPr>
              <a:t>Unatoč povećavanju broja žena na fakultetima, obrazovni odabiri žena i muškaraca u nekim područjima su još uvijek stereotipni</a:t>
            </a:r>
          </a:p>
          <a:p>
            <a:pPr>
              <a:lnSpc>
                <a:spcPct val="80000"/>
              </a:lnSpc>
            </a:pPr>
            <a:r>
              <a:rPr lang="hr-HR" sz="2000" smtClean="0">
                <a:latin typeface="Arial" charset="0"/>
              </a:rPr>
              <a:t>Djevojke podcjenjuju svoje obrazovne uspjehe i sposobnosti u odnosu na mladiće</a:t>
            </a:r>
          </a:p>
          <a:p>
            <a:pPr>
              <a:lnSpc>
                <a:spcPct val="80000"/>
              </a:lnSpc>
            </a:pPr>
            <a:r>
              <a:rPr lang="hr-HR" sz="2000" smtClean="0">
                <a:latin typeface="Arial" charset="0"/>
              </a:rPr>
              <a:t>Tradicionalne rodne uloge i stereotipi mogu odvratiti učenike/ce od rodno nestereotipnih obrazovnih odabira</a:t>
            </a:r>
          </a:p>
          <a:p>
            <a:pPr lvl="1">
              <a:lnSpc>
                <a:spcPct val="80000"/>
              </a:lnSpc>
              <a:buFont typeface="Wingdings" pitchFamily="2" charset="2"/>
              <a:buChar char="Ø"/>
            </a:pPr>
            <a:r>
              <a:rPr lang="hr-HR" sz="2000" smtClean="0">
                <a:latin typeface="Arial" charset="0"/>
              </a:rPr>
              <a:t>Implikacija: važno je osmisliti rodno osjetljive intervencijske programe za mlade (dekonstrukcija tradicionalnih rodnih uloga, pružanje točnih informacija o zanimanjima…) </a:t>
            </a:r>
          </a:p>
          <a:p>
            <a:pPr>
              <a:lnSpc>
                <a:spcPct val="80000"/>
              </a:lnSpc>
            </a:pPr>
            <a:endParaRPr lang="hr-HR" sz="2000" smtClean="0">
              <a:latin typeface="Arial" charset="0"/>
            </a:endParaRPr>
          </a:p>
          <a:p>
            <a:pPr>
              <a:lnSpc>
                <a:spcPct val="80000"/>
              </a:lnSpc>
            </a:pPr>
            <a:r>
              <a:rPr lang="hr-HR" sz="2000" smtClean="0">
                <a:latin typeface="Arial" charset="0"/>
              </a:rPr>
              <a:t>Prikazi likova u čitankama su rodno stereotipni, a nastavnici/e su podržavaju rodnu ravnopravnost u obrazovanju više na deklarativnoj razini nego stvarnom praksom</a:t>
            </a:r>
          </a:p>
          <a:p>
            <a:pPr lvl="1">
              <a:lnSpc>
                <a:spcPct val="80000"/>
              </a:lnSpc>
              <a:buFont typeface="Wingdings" pitchFamily="2" charset="2"/>
              <a:buChar char="Ø"/>
            </a:pPr>
            <a:r>
              <a:rPr lang="hr-HR" sz="2000" smtClean="0">
                <a:latin typeface="Arial" charset="0"/>
              </a:rPr>
              <a:t>Implikacija: sustav obrazovanja bi trebao biti rodno osjetljiviji</a:t>
            </a:r>
          </a:p>
        </p:txBody>
      </p:sp>
      <p:pic>
        <p:nvPicPr>
          <p:cNvPr id="322564"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p:cNvSpPr>
          <p:nvPr>
            <p:ph type="title"/>
          </p:nvPr>
        </p:nvSpPr>
        <p:spPr/>
        <p:txBody>
          <a:bodyPr/>
          <a:lstStyle/>
          <a:p>
            <a:r>
              <a:rPr lang="hr-HR" sz="3600" b="1" smtClean="0">
                <a:solidFill>
                  <a:schemeClr val="folHlink"/>
                </a:solidFill>
                <a:latin typeface="Arial" charset="0"/>
              </a:rPr>
              <a:t>Rodne politike u obrazovanju</a:t>
            </a:r>
            <a:r>
              <a:rPr lang="hr-HR" sz="3600" smtClean="0">
                <a:solidFill>
                  <a:schemeClr val="folHlink"/>
                </a:solidFill>
                <a:latin typeface="Arial" charset="0"/>
              </a:rPr>
              <a:t> </a:t>
            </a:r>
            <a:endParaRPr lang="en-US" sz="3600" smtClean="0">
              <a:solidFill>
                <a:schemeClr val="folHlink"/>
              </a:solidFill>
              <a:latin typeface="Arial" charset="0"/>
            </a:endParaRPr>
          </a:p>
        </p:txBody>
      </p:sp>
      <p:sp>
        <p:nvSpPr>
          <p:cNvPr id="324611" name="Rectangle 3"/>
          <p:cNvSpPr>
            <a:spLocks noGrp="1"/>
          </p:cNvSpPr>
          <p:nvPr>
            <p:ph type="body" idx="1"/>
          </p:nvPr>
        </p:nvSpPr>
        <p:spPr>
          <a:xfrm>
            <a:off x="457200" y="1600200"/>
            <a:ext cx="8229600" cy="4852988"/>
          </a:xfrm>
        </p:spPr>
        <p:txBody>
          <a:bodyPr/>
          <a:lstStyle/>
          <a:p>
            <a:pPr>
              <a:lnSpc>
                <a:spcPct val="80000"/>
              </a:lnSpc>
            </a:pPr>
            <a:r>
              <a:rPr lang="hr-HR" sz="2000" smtClean="0">
                <a:latin typeface="Arial" charset="0"/>
              </a:rPr>
              <a:t>Rodne politike u obrazovanju u zemljama EU =&gt; najčešći cilj je nadići tradicionalne rodne uloge i stereotipe </a:t>
            </a:r>
          </a:p>
          <a:p>
            <a:pPr lvl="1">
              <a:lnSpc>
                <a:spcPct val="80000"/>
              </a:lnSpc>
              <a:buFont typeface="Wingdings" pitchFamily="2" charset="2"/>
              <a:buChar char="Ø"/>
            </a:pPr>
            <a:r>
              <a:rPr lang="hr-HR" sz="2000" smtClean="0">
                <a:latin typeface="Arial" charset="0"/>
              </a:rPr>
              <a:t>različite mjere za postizanje tog cilja: profesionalna orijentacija, rodno osjetljivo poučavanje i revizija kurikuluma (Eurydice, 2010)</a:t>
            </a:r>
          </a:p>
          <a:p>
            <a:pPr lvl="1">
              <a:lnSpc>
                <a:spcPct val="80000"/>
              </a:lnSpc>
              <a:buFont typeface="Wingdings" pitchFamily="2" charset="2"/>
              <a:buNone/>
            </a:pPr>
            <a:r>
              <a:rPr lang="hr-HR" sz="2000" smtClean="0">
                <a:latin typeface="Arial" charset="0"/>
              </a:rPr>
              <a:t> </a:t>
            </a:r>
          </a:p>
          <a:p>
            <a:pPr>
              <a:lnSpc>
                <a:spcPct val="80000"/>
              </a:lnSpc>
            </a:pPr>
            <a:r>
              <a:rPr lang="hr-HR" sz="2000" smtClean="0">
                <a:latin typeface="Arial" charset="0"/>
              </a:rPr>
              <a:t>Hrvatska nacionalna strategija za ravnopravnost spolova  =&gt; definirane su mjere za postizanje rodno uravnoteženih profesionalnih odabira žena i muškaraca i za uvođenje rodno osjetljivog obrazovanja u hrvatsko školstvo</a:t>
            </a:r>
          </a:p>
          <a:p>
            <a:pPr lvl="1">
              <a:lnSpc>
                <a:spcPct val="80000"/>
              </a:lnSpc>
              <a:buFont typeface="Wingdings" pitchFamily="2" charset="2"/>
              <a:buChar char="Ø"/>
            </a:pPr>
            <a:r>
              <a:rPr lang="hr-HR" sz="2000" smtClean="0">
                <a:latin typeface="Arial" charset="0"/>
              </a:rPr>
              <a:t>edukacije za ostvarenje tih mjera ne postoje ili su malobrojne i ne provode se sustavno (Ured za ravnopravnost spolova Vlade RH, 2010)</a:t>
            </a:r>
          </a:p>
          <a:p>
            <a:pPr lvl="1">
              <a:lnSpc>
                <a:spcPct val="80000"/>
              </a:lnSpc>
              <a:buFont typeface="Wingdings" pitchFamily="2" charset="2"/>
              <a:buChar char="Ø"/>
            </a:pPr>
            <a:r>
              <a:rPr lang="hr-HR" sz="2000" smtClean="0">
                <a:latin typeface="Arial" charset="0"/>
              </a:rPr>
              <a:t>mogućnosti za osmišljavanje programa za rodno osjetljivo obrazovanje i profesionalnu orijentaciju velike =&gt; psihološka struka, u suradnji s ostalima, bi se mogla aktivnije uključiti u njihovu izradu i provedbu</a:t>
            </a:r>
            <a:r>
              <a:rPr lang="en-US" sz="2000" smtClean="0">
                <a:latin typeface="Arial" charset="0"/>
              </a:rPr>
              <a:t> </a:t>
            </a:r>
            <a:endParaRPr lang="hr-HR" sz="2000" smtClean="0">
              <a:latin typeface="Arial" charset="0"/>
            </a:endParaRPr>
          </a:p>
        </p:txBody>
      </p:sp>
      <p:pic>
        <p:nvPicPr>
          <p:cNvPr id="324612" name="Picture 10" descr="image_provider"/>
          <p:cNvPicPr>
            <a:picLocks noChangeAspect="1" noChangeArrowheads="1"/>
          </p:cNvPicPr>
          <p:nvPr/>
        </p:nvPicPr>
        <p:blipFill>
          <a:blip r:embed="rId3"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p:cNvSpPr>
          <p:nvPr>
            <p:ph type="title"/>
          </p:nvPr>
        </p:nvSpPr>
        <p:spPr/>
        <p:txBody>
          <a:bodyPr/>
          <a:lstStyle/>
          <a:p>
            <a:r>
              <a:rPr lang="hr-HR" sz="3600" b="1" smtClean="0">
                <a:solidFill>
                  <a:schemeClr val="folHlink"/>
                </a:solidFill>
                <a:latin typeface="Arial" charset="0"/>
              </a:rPr>
              <a:t>Internetske stranice</a:t>
            </a:r>
            <a:r>
              <a:rPr lang="hr-HR" sz="3600" smtClean="0">
                <a:solidFill>
                  <a:schemeClr val="folHlink"/>
                </a:solidFill>
                <a:latin typeface="Arial" charset="0"/>
              </a:rPr>
              <a:t> </a:t>
            </a:r>
            <a:endParaRPr lang="en-US" sz="3600" smtClean="0">
              <a:solidFill>
                <a:schemeClr val="folHlink"/>
              </a:solidFill>
              <a:latin typeface="Arial" charset="0"/>
            </a:endParaRPr>
          </a:p>
        </p:txBody>
      </p:sp>
      <p:sp>
        <p:nvSpPr>
          <p:cNvPr id="358403" name="Rectangle 3"/>
          <p:cNvSpPr>
            <a:spLocks noGrp="1"/>
          </p:cNvSpPr>
          <p:nvPr>
            <p:ph type="body" idx="1"/>
          </p:nvPr>
        </p:nvSpPr>
        <p:spPr>
          <a:xfrm>
            <a:off x="457200" y="1600200"/>
            <a:ext cx="8229600" cy="4852988"/>
          </a:xfrm>
        </p:spPr>
        <p:txBody>
          <a:bodyPr/>
          <a:lstStyle/>
          <a:p>
            <a:pPr>
              <a:lnSpc>
                <a:spcPct val="80000"/>
              </a:lnSpc>
              <a:buFont typeface="Arial" charset="0"/>
              <a:buNone/>
            </a:pPr>
            <a:endParaRPr lang="hr-HR" sz="2400" smtClean="0">
              <a:latin typeface="Arial" charset="0"/>
            </a:endParaRPr>
          </a:p>
          <a:p>
            <a:pPr>
              <a:lnSpc>
                <a:spcPct val="80000"/>
              </a:lnSpc>
              <a:buFont typeface="Arial" charset="0"/>
              <a:buNone/>
            </a:pPr>
            <a:r>
              <a:rPr lang="hr-HR" smtClean="0">
                <a:latin typeface="Arial" charset="0"/>
                <a:hlinkClick r:id="rId3"/>
              </a:rPr>
              <a:t>www.girlsintechnology.org</a:t>
            </a:r>
            <a:endParaRPr lang="hr-HR" smtClean="0">
              <a:latin typeface="Arial" charset="0"/>
            </a:endParaRPr>
          </a:p>
          <a:p>
            <a:pPr>
              <a:lnSpc>
                <a:spcPct val="80000"/>
              </a:lnSpc>
              <a:buFont typeface="Arial" charset="0"/>
              <a:buNone/>
            </a:pPr>
            <a:endParaRPr lang="hr-HR" smtClean="0">
              <a:latin typeface="Arial" charset="0"/>
            </a:endParaRPr>
          </a:p>
          <a:p>
            <a:pPr>
              <a:lnSpc>
                <a:spcPct val="80000"/>
              </a:lnSpc>
              <a:buFont typeface="Arial" charset="0"/>
              <a:buNone/>
            </a:pPr>
            <a:r>
              <a:rPr lang="hr-HR" smtClean="0">
                <a:latin typeface="Arial" charset="0"/>
                <a:hlinkClick r:id="rId4"/>
              </a:rPr>
              <a:t>www.girlsgotech.org</a:t>
            </a:r>
            <a:endParaRPr lang="hr-HR" smtClean="0">
              <a:latin typeface="Arial" charset="0"/>
            </a:endParaRPr>
          </a:p>
          <a:p>
            <a:pPr>
              <a:lnSpc>
                <a:spcPct val="80000"/>
              </a:lnSpc>
              <a:buFont typeface="Arial" charset="0"/>
              <a:buNone/>
            </a:pPr>
            <a:endParaRPr lang="hr-HR" smtClean="0">
              <a:latin typeface="Arial" charset="0"/>
            </a:endParaRPr>
          </a:p>
          <a:p>
            <a:pPr>
              <a:lnSpc>
                <a:spcPct val="80000"/>
              </a:lnSpc>
              <a:buFont typeface="Arial" charset="0"/>
              <a:buNone/>
            </a:pPr>
            <a:r>
              <a:rPr lang="hr-HR" smtClean="0">
                <a:latin typeface="Arial" charset="0"/>
                <a:hlinkClick r:id="rId5"/>
              </a:rPr>
              <a:t>www.girlgeeks.org</a:t>
            </a:r>
            <a:endParaRPr lang="hr-HR" smtClean="0">
              <a:latin typeface="Arial" charset="0"/>
            </a:endParaRPr>
          </a:p>
          <a:p>
            <a:pPr>
              <a:lnSpc>
                <a:spcPct val="80000"/>
              </a:lnSpc>
              <a:buFont typeface="Arial" charset="0"/>
              <a:buNone/>
            </a:pPr>
            <a:endParaRPr lang="hr-HR" smtClean="0">
              <a:latin typeface="Arial" charset="0"/>
            </a:endParaRPr>
          </a:p>
          <a:p>
            <a:pPr>
              <a:lnSpc>
                <a:spcPct val="80000"/>
              </a:lnSpc>
              <a:buFont typeface="Arial" charset="0"/>
              <a:buNone/>
            </a:pPr>
            <a:r>
              <a:rPr lang="hr-HR" smtClean="0">
                <a:latin typeface="Arial" charset="0"/>
                <a:hlinkClick r:id="rId6"/>
              </a:rPr>
              <a:t>www.menteach.org</a:t>
            </a:r>
            <a:endParaRPr lang="hr-HR" smtClean="0">
              <a:latin typeface="Arial" charset="0"/>
            </a:endParaRPr>
          </a:p>
          <a:p>
            <a:pPr>
              <a:lnSpc>
                <a:spcPct val="80000"/>
              </a:lnSpc>
              <a:buFont typeface="Arial" charset="0"/>
              <a:buNone/>
            </a:pPr>
            <a:endParaRPr lang="hr-HR" smtClean="0"/>
          </a:p>
        </p:txBody>
      </p:sp>
      <p:pic>
        <p:nvPicPr>
          <p:cNvPr id="358404" name="Picture 10" descr="image_provider"/>
          <p:cNvPicPr>
            <a:picLocks noChangeAspect="1" noChangeArrowheads="1"/>
          </p:cNvPicPr>
          <p:nvPr/>
        </p:nvPicPr>
        <p:blipFill>
          <a:blip r:embed="rId7" cstate="print"/>
          <a:srcRect/>
          <a:stretch>
            <a:fillRect/>
          </a:stretch>
        </p:blipFill>
        <p:spPr bwMode="auto">
          <a:xfrm>
            <a:off x="7921625" y="5940425"/>
            <a:ext cx="1222375"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p:cNvSpPr>
          <p:nvPr>
            <p:ph type="title"/>
          </p:nvPr>
        </p:nvSpPr>
        <p:spPr/>
        <p:txBody>
          <a:bodyPr/>
          <a:lstStyle/>
          <a:p>
            <a:r>
              <a:rPr lang="hr-HR" sz="2000" b="1" smtClean="0">
                <a:solidFill>
                  <a:schemeClr val="folHlink"/>
                </a:solidFill>
                <a:latin typeface="Arial" charset="0"/>
              </a:rPr>
              <a:t>Prikaz veličine teritorija u proporcijama distribucije nadzastupljenosti muške djece nad ženskom u osnovnom obrazovanju u svijetu</a:t>
            </a:r>
            <a:endParaRPr lang="en-US" sz="2000" b="1" smtClean="0">
              <a:solidFill>
                <a:schemeClr val="folHlink"/>
              </a:solidFill>
              <a:latin typeface="Arial" charset="0"/>
            </a:endParaRPr>
          </a:p>
        </p:txBody>
      </p:sp>
      <p:pic>
        <p:nvPicPr>
          <p:cNvPr id="180229" name="Picture 5"/>
          <p:cNvPicPr>
            <a:picLocks noChangeAspect="1" noChangeArrowheads="1"/>
          </p:cNvPicPr>
          <p:nvPr/>
        </p:nvPicPr>
        <p:blipFill>
          <a:blip r:embed="rId3" cstate="print"/>
          <a:srcRect/>
          <a:stretch>
            <a:fillRect/>
          </a:stretch>
        </p:blipFill>
        <p:spPr bwMode="auto">
          <a:xfrm>
            <a:off x="395288" y="1700213"/>
            <a:ext cx="8353425" cy="3910012"/>
          </a:xfrm>
          <a:prstGeom prst="rect">
            <a:avLst/>
          </a:prstGeom>
          <a:noFill/>
          <a:ln w="9525">
            <a:noFill/>
            <a:miter lim="800000"/>
            <a:headEnd/>
            <a:tailEnd/>
          </a:ln>
          <a:effectLst/>
        </p:spPr>
      </p:pic>
      <p:sp>
        <p:nvSpPr>
          <p:cNvPr id="180230" name="Text Box 6"/>
          <p:cNvSpPr txBox="1">
            <a:spLocks noChangeArrowheads="1"/>
          </p:cNvSpPr>
          <p:nvPr/>
        </p:nvSpPr>
        <p:spPr bwMode="auto">
          <a:xfrm>
            <a:off x="3419475" y="5803900"/>
            <a:ext cx="5329238" cy="947738"/>
          </a:xfrm>
          <a:prstGeom prst="rect">
            <a:avLst/>
          </a:prstGeom>
          <a:noFill/>
          <a:ln w="9525">
            <a:noFill/>
            <a:miter lim="800000"/>
            <a:headEnd/>
            <a:tailEnd/>
          </a:ln>
          <a:effectLst/>
        </p:spPr>
        <p:txBody>
          <a:bodyPr>
            <a:spAutoFit/>
          </a:bodyPr>
          <a:lstStyle/>
          <a:p>
            <a:pPr algn="r">
              <a:spcBef>
                <a:spcPct val="50000"/>
              </a:spcBef>
            </a:pPr>
            <a:r>
              <a:rPr lang="hr-HR" sz="1600" b="0">
                <a:hlinkClick r:id="rId4"/>
              </a:rPr>
              <a:t>www.worldmapper.org</a:t>
            </a:r>
            <a:endParaRPr lang="hr-HR" sz="1600" b="0"/>
          </a:p>
          <a:p>
            <a:pPr algn="r">
              <a:spcBef>
                <a:spcPct val="50000"/>
              </a:spcBef>
            </a:pPr>
            <a:r>
              <a:rPr lang="hr-HR" sz="1600" b="0"/>
              <a:t>© Copyright 2006 SASI Group (University of Sheffield) and Mark Newman (University of Michigan)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p:cNvSpPr>
          <p:nvPr>
            <p:ph type="title"/>
          </p:nvPr>
        </p:nvSpPr>
        <p:spPr/>
        <p:txBody>
          <a:bodyPr/>
          <a:lstStyle/>
          <a:p>
            <a:r>
              <a:rPr lang="hr-HR" sz="3200" b="1" smtClean="0">
                <a:solidFill>
                  <a:schemeClr val="folHlink"/>
                </a:solidFill>
                <a:latin typeface="Arial" charset="0"/>
              </a:rPr>
              <a:t>Nepismenost prema rodu u Hrvatskoj</a:t>
            </a:r>
            <a:endParaRPr lang="en-US" sz="3200" b="1" smtClean="0">
              <a:solidFill>
                <a:schemeClr val="folHlink"/>
              </a:solidFill>
              <a:latin typeface="Arial" charset="0"/>
            </a:endParaRPr>
          </a:p>
        </p:txBody>
      </p:sp>
      <p:graphicFrame>
        <p:nvGraphicFramePr>
          <p:cNvPr id="280579" name="Object 3"/>
          <p:cNvGraphicFramePr>
            <a:graphicFrameLocks noChangeAspect="1"/>
          </p:cNvGraphicFramePr>
          <p:nvPr>
            <p:ph idx="1"/>
          </p:nvPr>
        </p:nvGraphicFramePr>
        <p:xfrm>
          <a:off x="179388" y="1557338"/>
          <a:ext cx="8640762" cy="4738687"/>
        </p:xfrm>
        <a:graphic>
          <a:graphicData uri="http://schemas.openxmlformats.org/presentationml/2006/ole">
            <p:oleObj spid="_x0000_s280579" name="Chart" r:id="rId4" imgW="6581775" imgH="3610051" progId="Excel.Chart.8">
              <p:embed/>
            </p:oleObj>
          </a:graphicData>
        </a:graphic>
      </p:graphicFrame>
      <p:sp>
        <p:nvSpPr>
          <p:cNvPr id="280580" name="Text Box 4"/>
          <p:cNvSpPr txBox="1">
            <a:spLocks noChangeArrowheads="1"/>
          </p:cNvSpPr>
          <p:nvPr/>
        </p:nvSpPr>
        <p:spPr bwMode="auto">
          <a:xfrm>
            <a:off x="4140200" y="6453188"/>
            <a:ext cx="4679950" cy="336550"/>
          </a:xfrm>
          <a:prstGeom prst="rect">
            <a:avLst/>
          </a:prstGeom>
          <a:noFill/>
          <a:ln w="9525">
            <a:noFill/>
            <a:miter lim="800000"/>
            <a:headEnd/>
            <a:tailEnd/>
          </a:ln>
          <a:effectLst/>
        </p:spPr>
        <p:txBody>
          <a:bodyPr>
            <a:spAutoFit/>
          </a:bodyPr>
          <a:lstStyle/>
          <a:p>
            <a:pPr>
              <a:spcBef>
                <a:spcPct val="50000"/>
              </a:spcBef>
            </a:pPr>
            <a:r>
              <a:rPr lang="hr-HR" sz="1600" b="0"/>
              <a:t>Izvještaj Žene i muškarci u Hrvatskoj 2010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p:cNvSpPr>
          <p:nvPr>
            <p:ph type="title"/>
          </p:nvPr>
        </p:nvSpPr>
        <p:spPr>
          <a:xfrm>
            <a:off x="179388" y="274638"/>
            <a:ext cx="8964612" cy="1143000"/>
          </a:xfrm>
        </p:spPr>
        <p:txBody>
          <a:bodyPr/>
          <a:lstStyle/>
          <a:p>
            <a:r>
              <a:rPr lang="hr-HR" sz="3200" b="1" smtClean="0">
                <a:solidFill>
                  <a:schemeClr val="folHlink"/>
                </a:solidFill>
                <a:latin typeface="Arial" charset="0"/>
              </a:rPr>
              <a:t>Stanovništvo staro 15 godina i više prema razini obrazovanja 2001. god.</a:t>
            </a:r>
            <a:endParaRPr lang="en-US" sz="3200" b="1" smtClean="0">
              <a:solidFill>
                <a:schemeClr val="folHlink"/>
              </a:solidFill>
              <a:latin typeface="Arial" charset="0"/>
            </a:endParaRPr>
          </a:p>
        </p:txBody>
      </p:sp>
      <p:graphicFrame>
        <p:nvGraphicFramePr>
          <p:cNvPr id="288773" name="Object 5"/>
          <p:cNvGraphicFramePr>
            <a:graphicFrameLocks noChangeAspect="1"/>
          </p:cNvGraphicFramePr>
          <p:nvPr>
            <p:ph idx="1"/>
          </p:nvPr>
        </p:nvGraphicFramePr>
        <p:xfrm>
          <a:off x="0" y="1484313"/>
          <a:ext cx="9144000" cy="5145087"/>
        </p:xfrm>
        <a:graphic>
          <a:graphicData uri="http://schemas.openxmlformats.org/presentationml/2006/ole">
            <p:oleObj spid="_x0000_s288773" name="Grafikon" r:id="rId4" imgW="6619875" imgH="3724275" progId="Excel.Chart.8">
              <p:embed/>
            </p:oleObj>
          </a:graphicData>
        </a:graphic>
      </p:graphicFrame>
      <p:sp>
        <p:nvSpPr>
          <p:cNvPr id="288774" name="Text Box 6"/>
          <p:cNvSpPr txBox="1">
            <a:spLocks noChangeArrowheads="1"/>
          </p:cNvSpPr>
          <p:nvPr/>
        </p:nvSpPr>
        <p:spPr bwMode="auto">
          <a:xfrm>
            <a:off x="3779838" y="6381750"/>
            <a:ext cx="5184775" cy="336550"/>
          </a:xfrm>
          <a:prstGeom prst="rect">
            <a:avLst/>
          </a:prstGeom>
          <a:noFill/>
          <a:ln w="9525">
            <a:noFill/>
            <a:miter lim="800000"/>
            <a:headEnd/>
            <a:tailEnd/>
          </a:ln>
          <a:effectLst/>
        </p:spPr>
        <p:txBody>
          <a:bodyPr>
            <a:spAutoFit/>
          </a:bodyPr>
          <a:lstStyle/>
          <a:p>
            <a:pPr>
              <a:spcBef>
                <a:spcPct val="50000"/>
              </a:spcBef>
            </a:pPr>
            <a:r>
              <a:rPr lang="hr-HR" sz="1600" b="0"/>
              <a:t>Popis 2001, Izvještaj Žene i muškarci u Hrvatskoj 2010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p:cNvSpPr>
          <p:nvPr>
            <p:ph type="title"/>
          </p:nvPr>
        </p:nvSpPr>
        <p:spPr/>
        <p:txBody>
          <a:bodyPr/>
          <a:lstStyle/>
          <a:p>
            <a:r>
              <a:rPr lang="hr-HR" sz="3200" b="1" smtClean="0">
                <a:solidFill>
                  <a:schemeClr val="folHlink"/>
                </a:solidFill>
                <a:latin typeface="Arial" charset="0"/>
              </a:rPr>
              <a:t>Broj i omjeri žena i muškaraca koji su diplomirali na visokim učilištima</a:t>
            </a:r>
            <a:endParaRPr lang="en-US" sz="3200" b="1" smtClean="0">
              <a:solidFill>
                <a:schemeClr val="folHlink"/>
              </a:solidFill>
              <a:latin typeface="Arial" charset="0"/>
            </a:endParaRPr>
          </a:p>
        </p:txBody>
      </p:sp>
      <p:sp>
        <p:nvSpPr>
          <p:cNvPr id="282627" name="Text Box 3"/>
          <p:cNvSpPr txBox="1">
            <a:spLocks noChangeArrowheads="1"/>
          </p:cNvSpPr>
          <p:nvPr/>
        </p:nvSpPr>
        <p:spPr bwMode="auto">
          <a:xfrm>
            <a:off x="4140200" y="6453188"/>
            <a:ext cx="4679950" cy="336550"/>
          </a:xfrm>
          <a:prstGeom prst="rect">
            <a:avLst/>
          </a:prstGeom>
          <a:noFill/>
          <a:ln w="9525">
            <a:noFill/>
            <a:miter lim="800000"/>
            <a:headEnd/>
            <a:tailEnd/>
          </a:ln>
          <a:effectLst/>
        </p:spPr>
        <p:txBody>
          <a:bodyPr>
            <a:spAutoFit/>
          </a:bodyPr>
          <a:lstStyle/>
          <a:p>
            <a:pPr>
              <a:spcBef>
                <a:spcPct val="50000"/>
              </a:spcBef>
            </a:pPr>
            <a:r>
              <a:rPr lang="hr-HR" sz="1600" b="0"/>
              <a:t>Izvještaj Žene i muškarci u Hrvatskoj 2013</a:t>
            </a:r>
          </a:p>
        </p:txBody>
      </p:sp>
      <p:graphicFrame>
        <p:nvGraphicFramePr>
          <p:cNvPr id="282629" name="Object 5"/>
          <p:cNvGraphicFramePr>
            <a:graphicFrameLocks noChangeAspect="1"/>
          </p:cNvGraphicFramePr>
          <p:nvPr>
            <p:ph idx="1"/>
          </p:nvPr>
        </p:nvGraphicFramePr>
        <p:xfrm>
          <a:off x="252413" y="1560513"/>
          <a:ext cx="8859837" cy="4872037"/>
        </p:xfrm>
        <a:graphic>
          <a:graphicData uri="http://schemas.openxmlformats.org/presentationml/2006/ole">
            <p:oleObj spid="_x0000_s282629" name="Chart" r:id="rId4" imgW="6686517" imgH="3676732" progId="Excel.Chart.8">
              <p:embed/>
            </p:oleObj>
          </a:graphicData>
        </a:graphic>
      </p:graphicFrame>
      <p:sp>
        <p:nvSpPr>
          <p:cNvPr id="282630" name="Text Box 6"/>
          <p:cNvSpPr txBox="1">
            <a:spLocks noChangeArrowheads="1"/>
          </p:cNvSpPr>
          <p:nvPr/>
        </p:nvSpPr>
        <p:spPr bwMode="auto">
          <a:xfrm>
            <a:off x="2051050" y="4868863"/>
            <a:ext cx="576263" cy="304800"/>
          </a:xfrm>
          <a:prstGeom prst="rect">
            <a:avLst/>
          </a:prstGeom>
          <a:noFill/>
          <a:ln w="9525">
            <a:noFill/>
            <a:miter lim="800000"/>
            <a:headEnd/>
            <a:tailEnd/>
          </a:ln>
          <a:effectLst/>
        </p:spPr>
        <p:txBody>
          <a:bodyPr>
            <a:spAutoFit/>
          </a:bodyPr>
          <a:lstStyle/>
          <a:p>
            <a:pPr>
              <a:spcBef>
                <a:spcPct val="50000"/>
              </a:spcBef>
            </a:pPr>
            <a:r>
              <a:rPr lang="hr-HR" sz="1400" b="0"/>
              <a:t>31,8</a:t>
            </a:r>
            <a:endParaRPr lang="en-US" sz="1400" b="0"/>
          </a:p>
        </p:txBody>
      </p:sp>
      <p:sp>
        <p:nvSpPr>
          <p:cNvPr id="282631" name="Text Box 7"/>
          <p:cNvSpPr txBox="1">
            <a:spLocks noChangeArrowheads="1"/>
          </p:cNvSpPr>
          <p:nvPr/>
        </p:nvSpPr>
        <p:spPr bwMode="auto">
          <a:xfrm>
            <a:off x="4356100" y="4149725"/>
            <a:ext cx="576263" cy="304800"/>
          </a:xfrm>
          <a:prstGeom prst="rect">
            <a:avLst/>
          </a:prstGeom>
          <a:noFill/>
          <a:ln w="9525">
            <a:noFill/>
            <a:miter lim="800000"/>
            <a:headEnd/>
            <a:tailEnd/>
          </a:ln>
          <a:effectLst/>
        </p:spPr>
        <p:txBody>
          <a:bodyPr>
            <a:spAutoFit/>
          </a:bodyPr>
          <a:lstStyle/>
          <a:p>
            <a:pPr>
              <a:spcBef>
                <a:spcPct val="50000"/>
              </a:spcBef>
            </a:pPr>
            <a:r>
              <a:rPr lang="hr-HR" sz="1400" b="0"/>
              <a:t>44,6</a:t>
            </a:r>
            <a:endParaRPr lang="en-US" sz="1400" b="0"/>
          </a:p>
        </p:txBody>
      </p:sp>
      <p:sp>
        <p:nvSpPr>
          <p:cNvPr id="282632" name="Text Box 8"/>
          <p:cNvSpPr txBox="1">
            <a:spLocks noChangeArrowheads="1"/>
          </p:cNvSpPr>
          <p:nvPr/>
        </p:nvSpPr>
        <p:spPr bwMode="auto">
          <a:xfrm>
            <a:off x="3132138" y="4365625"/>
            <a:ext cx="576262" cy="304800"/>
          </a:xfrm>
          <a:prstGeom prst="rect">
            <a:avLst/>
          </a:prstGeom>
          <a:noFill/>
          <a:ln w="9525">
            <a:noFill/>
            <a:miter lim="800000"/>
            <a:headEnd/>
            <a:tailEnd/>
          </a:ln>
          <a:effectLst/>
        </p:spPr>
        <p:txBody>
          <a:bodyPr>
            <a:spAutoFit/>
          </a:bodyPr>
          <a:lstStyle/>
          <a:p>
            <a:pPr>
              <a:spcBef>
                <a:spcPct val="50000"/>
              </a:spcBef>
            </a:pPr>
            <a:r>
              <a:rPr lang="hr-HR" sz="1400" b="0"/>
              <a:t>46,1</a:t>
            </a:r>
            <a:endParaRPr lang="en-US" sz="1400" b="0"/>
          </a:p>
        </p:txBody>
      </p:sp>
      <p:sp>
        <p:nvSpPr>
          <p:cNvPr id="282633" name="Text Box 9"/>
          <p:cNvSpPr txBox="1">
            <a:spLocks noChangeArrowheads="1"/>
          </p:cNvSpPr>
          <p:nvPr/>
        </p:nvSpPr>
        <p:spPr bwMode="auto">
          <a:xfrm>
            <a:off x="3635375" y="4292600"/>
            <a:ext cx="576263" cy="304800"/>
          </a:xfrm>
          <a:prstGeom prst="rect">
            <a:avLst/>
          </a:prstGeom>
          <a:noFill/>
          <a:ln w="9525">
            <a:noFill/>
            <a:miter lim="800000"/>
            <a:headEnd/>
            <a:tailEnd/>
          </a:ln>
          <a:effectLst/>
        </p:spPr>
        <p:txBody>
          <a:bodyPr>
            <a:spAutoFit/>
          </a:bodyPr>
          <a:lstStyle/>
          <a:p>
            <a:pPr>
              <a:spcBef>
                <a:spcPct val="50000"/>
              </a:spcBef>
            </a:pPr>
            <a:r>
              <a:rPr lang="hr-HR" sz="1400" b="0"/>
              <a:t>53,9</a:t>
            </a:r>
            <a:endParaRPr lang="en-US" sz="1400" b="0"/>
          </a:p>
        </p:txBody>
      </p:sp>
      <p:sp>
        <p:nvSpPr>
          <p:cNvPr id="282635" name="Text Box 11"/>
          <p:cNvSpPr txBox="1">
            <a:spLocks noChangeArrowheads="1"/>
          </p:cNvSpPr>
          <p:nvPr/>
        </p:nvSpPr>
        <p:spPr bwMode="auto">
          <a:xfrm>
            <a:off x="2484438" y="4581525"/>
            <a:ext cx="576262" cy="304800"/>
          </a:xfrm>
          <a:prstGeom prst="rect">
            <a:avLst/>
          </a:prstGeom>
          <a:noFill/>
          <a:ln w="9525">
            <a:noFill/>
            <a:miter lim="800000"/>
            <a:headEnd/>
            <a:tailEnd/>
          </a:ln>
          <a:effectLst/>
        </p:spPr>
        <p:txBody>
          <a:bodyPr>
            <a:spAutoFit/>
          </a:bodyPr>
          <a:lstStyle/>
          <a:p>
            <a:pPr>
              <a:spcBef>
                <a:spcPct val="50000"/>
              </a:spcBef>
            </a:pPr>
            <a:r>
              <a:rPr lang="hr-HR" sz="1400" b="0"/>
              <a:t>68,2</a:t>
            </a:r>
            <a:endParaRPr lang="en-US" sz="1400" b="0"/>
          </a:p>
        </p:txBody>
      </p:sp>
      <p:sp>
        <p:nvSpPr>
          <p:cNvPr id="282636" name="Text Box 12"/>
          <p:cNvSpPr txBox="1">
            <a:spLocks noChangeArrowheads="1"/>
          </p:cNvSpPr>
          <p:nvPr/>
        </p:nvSpPr>
        <p:spPr bwMode="auto">
          <a:xfrm>
            <a:off x="5940425" y="4292600"/>
            <a:ext cx="576263" cy="304800"/>
          </a:xfrm>
          <a:prstGeom prst="rect">
            <a:avLst/>
          </a:prstGeom>
          <a:noFill/>
          <a:ln w="9525">
            <a:noFill/>
            <a:miter lim="800000"/>
            <a:headEnd/>
            <a:tailEnd/>
          </a:ln>
          <a:effectLst/>
        </p:spPr>
        <p:txBody>
          <a:bodyPr>
            <a:spAutoFit/>
          </a:bodyPr>
          <a:lstStyle/>
          <a:p>
            <a:pPr>
              <a:spcBef>
                <a:spcPct val="50000"/>
              </a:spcBef>
            </a:pPr>
            <a:r>
              <a:rPr lang="hr-HR" sz="1400" b="0"/>
              <a:t>46,3</a:t>
            </a:r>
            <a:endParaRPr lang="en-US" sz="1400" b="0"/>
          </a:p>
        </p:txBody>
      </p:sp>
      <p:sp>
        <p:nvSpPr>
          <p:cNvPr id="282637" name="Text Box 13"/>
          <p:cNvSpPr txBox="1">
            <a:spLocks noChangeArrowheads="1"/>
          </p:cNvSpPr>
          <p:nvPr/>
        </p:nvSpPr>
        <p:spPr bwMode="auto">
          <a:xfrm>
            <a:off x="5508625" y="4221163"/>
            <a:ext cx="576263" cy="304800"/>
          </a:xfrm>
          <a:prstGeom prst="rect">
            <a:avLst/>
          </a:prstGeom>
          <a:noFill/>
          <a:ln w="9525">
            <a:noFill/>
            <a:miter lim="800000"/>
            <a:headEnd/>
            <a:tailEnd/>
          </a:ln>
          <a:effectLst/>
        </p:spPr>
        <p:txBody>
          <a:bodyPr>
            <a:spAutoFit/>
          </a:bodyPr>
          <a:lstStyle/>
          <a:p>
            <a:pPr>
              <a:spcBef>
                <a:spcPct val="50000"/>
              </a:spcBef>
            </a:pPr>
            <a:r>
              <a:rPr lang="hr-HR" sz="1400" b="0"/>
              <a:t>53,7</a:t>
            </a:r>
            <a:endParaRPr lang="en-US" sz="1400" b="0"/>
          </a:p>
        </p:txBody>
      </p:sp>
      <p:sp>
        <p:nvSpPr>
          <p:cNvPr id="282638" name="Text Box 14"/>
          <p:cNvSpPr txBox="1">
            <a:spLocks noChangeArrowheads="1"/>
          </p:cNvSpPr>
          <p:nvPr/>
        </p:nvSpPr>
        <p:spPr bwMode="auto">
          <a:xfrm>
            <a:off x="4787900" y="3860800"/>
            <a:ext cx="576263" cy="304800"/>
          </a:xfrm>
          <a:prstGeom prst="rect">
            <a:avLst/>
          </a:prstGeom>
          <a:noFill/>
          <a:ln w="9525">
            <a:noFill/>
            <a:miter lim="800000"/>
            <a:headEnd/>
            <a:tailEnd/>
          </a:ln>
          <a:effectLst/>
        </p:spPr>
        <p:txBody>
          <a:bodyPr>
            <a:spAutoFit/>
          </a:bodyPr>
          <a:lstStyle/>
          <a:p>
            <a:pPr>
              <a:spcBef>
                <a:spcPct val="50000"/>
              </a:spcBef>
            </a:pPr>
            <a:r>
              <a:rPr lang="hr-HR" sz="1400" b="0"/>
              <a:t>55,4</a:t>
            </a:r>
            <a:endParaRPr lang="en-US" sz="1400" b="0"/>
          </a:p>
        </p:txBody>
      </p:sp>
      <p:sp>
        <p:nvSpPr>
          <p:cNvPr id="282639" name="Text Box 15"/>
          <p:cNvSpPr txBox="1">
            <a:spLocks noChangeArrowheads="1"/>
          </p:cNvSpPr>
          <p:nvPr/>
        </p:nvSpPr>
        <p:spPr bwMode="auto">
          <a:xfrm>
            <a:off x="8316913" y="2852738"/>
            <a:ext cx="576262" cy="304800"/>
          </a:xfrm>
          <a:prstGeom prst="rect">
            <a:avLst/>
          </a:prstGeom>
          <a:noFill/>
          <a:ln w="9525">
            <a:noFill/>
            <a:miter lim="800000"/>
            <a:headEnd/>
            <a:tailEnd/>
          </a:ln>
          <a:effectLst/>
        </p:spPr>
        <p:txBody>
          <a:bodyPr>
            <a:spAutoFit/>
          </a:bodyPr>
          <a:lstStyle/>
          <a:p>
            <a:pPr>
              <a:spcBef>
                <a:spcPct val="50000"/>
              </a:spcBef>
            </a:pPr>
            <a:r>
              <a:rPr lang="hr-HR" sz="1400" b="0"/>
              <a:t>41,3</a:t>
            </a:r>
            <a:endParaRPr lang="en-US" sz="1400" b="0"/>
          </a:p>
        </p:txBody>
      </p:sp>
      <p:sp>
        <p:nvSpPr>
          <p:cNvPr id="282640" name="Text Box 16"/>
          <p:cNvSpPr txBox="1">
            <a:spLocks noChangeArrowheads="1"/>
          </p:cNvSpPr>
          <p:nvPr/>
        </p:nvSpPr>
        <p:spPr bwMode="auto">
          <a:xfrm>
            <a:off x="7885113" y="2060575"/>
            <a:ext cx="576262" cy="304800"/>
          </a:xfrm>
          <a:prstGeom prst="rect">
            <a:avLst/>
          </a:prstGeom>
          <a:noFill/>
          <a:ln w="9525">
            <a:noFill/>
            <a:miter lim="800000"/>
            <a:headEnd/>
            <a:tailEnd/>
          </a:ln>
          <a:effectLst/>
        </p:spPr>
        <p:txBody>
          <a:bodyPr>
            <a:spAutoFit/>
          </a:bodyPr>
          <a:lstStyle/>
          <a:p>
            <a:pPr>
              <a:spcBef>
                <a:spcPct val="50000"/>
              </a:spcBef>
            </a:pPr>
            <a:r>
              <a:rPr lang="hr-HR" sz="1400" b="0"/>
              <a:t>58,7</a:t>
            </a:r>
            <a:endParaRPr lang="en-US" sz="1400" b="0"/>
          </a:p>
        </p:txBody>
      </p:sp>
      <p:sp>
        <p:nvSpPr>
          <p:cNvPr id="282641" name="Text Box 17"/>
          <p:cNvSpPr txBox="1">
            <a:spLocks noChangeArrowheads="1"/>
          </p:cNvSpPr>
          <p:nvPr/>
        </p:nvSpPr>
        <p:spPr bwMode="auto">
          <a:xfrm>
            <a:off x="7164388" y="4076700"/>
            <a:ext cx="576262" cy="304800"/>
          </a:xfrm>
          <a:prstGeom prst="rect">
            <a:avLst/>
          </a:prstGeom>
          <a:noFill/>
          <a:ln w="9525">
            <a:noFill/>
            <a:miter lim="800000"/>
            <a:headEnd/>
            <a:tailEnd/>
          </a:ln>
          <a:effectLst/>
        </p:spPr>
        <p:txBody>
          <a:bodyPr>
            <a:spAutoFit/>
          </a:bodyPr>
          <a:lstStyle/>
          <a:p>
            <a:pPr>
              <a:spcBef>
                <a:spcPct val="50000"/>
              </a:spcBef>
            </a:pPr>
            <a:r>
              <a:rPr lang="hr-HR" sz="1400" b="0"/>
              <a:t>44,4</a:t>
            </a:r>
            <a:endParaRPr lang="en-US" sz="1400" b="0"/>
          </a:p>
        </p:txBody>
      </p:sp>
      <p:sp>
        <p:nvSpPr>
          <p:cNvPr id="282642" name="Text Box 18"/>
          <p:cNvSpPr txBox="1">
            <a:spLocks noChangeArrowheads="1"/>
          </p:cNvSpPr>
          <p:nvPr/>
        </p:nvSpPr>
        <p:spPr bwMode="auto">
          <a:xfrm>
            <a:off x="6732588" y="3933825"/>
            <a:ext cx="576262" cy="304800"/>
          </a:xfrm>
          <a:prstGeom prst="rect">
            <a:avLst/>
          </a:prstGeom>
          <a:noFill/>
          <a:ln w="9525">
            <a:noFill/>
            <a:miter lim="800000"/>
            <a:headEnd/>
            <a:tailEnd/>
          </a:ln>
          <a:effectLst/>
        </p:spPr>
        <p:txBody>
          <a:bodyPr>
            <a:spAutoFit/>
          </a:bodyPr>
          <a:lstStyle/>
          <a:p>
            <a:pPr>
              <a:spcBef>
                <a:spcPct val="50000"/>
              </a:spcBef>
            </a:pPr>
            <a:r>
              <a:rPr lang="hr-HR" sz="1400" b="0"/>
              <a:t>55,6</a:t>
            </a:r>
            <a:endParaRPr lang="en-US" sz="1400" b="0"/>
          </a:p>
        </p:txBody>
      </p:sp>
      <p:sp>
        <p:nvSpPr>
          <p:cNvPr id="282643" name="Text Box 19"/>
          <p:cNvSpPr txBox="1">
            <a:spLocks noChangeArrowheads="1"/>
          </p:cNvSpPr>
          <p:nvPr/>
        </p:nvSpPr>
        <p:spPr bwMode="auto">
          <a:xfrm>
            <a:off x="5076825" y="2349500"/>
            <a:ext cx="576263" cy="304800"/>
          </a:xfrm>
          <a:prstGeom prst="rect">
            <a:avLst/>
          </a:prstGeom>
          <a:noFill/>
          <a:ln w="9525">
            <a:noFill/>
            <a:miter lim="800000"/>
            <a:headEnd/>
            <a:tailEnd/>
          </a:ln>
          <a:effectLst/>
        </p:spPr>
        <p:txBody>
          <a:bodyPr>
            <a:spAutoFit/>
          </a:bodyPr>
          <a:lstStyle/>
          <a:p>
            <a:pPr>
              <a:spcBef>
                <a:spcPct val="50000"/>
              </a:spcBef>
            </a:pPr>
            <a:r>
              <a:rPr lang="hr-HR" sz="1400" b="0"/>
              <a:t>%</a:t>
            </a:r>
            <a:endParaRPr lang="en-US" sz="1400" b="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p:cNvSpPr>
          <p:nvPr>
            <p:ph type="title"/>
          </p:nvPr>
        </p:nvSpPr>
        <p:spPr/>
        <p:txBody>
          <a:bodyPr/>
          <a:lstStyle/>
          <a:p>
            <a:r>
              <a:rPr lang="hr-HR" sz="3200" b="1" smtClean="0">
                <a:solidFill>
                  <a:schemeClr val="folHlink"/>
                </a:solidFill>
                <a:latin typeface="Arial" charset="0"/>
              </a:rPr>
              <a:t>Omjeri žena i muškaraca koji su stekli magisterij*</a:t>
            </a:r>
            <a:endParaRPr lang="en-US" sz="3200" b="1" smtClean="0">
              <a:solidFill>
                <a:schemeClr val="folHlink"/>
              </a:solidFill>
              <a:latin typeface="Arial" charset="0"/>
            </a:endParaRPr>
          </a:p>
        </p:txBody>
      </p:sp>
      <p:sp>
        <p:nvSpPr>
          <p:cNvPr id="284675" name="Text Box 3"/>
          <p:cNvSpPr txBox="1">
            <a:spLocks noChangeArrowheads="1"/>
          </p:cNvSpPr>
          <p:nvPr/>
        </p:nvSpPr>
        <p:spPr bwMode="auto">
          <a:xfrm>
            <a:off x="4140200" y="6453188"/>
            <a:ext cx="4679950" cy="336550"/>
          </a:xfrm>
          <a:prstGeom prst="rect">
            <a:avLst/>
          </a:prstGeom>
          <a:noFill/>
          <a:ln w="9525">
            <a:noFill/>
            <a:miter lim="800000"/>
            <a:headEnd/>
            <a:tailEnd/>
          </a:ln>
          <a:effectLst/>
        </p:spPr>
        <p:txBody>
          <a:bodyPr>
            <a:spAutoFit/>
          </a:bodyPr>
          <a:lstStyle/>
          <a:p>
            <a:pPr>
              <a:spcBef>
                <a:spcPct val="50000"/>
              </a:spcBef>
            </a:pPr>
            <a:r>
              <a:rPr lang="hr-HR" sz="1600" b="0"/>
              <a:t>Izvještaj Žene i muškarci u Hrvatskoj 2013 </a:t>
            </a:r>
          </a:p>
        </p:txBody>
      </p:sp>
      <p:graphicFrame>
        <p:nvGraphicFramePr>
          <p:cNvPr id="284676" name="Object 4"/>
          <p:cNvGraphicFramePr>
            <a:graphicFrameLocks noChangeAspect="1"/>
          </p:cNvGraphicFramePr>
          <p:nvPr>
            <p:ph idx="1"/>
          </p:nvPr>
        </p:nvGraphicFramePr>
        <p:xfrm>
          <a:off x="184150" y="1268413"/>
          <a:ext cx="8959850" cy="5092700"/>
        </p:xfrm>
        <a:graphic>
          <a:graphicData uri="http://schemas.openxmlformats.org/presentationml/2006/ole">
            <p:oleObj spid="_x0000_s284676" name="Chart" r:id="rId4" imgW="6686517" imgH="3800528" progId="Excel.Chart.8">
              <p:embed/>
            </p:oleObj>
          </a:graphicData>
        </a:graphic>
      </p:graphicFrame>
      <p:sp>
        <p:nvSpPr>
          <p:cNvPr id="284677" name="Text Box 5"/>
          <p:cNvSpPr txBox="1">
            <a:spLocks noChangeArrowheads="1"/>
          </p:cNvSpPr>
          <p:nvPr/>
        </p:nvSpPr>
        <p:spPr bwMode="auto">
          <a:xfrm>
            <a:off x="179388" y="5876925"/>
            <a:ext cx="3311525" cy="581025"/>
          </a:xfrm>
          <a:prstGeom prst="rect">
            <a:avLst/>
          </a:prstGeom>
          <a:noFill/>
          <a:ln w="9525">
            <a:noFill/>
            <a:miter lim="800000"/>
            <a:headEnd/>
            <a:tailEnd/>
          </a:ln>
          <a:effectLst/>
        </p:spPr>
        <p:txBody>
          <a:bodyPr>
            <a:spAutoFit/>
          </a:bodyPr>
          <a:lstStyle/>
          <a:p>
            <a:pPr>
              <a:spcBef>
                <a:spcPct val="50000"/>
              </a:spcBef>
            </a:pPr>
            <a:r>
              <a:rPr lang="hr-HR" sz="1600" b="0"/>
              <a:t>* Magistri/ce, magistri/ce znanosti i sveučilišni specijalisti/ce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p:cNvSpPr>
          <p:nvPr>
            <p:ph type="title"/>
          </p:nvPr>
        </p:nvSpPr>
        <p:spPr/>
        <p:txBody>
          <a:bodyPr/>
          <a:lstStyle/>
          <a:p>
            <a:r>
              <a:rPr lang="hr-HR" sz="3200" b="1" smtClean="0">
                <a:solidFill>
                  <a:schemeClr val="folHlink"/>
                </a:solidFill>
                <a:latin typeface="Arial" charset="0"/>
              </a:rPr>
              <a:t>Omjeri žena i muškaraca koji su stekli doktorat znanosti</a:t>
            </a:r>
            <a:endParaRPr lang="en-US" sz="3200" b="1" smtClean="0">
              <a:solidFill>
                <a:schemeClr val="folHlink"/>
              </a:solidFill>
              <a:latin typeface="Arial" charset="0"/>
            </a:endParaRPr>
          </a:p>
        </p:txBody>
      </p:sp>
      <p:sp>
        <p:nvSpPr>
          <p:cNvPr id="364547" name="Text Box 3"/>
          <p:cNvSpPr txBox="1">
            <a:spLocks noChangeArrowheads="1"/>
          </p:cNvSpPr>
          <p:nvPr/>
        </p:nvSpPr>
        <p:spPr bwMode="auto">
          <a:xfrm>
            <a:off x="4140200" y="6453188"/>
            <a:ext cx="4679950" cy="336550"/>
          </a:xfrm>
          <a:prstGeom prst="rect">
            <a:avLst/>
          </a:prstGeom>
          <a:noFill/>
          <a:ln w="9525">
            <a:noFill/>
            <a:miter lim="800000"/>
            <a:headEnd/>
            <a:tailEnd/>
          </a:ln>
          <a:effectLst/>
        </p:spPr>
        <p:txBody>
          <a:bodyPr>
            <a:spAutoFit/>
          </a:bodyPr>
          <a:lstStyle/>
          <a:p>
            <a:pPr>
              <a:spcBef>
                <a:spcPct val="50000"/>
              </a:spcBef>
            </a:pPr>
            <a:r>
              <a:rPr lang="hr-HR" sz="1600" b="0"/>
              <a:t>Izvještaj Žene i muškarci u Hrvatskoj 2013 </a:t>
            </a:r>
          </a:p>
        </p:txBody>
      </p:sp>
      <p:graphicFrame>
        <p:nvGraphicFramePr>
          <p:cNvPr id="364550" name="Object 6"/>
          <p:cNvGraphicFramePr>
            <a:graphicFrameLocks noChangeAspect="1"/>
          </p:cNvGraphicFramePr>
          <p:nvPr>
            <p:ph idx="1"/>
          </p:nvPr>
        </p:nvGraphicFramePr>
        <p:xfrm>
          <a:off x="250825" y="1341438"/>
          <a:ext cx="8893175" cy="4883150"/>
        </p:xfrm>
        <a:graphic>
          <a:graphicData uri="http://schemas.openxmlformats.org/presentationml/2006/ole">
            <p:oleObj spid="_x0000_s364550" name="Chart" r:id="rId4" imgW="6591333" imgH="3619617" progId="Excel.Char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6479</TotalTime>
  <Words>2866</Words>
  <Application>Microsoft Office PowerPoint</Application>
  <PresentationFormat>On-screen Show (4:3)</PresentationFormat>
  <Paragraphs>291</Paragraphs>
  <Slides>35</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Arial</vt:lpstr>
      <vt:lpstr>Calibri</vt:lpstr>
      <vt:lpstr>Wingdings</vt:lpstr>
      <vt:lpstr>Times New Roman</vt:lpstr>
      <vt:lpstr>Trebuchet MS</vt:lpstr>
      <vt:lpstr>Mangal</vt:lpstr>
      <vt:lpstr>Kartika</vt:lpstr>
      <vt:lpstr>Office tema</vt:lpstr>
      <vt:lpstr>Microsoft Office Excel Chart</vt:lpstr>
      <vt:lpstr>Microsoft Office Excelov grafikon</vt:lpstr>
      <vt:lpstr>Rodna problematika u obrazovanju</vt:lpstr>
      <vt:lpstr>Rod i pravo na obrazovanje u Hrvatskoj</vt:lpstr>
      <vt:lpstr>Gdje su djevojčice podzastupljene u osnovnoškolskom obrazovanju u odnosu na dječake? </vt:lpstr>
      <vt:lpstr>Prikaz veličine teritorija u proporcijama distribucije nadzastupljenosti muške djece nad ženskom u osnovnom obrazovanju u svijetu</vt:lpstr>
      <vt:lpstr>Nepismenost prema rodu u Hrvatskoj</vt:lpstr>
      <vt:lpstr>Stanovništvo staro 15 godina i više prema razini obrazovanja 2001. god.</vt:lpstr>
      <vt:lpstr>Broj i omjeri žena i muškaraca koji su diplomirali na visokim učilištima</vt:lpstr>
      <vt:lpstr>Omjeri žena i muškaraca koji su stekli magisterij*</vt:lpstr>
      <vt:lpstr>Omjeri žena i muškaraca koji su stekli doktorat znanosti</vt:lpstr>
      <vt:lpstr>Postotak žena u raznim obrazovnim područjima u Hrvatskoj</vt:lpstr>
      <vt:lpstr>Objašnjenja rodnih razlika u obrazovnom postignuću i odabirima</vt:lpstr>
      <vt:lpstr>Biološke razlike između muškaraca i žena</vt:lpstr>
      <vt:lpstr>Razlike u motivaciji za obrazovnim područjima</vt:lpstr>
      <vt:lpstr>Razlike u podršci socijalne okoline</vt:lpstr>
      <vt:lpstr>Nedostatak rodno nestereotipnih uzora</vt:lpstr>
      <vt:lpstr>Stereotipi o zanimanjima</vt:lpstr>
      <vt:lpstr>Istraživanje Dar-Nimrod i Heine (2006):  Efekti informacije o rodnim razlikama na uspjeh iz matematike</vt:lpstr>
      <vt:lpstr>Nesklad između rodnih uloga i predodžbe o zanimanju</vt:lpstr>
      <vt:lpstr>Slide 19</vt:lpstr>
      <vt:lpstr>Model očekivanja i vrijednosti za objašnjenje motivacije vezane uz postignuće (Eccles i sur., 1983)</vt:lpstr>
      <vt:lpstr>Model očekivanja i vrijednosti</vt:lpstr>
      <vt:lpstr>Istraživanja rodne problematike u obrazovanju u Hrvatskoj</vt:lpstr>
      <vt:lpstr>Istraživanje obrazovnih odabira i uspjeha u stereotipno muškom području </vt:lpstr>
      <vt:lpstr>Rezultati strukturalnog modeliranja – provjera medijacijske hipoteze</vt:lpstr>
      <vt:lpstr>Stavovi o rodnoj ravnopravnosti u obrazovanju</vt:lpstr>
      <vt:lpstr>Sklonost rodnoj diskriminaciji</vt:lpstr>
      <vt:lpstr>Percepcija ostvarenosti rodne ravnopravnosti u obrazovanju</vt:lpstr>
      <vt:lpstr>Iskustvo s rodnom diskriminacijom u obrazovanju u Hrvatskoj</vt:lpstr>
      <vt:lpstr>Rodna osjetljivost čitanki hrv. jezika</vt:lpstr>
      <vt:lpstr>Stereotipi u čitankama</vt:lpstr>
      <vt:lpstr>Stavovi nastavnika/ca o poučavanju o rodnoj ravnopravnosti u školi</vt:lpstr>
      <vt:lpstr>Stavovi nastavnika/ca o poučavanju o rodnoj ravnopravnosti u školi</vt:lpstr>
      <vt:lpstr>Zaključak predavanja</vt:lpstr>
      <vt:lpstr>Rodne politike u obrazovanju </vt:lpstr>
      <vt:lpstr>Internetske stranice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korisnik</dc:creator>
  <cp:lastModifiedBy> </cp:lastModifiedBy>
  <cp:revision>373</cp:revision>
  <dcterms:created xsi:type="dcterms:W3CDTF">2009-11-24T12:16:01Z</dcterms:created>
  <dcterms:modified xsi:type="dcterms:W3CDTF">2014-04-27T11:50:15Z</dcterms:modified>
</cp:coreProperties>
</file>